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3.jpeg" ContentType="image/jpeg"/>
  <Override PartName="/ppt/media/image20.jpeg" ContentType="image/jpeg"/>
  <Override PartName="/ppt/media/image19.jpeg" ContentType="image/jpeg"/>
  <Override PartName="/ppt/media/image17.jpeg" ContentType="image/jpeg"/>
  <Override PartName="/ppt/media/image16.jpeg" ContentType="image/jpeg"/>
  <Override PartName="/ppt/media/image12.png" ContentType="image/png"/>
  <Override PartName="/ppt/media/image11.jpeg" ContentType="image/jpeg"/>
  <Override PartName="/ppt/media/image22.jpeg" ContentType="image/jpeg"/>
  <Override PartName="/ppt/media/image9.png" ContentType="image/png"/>
  <Override PartName="/ppt/media/image15.png" ContentType="image/png"/>
  <Override PartName="/ppt/media/image8.jpeg" ContentType="image/jpe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13.jpeg" ContentType="image/jpe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l-PL"/>
              <a:t>Kliknij, aby edytować format tekstu tytułu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8" name="Obraz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89920" y="367200"/>
            <a:ext cx="1577880" cy="581760"/>
          </a:xfrm>
          <a:prstGeom prst="rect">
            <a:avLst/>
          </a:prstGeom>
          <a:ln>
            <a:noFill/>
          </a:ln>
        </p:spPr>
      </p:pic>
      <p:pic>
        <p:nvPicPr>
          <p:cNvPr descr="" id="109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118800"/>
            <a:ext cx="2218320" cy="1078200"/>
          </a:xfrm>
          <a:prstGeom prst="rect">
            <a:avLst/>
          </a:prstGeom>
          <a:ln>
            <a:noFill/>
          </a:ln>
        </p:spPr>
      </p:pic>
      <p:pic>
        <p:nvPicPr>
          <p:cNvPr descr="" id="110" name="Obraz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0" y="423000"/>
            <a:ext cx="653040" cy="470160"/>
          </a:xfrm>
          <a:prstGeom prst="rect">
            <a:avLst/>
          </a:prstGeom>
          <a:ln w="9360"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323640" y="1198080"/>
            <a:ext cx="8444520" cy="42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r>
              <a:rPr b="1" lang="pl-PL" sz="1100">
                <a:solidFill>
                  <a:srgbClr val="000000"/>
                </a:solidFill>
                <a:latin typeface="Calibri"/>
              </a:rPr>
              <a:t>Projekt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Program rozwoju Uniwersytetu Gdańskiego w obszarach Europa 2020 (UG2020)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l-PL" sz="1100">
                <a:solidFill>
                  <a:srgbClr val="000000"/>
                </a:solidFill>
                <a:latin typeface="Calibri"/>
              </a:rPr>
              <a:t>jest współfinansowany przez Unię Europejską w ramach Europejskiego Funduszu Społecznego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0" y="6520320"/>
            <a:ext cx="9143280" cy="3643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Calibri"/>
              </a:rPr>
              <a:t>Człowiek – najlepsza inwestycja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2664000" y="2866680"/>
            <a:ext cx="3489120" cy="37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pl-PL" sz="3600"/>
              <a:t>Testowanie</a:t>
            </a:r>
            <a:r>
              <a:rPr b="1" lang="pl-PL" sz="2800"/>
              <a:t> </a:t>
            </a:r>
            <a:r>
              <a:rPr b="1" lang="pl-PL" sz="3600"/>
              <a:t>aplikacji w Ruby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1518480" y="2670480"/>
            <a:ext cx="4924080" cy="151164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5"/>
          <p:cNvSpPr/>
          <p:nvPr/>
        </p:nvSpPr>
        <p:spPr>
          <a:xfrm>
            <a:off x="2880360" y="3816000"/>
            <a:ext cx="3023640" cy="432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pl-PL"/>
              <a:t>7 wykładów po 2 godz. + 1 wykład 1godz.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1446480" y="4268160"/>
            <a:ext cx="6883920" cy="18817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7" name="Obraz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89920" y="367200"/>
            <a:ext cx="1577880" cy="581760"/>
          </a:xfrm>
          <a:prstGeom prst="rect">
            <a:avLst/>
          </a:prstGeom>
          <a:ln>
            <a:noFill/>
          </a:ln>
        </p:spPr>
      </p:pic>
      <p:pic>
        <p:nvPicPr>
          <p:cNvPr descr="" id="118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118800"/>
            <a:ext cx="2218320" cy="1078200"/>
          </a:xfrm>
          <a:prstGeom prst="rect">
            <a:avLst/>
          </a:prstGeom>
          <a:ln>
            <a:noFill/>
          </a:ln>
        </p:spPr>
      </p:pic>
      <p:pic>
        <p:nvPicPr>
          <p:cNvPr descr="" id="119" name="Obraz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0" y="423000"/>
            <a:ext cx="653040" cy="470160"/>
          </a:xfrm>
          <a:prstGeom prst="rect">
            <a:avLst/>
          </a:prstGeom>
          <a:ln w="9360"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23640" y="1198080"/>
            <a:ext cx="8444520" cy="42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r>
              <a:rPr b="1" lang="pl-PL" sz="1100">
                <a:solidFill>
                  <a:srgbClr val="000000"/>
                </a:solidFill>
                <a:latin typeface="Calibri"/>
              </a:rPr>
              <a:t>Projekt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Program rozwoju Uniwersytetu Gdańskiego w obszarach Europa 2020 (UG2020)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l-PL" sz="1100">
                <a:solidFill>
                  <a:srgbClr val="000000"/>
                </a:solidFill>
                <a:latin typeface="Calibri"/>
              </a:rPr>
              <a:t>jest współfinansowany przez Unię Europejską w ramach Europejskiego Funduszu Społecznego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0" y="6520320"/>
            <a:ext cx="9143280" cy="3643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Calibri"/>
              </a:rPr>
              <a:t>Człowiek – najlepsza inwestycja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Obraz 4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360" y="236520"/>
            <a:ext cx="1223280" cy="450720"/>
          </a:xfrm>
          <a:prstGeom prst="rect">
            <a:avLst/>
          </a:prstGeom>
          <a:ln>
            <a:noFill/>
          </a:ln>
        </p:spPr>
      </p:pic>
      <p:pic>
        <p:nvPicPr>
          <p:cNvPr descr="" id="123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5280" y="74520"/>
            <a:ext cx="1593000" cy="774360"/>
          </a:xfrm>
          <a:prstGeom prst="rect">
            <a:avLst/>
          </a:prstGeom>
          <a:ln>
            <a:noFill/>
          </a:ln>
        </p:spPr>
      </p:pic>
      <p:pic>
        <p:nvPicPr>
          <p:cNvPr descr="" id="124" name="Obraz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56000" y="285480"/>
            <a:ext cx="489600" cy="35244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1226880" y="877680"/>
            <a:ext cx="6233760" cy="2649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endParaRPr/>
          </a:p>
          <a:p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1296000" y="3744000"/>
            <a:ext cx="5834160" cy="18817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7" name="Obraz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89920" y="367200"/>
            <a:ext cx="1577880" cy="581760"/>
          </a:xfrm>
          <a:prstGeom prst="rect">
            <a:avLst/>
          </a:prstGeom>
          <a:ln>
            <a:noFill/>
          </a:ln>
        </p:spPr>
      </p:pic>
      <p:pic>
        <p:nvPicPr>
          <p:cNvPr descr="" id="128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118800"/>
            <a:ext cx="2218320" cy="1078200"/>
          </a:xfrm>
          <a:prstGeom prst="rect">
            <a:avLst/>
          </a:prstGeom>
          <a:ln>
            <a:noFill/>
          </a:ln>
        </p:spPr>
      </p:pic>
      <p:pic>
        <p:nvPicPr>
          <p:cNvPr descr="" id="129" name="Obraz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0" y="423000"/>
            <a:ext cx="653040" cy="470160"/>
          </a:xfrm>
          <a:prstGeom prst="rect">
            <a:avLst/>
          </a:prstGeom>
          <a:ln w="9360"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323640" y="1198080"/>
            <a:ext cx="8444520" cy="42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r>
              <a:rPr b="1" lang="pl-PL" sz="1100">
                <a:solidFill>
                  <a:srgbClr val="000000"/>
                </a:solidFill>
                <a:latin typeface="Calibri"/>
              </a:rPr>
              <a:t>Projekt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Program rozwoju Uniwersytetu Gdańskiego w obszarach Europa 2020 (UG2020)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l-PL" sz="1100">
                <a:solidFill>
                  <a:srgbClr val="000000"/>
                </a:solidFill>
                <a:latin typeface="Calibri"/>
              </a:rPr>
              <a:t>jest współfinansowany przez Unię Europejską w ramach Europejskiego Funduszu Społecznego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0" y="6520320"/>
            <a:ext cx="9143280" cy="3643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Calibri"/>
              </a:rPr>
              <a:t>Człowiek – najlepsza inwestycja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2" name="Obraz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90280" y="367560"/>
            <a:ext cx="1577880" cy="581760"/>
          </a:xfrm>
          <a:prstGeom prst="rect">
            <a:avLst/>
          </a:prstGeom>
          <a:ln>
            <a:noFill/>
          </a:ln>
        </p:spPr>
      </p:pic>
      <p:pic>
        <p:nvPicPr>
          <p:cNvPr descr="" id="133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00" y="119160"/>
            <a:ext cx="2218320" cy="1078200"/>
          </a:xfrm>
          <a:prstGeom prst="rect">
            <a:avLst/>
          </a:prstGeom>
          <a:ln>
            <a:noFill/>
          </a:ln>
        </p:spPr>
      </p:pic>
      <p:pic>
        <p:nvPicPr>
          <p:cNvPr descr="" id="134" name="Obraz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560" y="423360"/>
            <a:ext cx="653040" cy="47016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324000" y="1198440"/>
            <a:ext cx="8444520" cy="42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r>
              <a:rPr b="1" lang="pl-PL" sz="1100">
                <a:solidFill>
                  <a:srgbClr val="000000"/>
                </a:solidFill>
                <a:latin typeface="Calibri"/>
              </a:rPr>
              <a:t>Projekt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Program rozwoju Uniwersytetu Gdańskiego w obszarach Europa 2020 (UG2020)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l-PL" sz="1100">
                <a:solidFill>
                  <a:srgbClr val="000000"/>
                </a:solidFill>
                <a:latin typeface="Calibri"/>
              </a:rPr>
              <a:t>jest współfinansowany przez Unię Europejską w ramach Europejskiego Funduszu Społecznego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60" y="6520680"/>
            <a:ext cx="9143280" cy="3643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Calibri"/>
              </a:rPr>
              <a:t>Człowiek – najlepsza inwestycja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7" name="Obraz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89920" y="367200"/>
            <a:ext cx="1577880" cy="581760"/>
          </a:xfrm>
          <a:prstGeom prst="rect">
            <a:avLst/>
          </a:prstGeom>
          <a:ln>
            <a:noFill/>
          </a:ln>
        </p:spPr>
      </p:pic>
      <p:pic>
        <p:nvPicPr>
          <p:cNvPr descr="" id="138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118800"/>
            <a:ext cx="2218320" cy="1078200"/>
          </a:xfrm>
          <a:prstGeom prst="rect">
            <a:avLst/>
          </a:prstGeom>
          <a:ln>
            <a:noFill/>
          </a:ln>
        </p:spPr>
      </p:pic>
      <p:pic>
        <p:nvPicPr>
          <p:cNvPr descr="" id="139" name="Obraz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0" y="423000"/>
            <a:ext cx="653040" cy="470160"/>
          </a:xfrm>
          <a:prstGeom prst="rect">
            <a:avLst/>
          </a:prstGeom>
          <a:ln w="9360"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23640" y="1198080"/>
            <a:ext cx="8444520" cy="42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r>
              <a:rPr b="1" lang="pl-PL" sz="1100">
                <a:solidFill>
                  <a:srgbClr val="000000"/>
                </a:solidFill>
                <a:latin typeface="Calibri"/>
              </a:rPr>
              <a:t>Projekt </a:t>
            </a:r>
            <a:r>
              <a:rPr b="1" i="1" lang="pl-PL" sz="1100">
                <a:solidFill>
                  <a:srgbClr val="000000"/>
                </a:solidFill>
                <a:latin typeface="Calibri"/>
              </a:rPr>
              <a:t>Program rozwoju Uniwersytetu Gdańskiego w obszarach Europa 2020 (UG2020)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l-PL" sz="1100">
                <a:solidFill>
                  <a:srgbClr val="000000"/>
                </a:solidFill>
                <a:latin typeface="Calibri"/>
              </a:rPr>
              <a:t>jest współfinansowany przez Unię Europejską w ramach Europejskiego Funduszu Społecznego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0" y="6520320"/>
            <a:ext cx="9143280" cy="3643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Calibri"/>
              </a:rPr>
              <a:t>Człowiek – najlepsza inwestycja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1654920" y="2237400"/>
            <a:ext cx="5834520" cy="1882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pl-PL"/>
              <a:t>Wykład 4. </a:t>
            </a:r>
            <a:r>
              <a:rPr lang="pl-PL"/>
              <a:t>Praca z </a:t>
            </a:r>
            <a:r>
              <a:rPr i="1" lang="pl-PL"/>
              <a:t>Legacy Code</a:t>
            </a:r>
            <a:r>
              <a:rPr lang="pl-PL"/>
              <a:t>, czyli z już istniejącym </a:t>
            </a:r>
            <a:endParaRPr/>
          </a:p>
          <a:p>
            <a:r>
              <a:rPr lang="pl-PL"/>
              <a:t>                 </a:t>
            </a:r>
            <a:r>
              <a:rPr lang="pl-PL"/>
              <a:t>kodem lub kodem nie pokrytym </a:t>
            </a:r>
            <a:endParaRPr/>
          </a:p>
          <a:p>
            <a:r>
              <a:rPr lang="pl-PL"/>
              <a:t>                 </a:t>
            </a:r>
            <a:r>
              <a:rPr lang="pl-PL"/>
              <a:t>testami (Michael Feathers).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pl-PL"/>
              <a:t>Praca z „zastanym kodem”.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Pokrycie testami.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Refaktoryzacja Legacy Code.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