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Source Sans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ourceSansPr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SourceSansPro-bold.fntdata"/><Relationship Id="rId6" Type="http://schemas.openxmlformats.org/officeDocument/2006/relationships/slide" Target="slides/slide1.xml"/><Relationship Id="rId18" Type="http://schemas.openxmlformats.org/officeDocument/2006/relationships/font" Target="fonts/SourceSans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9544c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54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Obtaining talent is a critical focus point for executive running an NBA team because it can often have a huge impact in a team success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One being the NBA DRAFT where teams take turns selecting player from a pool of athletes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More so just impacting a teams individual performance,  often it can change a whole culture and style of the entire league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And this is what we will be focusing on</a:t>
            </a:r>
            <a:endParaRPr sz="6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544c1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544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was collected from SportsReferences and Kaggle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18 years of collegiate athletes in game statistic</a:t>
            </a:r>
            <a:endParaRPr/>
          </a:p>
          <a:p>
            <a:pPr indent="-317500" lvl="0" marL="457200" rtl="0" algn="l">
              <a:spcBef>
                <a:spcPts val="0"/>
              </a:spcBef>
              <a:spcAft>
                <a:spcPts val="0"/>
              </a:spcAft>
              <a:buSzPts val="1400"/>
              <a:buChar char="-"/>
            </a:pPr>
            <a:r>
              <a:rPr lang="en"/>
              <a:t>Sportsreference is a database of </a:t>
            </a:r>
            <a:r>
              <a:rPr lang="en"/>
              <a:t>collegiate athletes with stats like height weight career points assist etc</a:t>
            </a:r>
            <a:r>
              <a:rPr lang="en"/>
              <a:t> </a:t>
            </a:r>
            <a:endParaRPr/>
          </a:p>
          <a:p>
            <a:pPr indent="0" lvl="0" marL="0" rtl="0" algn="l">
              <a:spcBef>
                <a:spcPts val="0"/>
              </a:spcBef>
              <a:spcAft>
                <a:spcPts val="0"/>
              </a:spcAft>
              <a:buNone/>
            </a:pPr>
            <a:r>
              <a:rPr lang="en"/>
              <a:t>Data Cleaning </a:t>
            </a:r>
            <a:endParaRPr/>
          </a:p>
          <a:p>
            <a:pPr indent="0" lvl="0" marL="0" rtl="0" algn="l">
              <a:spcBef>
                <a:spcPts val="0"/>
              </a:spcBef>
              <a:spcAft>
                <a:spcPts val="0"/>
              </a:spcAft>
              <a:buNone/>
            </a:pPr>
            <a:r>
              <a:rPr lang="en"/>
              <a:t>-organize, impute,remove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can get a clearer picture of what the data is tell 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this data is clean we pass it classification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then we can interpret the results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ed95910f5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ed95910f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previously mentioned this data is a span of 18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those 18 years there were over 24,000 eligible </a:t>
            </a:r>
            <a:r>
              <a:rPr lang="en"/>
              <a:t>athletes</a:t>
            </a:r>
            <a:r>
              <a:rPr lang="en"/>
              <a:t> just 761 were drafted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Thats ~3% overall are drafted this may seem like a low percentage, well it 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year 60 new incoming players are added to a population of 400 can make quite a difference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when we see this chart we </a:t>
            </a:r>
            <a:r>
              <a:rPr lang="en"/>
              <a:t>immediately</a:t>
            </a:r>
            <a:r>
              <a:rPr lang="en"/>
              <a:t> see a discrepancy between the number of drafted centers to </a:t>
            </a:r>
            <a:r>
              <a:rPr lang="en"/>
              <a:t>their</a:t>
            </a:r>
            <a:r>
              <a:rPr lang="en"/>
              <a:t> counterparts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could be </a:t>
            </a:r>
            <a:r>
              <a:rPr lang="en"/>
              <a:t>because</a:t>
            </a:r>
            <a:r>
              <a:rPr lang="en"/>
              <a:t> there were less Centers overall, infact the probability that you were drafted given you are a center is higher than if you were a </a:t>
            </a:r>
            <a:r>
              <a:rPr lang="en"/>
              <a:t>guard</a:t>
            </a:r>
            <a:r>
              <a:rPr lang="en"/>
              <a:t> or forward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ed95910f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ed95910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looking at it by year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see a trend of decline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only went back to 2000 so i looked up the # of drafted Centers 2 </a:t>
            </a:r>
            <a:r>
              <a:rPr lang="en"/>
              <a:t>years</a:t>
            </a:r>
            <a:r>
              <a:rPr lang="en"/>
              <a:t> earlier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16, 13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Just by looking at this we can come to a safe </a:t>
            </a:r>
            <a:r>
              <a:rPr lang="en"/>
              <a:t>conclusion</a:t>
            </a:r>
            <a:r>
              <a:rPr lang="en"/>
              <a:t> that Centers are being drafted less and less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Infact since 2010, 31 Center were drafted and only 8 of them remain in the NBA of the 8 only 2 of them were all star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Teams have found success in drafting Forward whom are at least 6’9 and are able to shoot at a decent % like Anthony Davis and Karl Towns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544c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544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note of Shooting, 3 point attempts and makes have been on the rise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2012 the NBA average for attempts and makes has increased year by year. As this trend catches on more and more Centers are less likely to be drafted and in </a:t>
            </a:r>
            <a:r>
              <a:rPr lang="en"/>
              <a:t>their</a:t>
            </a:r>
            <a:r>
              <a:rPr lang="en"/>
              <a:t> place are players like Anthony Davis and Karl Towns to replace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Previously in 1994 the nba attempt to increase point averages by moving the 3 point line closer, which is why we see a spike in makes and attempts.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they revert it back because players just weren’t making them at a good percentage to increase the overall score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544c1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544c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Accuracy - 79%</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Model was able to classify 397 players correctly and 106 incorrectly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TP : 197 Correctly predicted as Drafted</a:t>
            </a:r>
            <a:endParaRPr sz="1200">
              <a:solidFill>
                <a:schemeClr val="dk1"/>
              </a:solidFill>
            </a:endParaRPr>
          </a:p>
          <a:p>
            <a:pPr indent="0" lvl="0" marL="0" rtl="0" algn="l">
              <a:spcBef>
                <a:spcPts val="0"/>
              </a:spcBef>
              <a:spcAft>
                <a:spcPts val="0"/>
              </a:spcAft>
              <a:buNone/>
            </a:pPr>
            <a:r>
              <a:rPr lang="en" sz="1200">
                <a:solidFill>
                  <a:schemeClr val="dk1"/>
                </a:solidFill>
              </a:rPr>
              <a:t>TN : 200 Correctly predicted as Undrafted</a:t>
            </a:r>
            <a:endParaRPr sz="1200">
              <a:solidFill>
                <a:schemeClr val="dk1"/>
              </a:solidFill>
            </a:endParaRPr>
          </a:p>
          <a:p>
            <a:pPr indent="0" lvl="0" marL="0" rtl="0" algn="l">
              <a:spcBef>
                <a:spcPts val="0"/>
              </a:spcBef>
              <a:spcAft>
                <a:spcPts val="0"/>
              </a:spcAft>
              <a:buNone/>
            </a:pPr>
            <a:r>
              <a:rPr b="1" lang="en" sz="1200">
                <a:solidFill>
                  <a:schemeClr val="dk1"/>
                </a:solidFill>
              </a:rPr>
              <a:t>FP : 53 Incorrectly predicted as Drafted    -</a:t>
            </a:r>
            <a:endParaRPr b="1" sz="1200">
              <a:solidFill>
                <a:schemeClr val="dk1"/>
              </a:solidFill>
            </a:endParaRPr>
          </a:p>
          <a:p>
            <a:pPr indent="0" lvl="0" marL="0" rtl="0" algn="l">
              <a:spcBef>
                <a:spcPts val="0"/>
              </a:spcBef>
              <a:spcAft>
                <a:spcPts val="0"/>
              </a:spcAft>
              <a:buNone/>
            </a:pPr>
            <a:r>
              <a:rPr lang="en" sz="1200">
                <a:solidFill>
                  <a:schemeClr val="dk1"/>
                </a:solidFill>
              </a:rPr>
              <a:t>FN : 53 Incorrectly predicted as Undrafted</a:t>
            </a:r>
            <a:endParaRPr sz="12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By </a:t>
            </a:r>
            <a:r>
              <a:rPr lang="en" sz="1200"/>
              <a:t>plotting</a:t>
            </a:r>
            <a:r>
              <a:rPr lang="en" sz="1200"/>
              <a:t> a ROC curve we can use this graph as a baseline to see how good our model is. The area under the curve is 0.87</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ed95910f5_1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ed95910f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Accuracy - 80%</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Model was able to classify players 400 correctly and 103 incorrectly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TP : 207 Correctly predicted as Drafted</a:t>
            </a:r>
            <a:endParaRPr sz="1200"/>
          </a:p>
          <a:p>
            <a:pPr indent="0" lvl="0" marL="0" rtl="0" algn="l">
              <a:spcBef>
                <a:spcPts val="0"/>
              </a:spcBef>
              <a:spcAft>
                <a:spcPts val="0"/>
              </a:spcAft>
              <a:buClr>
                <a:schemeClr val="dk1"/>
              </a:buClr>
              <a:buSzPts val="1100"/>
              <a:buFont typeface="Arial"/>
              <a:buNone/>
            </a:pPr>
            <a:r>
              <a:rPr lang="en" sz="1200"/>
              <a:t>TN : 193 Correctly predicted as Undrafted</a:t>
            </a:r>
            <a:endParaRPr sz="1200"/>
          </a:p>
          <a:p>
            <a:pPr indent="0" lvl="0" marL="0" rtl="0" algn="l">
              <a:spcBef>
                <a:spcPts val="0"/>
              </a:spcBef>
              <a:spcAft>
                <a:spcPts val="0"/>
              </a:spcAft>
              <a:buClr>
                <a:schemeClr val="dk1"/>
              </a:buClr>
              <a:buSzPts val="1100"/>
              <a:buFont typeface="Arial"/>
              <a:buNone/>
            </a:pPr>
            <a:r>
              <a:rPr b="1" lang="en" sz="1200"/>
              <a:t>FP : 60 Incorrectly predicted as Drafted    -</a:t>
            </a:r>
            <a:endParaRPr b="1" sz="1200"/>
          </a:p>
          <a:p>
            <a:pPr indent="0" lvl="0" marL="0" rtl="0" algn="l">
              <a:spcBef>
                <a:spcPts val="0"/>
              </a:spcBef>
              <a:spcAft>
                <a:spcPts val="0"/>
              </a:spcAft>
              <a:buNone/>
            </a:pPr>
            <a:r>
              <a:rPr lang="en" sz="1200"/>
              <a:t>FN : 43 Incorrectly predicted as Undrafted</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t>With an AUC of .88</a:t>
            </a:r>
            <a:endParaRPr sz="1200"/>
          </a:p>
          <a:p>
            <a:pPr indent="0" lvl="0" marL="0" rtl="0" algn="l">
              <a:spcBef>
                <a:spcPts val="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544c1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544c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a landscape where the style of play is evolving at such a rapid pace, the ability to understand the players of the upcoming generation becomes integral. To separate the capable and incapable is a big decision amongst those that run multi-million dollar teams, and can be a huge deciding factor of a </a:t>
            </a:r>
            <a:r>
              <a:rPr lang="en" sz="1200"/>
              <a:t>team's</a:t>
            </a:r>
            <a:r>
              <a:rPr lang="en" sz="1200"/>
              <a:t> success and the overall aspect of entire league. There is still a lot of further research needed before the models can be deemed useful/actionable but I think it a great place to learn and understand the problem.</a:t>
            </a:r>
            <a:endParaRPr sz="1200">
              <a:solidFill>
                <a:schemeClr val="dk1"/>
              </a:solidFill>
            </a:endParaRPr>
          </a:p>
          <a:p>
            <a:pPr indent="0" lvl="0" marL="0" rtl="0" algn="l">
              <a:spcBef>
                <a:spcPts val="0"/>
              </a:spcBef>
              <a:spcAft>
                <a:spcPts val="0"/>
              </a:spcAft>
              <a:buNone/>
            </a:pPr>
            <a:r>
              <a:rPr lang="en" sz="1200">
                <a:solidFill>
                  <a:schemeClr val="dk1"/>
                </a:solidFill>
              </a:rPr>
              <a:t>The best model for  </a:t>
            </a:r>
            <a:r>
              <a:rPr lang="en" sz="1200">
                <a:solidFill>
                  <a:schemeClr val="dk1"/>
                </a:solidFill>
              </a:rPr>
              <a:t>what I was trying to solve is best to have high True Positives and limit False Positive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t>With that being said the better model was Support Vector Machine at 80% and area under the curve of 0.88.</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013575" y="0"/>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Draft Classification</a:t>
            </a:r>
            <a:endParaRPr/>
          </a:p>
        </p:txBody>
      </p:sp>
      <p:pic>
        <p:nvPicPr>
          <p:cNvPr id="59" name="Google Shape;59;p13"/>
          <p:cNvPicPr preferRelativeResize="0"/>
          <p:nvPr/>
        </p:nvPicPr>
        <p:blipFill>
          <a:blip r:embed="rId3">
            <a:alphaModFix/>
          </a:blip>
          <a:stretch>
            <a:fillRect/>
          </a:stretch>
        </p:blipFill>
        <p:spPr>
          <a:xfrm>
            <a:off x="5227850" y="1788250"/>
            <a:ext cx="3100624" cy="3100624"/>
          </a:xfrm>
          <a:prstGeom prst="rect">
            <a:avLst/>
          </a:prstGeom>
          <a:noFill/>
          <a:ln>
            <a:noFill/>
          </a:ln>
        </p:spPr>
      </p:pic>
      <p:pic>
        <p:nvPicPr>
          <p:cNvPr id="60" name="Google Shape;60;p13"/>
          <p:cNvPicPr preferRelativeResize="0"/>
          <p:nvPr/>
        </p:nvPicPr>
        <p:blipFill>
          <a:blip r:embed="rId4">
            <a:alphaModFix/>
          </a:blip>
          <a:stretch>
            <a:fillRect/>
          </a:stretch>
        </p:blipFill>
        <p:spPr>
          <a:xfrm>
            <a:off x="-12" y="-490625"/>
            <a:ext cx="3100626" cy="3100626"/>
          </a:xfrm>
          <a:prstGeom prst="rect">
            <a:avLst/>
          </a:prstGeom>
          <a:noFill/>
          <a:ln>
            <a:noFill/>
          </a:ln>
        </p:spPr>
      </p:pic>
      <p:sp>
        <p:nvSpPr>
          <p:cNvPr id="61" name="Google Shape;61;p13"/>
          <p:cNvSpPr txBox="1"/>
          <p:nvPr/>
        </p:nvSpPr>
        <p:spPr>
          <a:xfrm>
            <a:off x="197925" y="4572000"/>
            <a:ext cx="15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Jaden Lin</a:t>
            </a:r>
            <a:endParaRPr>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a:t>
            </a:r>
            <a:endParaRPr/>
          </a:p>
        </p:txBody>
      </p:sp>
      <p:cxnSp>
        <p:nvCxnSpPr>
          <p:cNvPr id="67" name="Google Shape;67;p14"/>
          <p:cNvCxnSpPr/>
          <p:nvPr/>
        </p:nvCxnSpPr>
        <p:spPr>
          <a:xfrm>
            <a:off x="420075" y="2790116"/>
            <a:ext cx="8336100" cy="0"/>
          </a:xfrm>
          <a:prstGeom prst="straightConnector1">
            <a:avLst/>
          </a:prstGeom>
          <a:noFill/>
          <a:ln cap="flat" cmpd="sng" w="19050">
            <a:solidFill>
              <a:schemeClr val="dk1"/>
            </a:solidFill>
            <a:prstDash val="dot"/>
            <a:round/>
            <a:headEnd len="sm" w="sm" type="none"/>
            <a:tailEnd len="sm" w="sm" type="none"/>
          </a:ln>
        </p:spPr>
      </p:cxnSp>
      <p:grpSp>
        <p:nvGrpSpPr>
          <p:cNvPr id="68" name="Google Shape;68;p14"/>
          <p:cNvGrpSpPr/>
          <p:nvPr/>
        </p:nvGrpSpPr>
        <p:grpSpPr>
          <a:xfrm>
            <a:off x="648675" y="1581271"/>
            <a:ext cx="196200" cy="1306800"/>
            <a:chOff x="648675" y="1657471"/>
            <a:chExt cx="196200" cy="1306800"/>
          </a:xfrm>
        </p:grpSpPr>
        <p:sp>
          <p:nvSpPr>
            <p:cNvPr id="69" name="Google Shape;69;p14"/>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4"/>
            <p:cNvCxnSpPr>
              <a:stCxn id="69"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71" name="Google Shape;71;p14"/>
          <p:cNvSpPr txBox="1"/>
          <p:nvPr>
            <p:ph idx="4294967295" type="body"/>
          </p:nvPr>
        </p:nvSpPr>
        <p:spPr>
          <a:xfrm>
            <a:off x="823805" y="12999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SportsReference/Kaggle </a:t>
            </a:r>
            <a:endParaRPr b="1">
              <a:solidFill>
                <a:schemeClr val="dk2"/>
              </a:solidFill>
            </a:endParaRPr>
          </a:p>
          <a:p>
            <a:pPr indent="0" lvl="0" marL="0" rtl="0" algn="l">
              <a:spcBef>
                <a:spcPts val="0"/>
              </a:spcBef>
              <a:spcAft>
                <a:spcPts val="1600"/>
              </a:spcAft>
              <a:buNone/>
            </a:pPr>
            <a:r>
              <a:rPr lang="en" sz="1400"/>
              <a:t>Free python API data of </a:t>
            </a:r>
            <a:r>
              <a:rPr lang="en" sz="1400"/>
              <a:t>collegiate Atheletes / NBA Draft data </a:t>
            </a:r>
            <a:r>
              <a:rPr lang="en" sz="1400"/>
              <a:t> </a:t>
            </a:r>
            <a:endParaRPr sz="1400"/>
          </a:p>
        </p:txBody>
      </p:sp>
      <p:grpSp>
        <p:nvGrpSpPr>
          <p:cNvPr id="72" name="Google Shape;72;p14"/>
          <p:cNvGrpSpPr/>
          <p:nvPr/>
        </p:nvGrpSpPr>
        <p:grpSpPr>
          <a:xfrm>
            <a:off x="2512925" y="2692171"/>
            <a:ext cx="196200" cy="1404905"/>
            <a:chOff x="2512925" y="2768371"/>
            <a:chExt cx="196200" cy="1404905"/>
          </a:xfrm>
        </p:grpSpPr>
        <p:cxnSp>
          <p:nvCxnSpPr>
            <p:cNvPr id="73" name="Google Shape;73;p14"/>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74" name="Google Shape;74;p14"/>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4"/>
          <p:cNvSpPr txBox="1"/>
          <p:nvPr>
            <p:ph idx="4294967295" type="body"/>
          </p:nvPr>
        </p:nvSpPr>
        <p:spPr>
          <a:xfrm>
            <a:off x="2693150" y="3854675"/>
            <a:ext cx="31281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Data Cleaning/Exploration</a:t>
            </a:r>
            <a:endParaRPr b="1">
              <a:solidFill>
                <a:schemeClr val="dk2"/>
              </a:solidFill>
            </a:endParaRPr>
          </a:p>
          <a:p>
            <a:pPr indent="0" lvl="0" marL="0" rtl="0" algn="l">
              <a:spcBef>
                <a:spcPts val="0"/>
              </a:spcBef>
              <a:spcAft>
                <a:spcPts val="1600"/>
              </a:spcAft>
              <a:buNone/>
            </a:pPr>
            <a:r>
              <a:rPr lang="en" sz="1400"/>
              <a:t>What information can we gather from our data</a:t>
            </a:r>
            <a:endParaRPr sz="1400"/>
          </a:p>
        </p:txBody>
      </p:sp>
      <p:grpSp>
        <p:nvGrpSpPr>
          <p:cNvPr id="76" name="Google Shape;76;p14"/>
          <p:cNvGrpSpPr/>
          <p:nvPr/>
        </p:nvGrpSpPr>
        <p:grpSpPr>
          <a:xfrm>
            <a:off x="4279200" y="1483171"/>
            <a:ext cx="196200" cy="1404900"/>
            <a:chOff x="4279200" y="1559371"/>
            <a:chExt cx="196200" cy="1404900"/>
          </a:xfrm>
        </p:grpSpPr>
        <p:cxnSp>
          <p:nvCxnSpPr>
            <p:cNvPr id="77" name="Google Shape;77;p14"/>
            <p:cNvCxnSpPr>
              <a:stCxn id="78"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78" name="Google Shape;78;p14"/>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idx="4294967295" type="body"/>
          </p:nvPr>
        </p:nvSpPr>
        <p:spPr>
          <a:xfrm>
            <a:off x="4454449" y="12999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Classification Models</a:t>
            </a:r>
            <a:endParaRPr b="1">
              <a:solidFill>
                <a:schemeClr val="dk2"/>
              </a:solidFill>
            </a:endParaRPr>
          </a:p>
          <a:p>
            <a:pPr indent="0" lvl="0" marL="0" rtl="0" algn="l">
              <a:spcBef>
                <a:spcPts val="0"/>
              </a:spcBef>
              <a:spcAft>
                <a:spcPts val="0"/>
              </a:spcAft>
              <a:buNone/>
            </a:pPr>
            <a:r>
              <a:rPr lang="en" sz="1400"/>
              <a:t>Logistic Regression / Support Vector Machine</a:t>
            </a:r>
            <a:endParaRPr sz="1400"/>
          </a:p>
          <a:p>
            <a:pPr indent="0" lvl="0" marL="0" rtl="0" algn="l">
              <a:spcBef>
                <a:spcPts val="1600"/>
              </a:spcBef>
              <a:spcAft>
                <a:spcPts val="1600"/>
              </a:spcAft>
              <a:buNone/>
            </a:pPr>
            <a:r>
              <a:t/>
            </a:r>
            <a:endParaRPr/>
          </a:p>
        </p:txBody>
      </p:sp>
      <p:grpSp>
        <p:nvGrpSpPr>
          <p:cNvPr id="80" name="Google Shape;80;p14"/>
          <p:cNvGrpSpPr/>
          <p:nvPr/>
        </p:nvGrpSpPr>
        <p:grpSpPr>
          <a:xfrm>
            <a:off x="6045475" y="2692171"/>
            <a:ext cx="196200" cy="1404905"/>
            <a:chOff x="6045475" y="2768371"/>
            <a:chExt cx="196200" cy="1404905"/>
          </a:xfrm>
        </p:grpSpPr>
        <p:cxnSp>
          <p:nvCxnSpPr>
            <p:cNvPr id="81" name="Google Shape;81;p14"/>
            <p:cNvCxnSpPr/>
            <p:nvPr/>
          </p:nvCxnSpPr>
          <p:spPr>
            <a:xfrm>
              <a:off x="614357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82" name="Google Shape;82;p14"/>
            <p:cNvSpPr/>
            <p:nvPr/>
          </p:nvSpPr>
          <p:spPr>
            <a:xfrm>
              <a:off x="60454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4"/>
          <p:cNvSpPr txBox="1"/>
          <p:nvPr>
            <p:ph idx="4294967295" type="body"/>
          </p:nvPr>
        </p:nvSpPr>
        <p:spPr>
          <a:xfrm>
            <a:off x="6225720" y="38546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Interpretation</a:t>
            </a:r>
            <a:endParaRPr b="1">
              <a:solidFill>
                <a:schemeClr val="dk2"/>
              </a:solidFill>
            </a:endParaRPr>
          </a:p>
          <a:p>
            <a:pPr indent="0" lvl="0" marL="0" rtl="0" algn="l">
              <a:spcBef>
                <a:spcPts val="0"/>
              </a:spcBef>
              <a:spcAft>
                <a:spcPts val="1600"/>
              </a:spcAft>
              <a:buNone/>
            </a:pPr>
            <a:r>
              <a:rPr lang="en" sz="1400"/>
              <a:t>What insight can we get from our model</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5"/>
          <p:cNvPicPr preferRelativeResize="0"/>
          <p:nvPr/>
        </p:nvPicPr>
        <p:blipFill>
          <a:blip r:embed="rId3">
            <a:alphaModFix/>
          </a:blip>
          <a:stretch>
            <a:fillRect/>
          </a:stretch>
        </p:blipFill>
        <p:spPr>
          <a:xfrm>
            <a:off x="1094025" y="60775"/>
            <a:ext cx="5021975" cy="5021950"/>
          </a:xfrm>
          <a:prstGeom prst="rect">
            <a:avLst/>
          </a:prstGeom>
          <a:noFill/>
          <a:ln>
            <a:noFill/>
          </a:ln>
        </p:spPr>
      </p:pic>
      <p:sp>
        <p:nvSpPr>
          <p:cNvPr id="89" name="Google Shape;89;p15"/>
          <p:cNvSpPr txBox="1"/>
          <p:nvPr/>
        </p:nvSpPr>
        <p:spPr>
          <a:xfrm>
            <a:off x="6116000" y="1411425"/>
            <a:ext cx="14856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Total</a:t>
            </a:r>
            <a:endParaRPr sz="1200">
              <a:latin typeface="Times New Roman"/>
              <a:ea typeface="Times New Roman"/>
              <a:cs typeface="Times New Roman"/>
              <a:sym typeface="Times New Roman"/>
            </a:endParaRPr>
          </a:p>
          <a:p>
            <a:pPr indent="0" lvl="0" marL="0" rtl="0" algn="ctr">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Undrafted : 23,316</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Drafted :     761</a:t>
            </a:r>
            <a:endParaRPr sz="1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cxnSp>
        <p:nvCxnSpPr>
          <p:cNvPr id="94" name="Google Shape;94;p16"/>
          <p:cNvCxnSpPr>
            <a:stCxn id="95" idx="2"/>
          </p:cNvCxnSpPr>
          <p:nvPr/>
        </p:nvCxnSpPr>
        <p:spPr>
          <a:xfrm>
            <a:off x="5666250" y="3211225"/>
            <a:ext cx="116400" cy="37230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6"/>
          <p:cNvCxnSpPr>
            <a:stCxn id="97" idx="2"/>
          </p:cNvCxnSpPr>
          <p:nvPr/>
        </p:nvCxnSpPr>
        <p:spPr>
          <a:xfrm>
            <a:off x="6608125" y="2130225"/>
            <a:ext cx="260100" cy="9552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6"/>
          <p:cNvCxnSpPr>
            <a:stCxn id="95" idx="0"/>
          </p:cNvCxnSpPr>
          <p:nvPr/>
        </p:nvCxnSpPr>
        <p:spPr>
          <a:xfrm flipH="1" rot="10800000">
            <a:off x="5666250" y="2380825"/>
            <a:ext cx="107700" cy="39930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6"/>
          <p:cNvCxnSpPr>
            <a:stCxn id="97" idx="0"/>
          </p:cNvCxnSpPr>
          <p:nvPr/>
        </p:nvCxnSpPr>
        <p:spPr>
          <a:xfrm flipH="1" rot="10800000">
            <a:off x="6608125" y="995025"/>
            <a:ext cx="286800" cy="70410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6"/>
          <p:cNvSpPr txBox="1"/>
          <p:nvPr/>
        </p:nvSpPr>
        <p:spPr>
          <a:xfrm>
            <a:off x="5330100" y="2780125"/>
            <a:ext cx="67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2012</a:t>
            </a:r>
            <a:endParaRPr sz="800">
              <a:latin typeface="Source Sans Pro"/>
              <a:ea typeface="Source Sans Pro"/>
              <a:cs typeface="Source Sans Pro"/>
              <a:sym typeface="Source Sans Pro"/>
            </a:endParaRPr>
          </a:p>
          <a:p>
            <a:pPr indent="0" lvl="0" marL="0" rtl="0" algn="l">
              <a:spcBef>
                <a:spcPts val="0"/>
              </a:spcBef>
              <a:spcAft>
                <a:spcPts val="0"/>
              </a:spcAft>
              <a:buNone/>
            </a:pPr>
            <a:r>
              <a:rPr lang="en" sz="800">
                <a:latin typeface="Source Sans Pro"/>
                <a:ea typeface="Source Sans Pro"/>
                <a:cs typeface="Source Sans Pro"/>
                <a:sym typeface="Source Sans Pro"/>
              </a:rPr>
              <a:t>(6.4/18.4)</a:t>
            </a:r>
            <a:endParaRPr sz="600">
              <a:latin typeface="Source Sans Pro"/>
              <a:ea typeface="Source Sans Pro"/>
              <a:cs typeface="Source Sans Pro"/>
              <a:sym typeface="Source Sans Pro"/>
            </a:endParaRPr>
          </a:p>
        </p:txBody>
      </p:sp>
      <p:sp>
        <p:nvSpPr>
          <p:cNvPr id="97" name="Google Shape;97;p16"/>
          <p:cNvSpPr txBox="1"/>
          <p:nvPr/>
        </p:nvSpPr>
        <p:spPr>
          <a:xfrm>
            <a:off x="6302125" y="1699125"/>
            <a:ext cx="61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latin typeface="Source Sans Pro"/>
                <a:ea typeface="Source Sans Pro"/>
                <a:cs typeface="Source Sans Pro"/>
                <a:sym typeface="Source Sans Pro"/>
              </a:rPr>
              <a:t>2018</a:t>
            </a:r>
            <a:endParaRPr sz="8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lang="en" sz="800">
                <a:solidFill>
                  <a:schemeClr val="dk2"/>
                </a:solidFill>
                <a:latin typeface="Source Sans Pro"/>
                <a:ea typeface="Source Sans Pro"/>
                <a:cs typeface="Source Sans Pro"/>
                <a:sym typeface="Source Sans Pro"/>
              </a:rPr>
              <a:t>(11.4/32)</a:t>
            </a:r>
            <a:endParaRPr sz="1300">
              <a:latin typeface="Source Sans Pro"/>
              <a:ea typeface="Source Sans Pro"/>
              <a:cs typeface="Source Sans Pro"/>
              <a:sym typeface="Source Sans Pro"/>
            </a:endParaRPr>
          </a:p>
        </p:txBody>
      </p:sp>
      <p:pic>
        <p:nvPicPr>
          <p:cNvPr id="100" name="Google Shape;100;p16"/>
          <p:cNvPicPr preferRelativeResize="0"/>
          <p:nvPr/>
        </p:nvPicPr>
        <p:blipFill>
          <a:blip r:embed="rId3">
            <a:alphaModFix/>
          </a:blip>
          <a:stretch>
            <a:fillRect/>
          </a:stretch>
        </p:blipFill>
        <p:spPr>
          <a:xfrm>
            <a:off x="0" y="40525"/>
            <a:ext cx="9144000" cy="4572000"/>
          </a:xfrm>
          <a:prstGeom prst="rect">
            <a:avLst/>
          </a:prstGeom>
          <a:noFill/>
          <a:ln>
            <a:noFill/>
          </a:ln>
        </p:spPr>
      </p:pic>
      <p:sp>
        <p:nvSpPr>
          <p:cNvPr id="101" name="Google Shape;101;p16"/>
          <p:cNvSpPr txBox="1"/>
          <p:nvPr/>
        </p:nvSpPr>
        <p:spPr>
          <a:xfrm>
            <a:off x="1200725" y="4235525"/>
            <a:ext cx="1438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 of C drafted &lt;2000 according to wiki</a:t>
            </a:r>
            <a:endParaRPr sz="800">
              <a:latin typeface="Source Sans Pro"/>
              <a:ea typeface="Source Sans Pro"/>
              <a:cs typeface="Source Sans Pro"/>
              <a:sym typeface="Source Sans Pro"/>
            </a:endParaRPr>
          </a:p>
          <a:p>
            <a:pPr indent="0" lvl="0" marL="0" rtl="0" algn="l">
              <a:spcBef>
                <a:spcPts val="0"/>
              </a:spcBef>
              <a:spcAft>
                <a:spcPts val="0"/>
              </a:spcAft>
              <a:buNone/>
            </a:pPr>
            <a:r>
              <a:t/>
            </a:r>
            <a:endParaRPr sz="800">
              <a:latin typeface="Source Sans Pro"/>
              <a:ea typeface="Source Sans Pro"/>
              <a:cs typeface="Source Sans Pro"/>
              <a:sym typeface="Source Sans Pro"/>
            </a:endParaRPr>
          </a:p>
          <a:p>
            <a:pPr indent="0" lvl="0" marL="0" rtl="0" algn="l">
              <a:spcBef>
                <a:spcPts val="0"/>
              </a:spcBef>
              <a:spcAft>
                <a:spcPts val="0"/>
              </a:spcAft>
              <a:buNone/>
            </a:pPr>
            <a:r>
              <a:rPr lang="en" sz="800">
                <a:latin typeface="Source Sans Pro"/>
                <a:ea typeface="Source Sans Pro"/>
                <a:cs typeface="Source Sans Pro"/>
                <a:sym typeface="Source Sans Pro"/>
              </a:rPr>
              <a:t>1998 : 16 </a:t>
            </a:r>
            <a:endParaRPr sz="800">
              <a:latin typeface="Source Sans Pro"/>
              <a:ea typeface="Source Sans Pro"/>
              <a:cs typeface="Source Sans Pro"/>
              <a:sym typeface="Source Sans Pro"/>
            </a:endParaRPr>
          </a:p>
          <a:p>
            <a:pPr indent="0" lvl="0" marL="0" rtl="0" algn="l">
              <a:spcBef>
                <a:spcPts val="0"/>
              </a:spcBef>
              <a:spcAft>
                <a:spcPts val="0"/>
              </a:spcAft>
              <a:buNone/>
            </a:pPr>
            <a:r>
              <a:rPr lang="en" sz="800">
                <a:latin typeface="Source Sans Pro"/>
                <a:ea typeface="Source Sans Pro"/>
                <a:cs typeface="Source Sans Pro"/>
                <a:sym typeface="Source Sans Pro"/>
              </a:rPr>
              <a:t>1999 : 13</a:t>
            </a:r>
            <a:endParaRPr sz="800">
              <a:latin typeface="Source Sans Pro"/>
              <a:ea typeface="Source Sans Pro"/>
              <a:cs typeface="Source Sans Pro"/>
              <a:sym typeface="Source Sans Pro"/>
            </a:endParaRPr>
          </a:p>
        </p:txBody>
      </p:sp>
      <p:cxnSp>
        <p:nvCxnSpPr>
          <p:cNvPr id="102" name="Google Shape;102;p16"/>
          <p:cNvCxnSpPr/>
          <p:nvPr/>
        </p:nvCxnSpPr>
        <p:spPr>
          <a:xfrm>
            <a:off x="6817450" y="4142525"/>
            <a:ext cx="0" cy="1893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16"/>
          <p:cNvCxnSpPr/>
          <p:nvPr/>
        </p:nvCxnSpPr>
        <p:spPr>
          <a:xfrm flipH="1">
            <a:off x="5892675" y="4166800"/>
            <a:ext cx="141900" cy="209400"/>
          </a:xfrm>
          <a:prstGeom prst="straightConnector1">
            <a:avLst/>
          </a:prstGeom>
          <a:noFill/>
          <a:ln cap="flat" cmpd="sng" w="9525">
            <a:solidFill>
              <a:schemeClr val="dk2"/>
            </a:solidFill>
            <a:prstDash val="solid"/>
            <a:round/>
            <a:headEnd len="med" w="med" type="none"/>
            <a:tailEnd len="med" w="med" type="none"/>
          </a:ln>
        </p:spPr>
      </p:cxnSp>
      <p:pic>
        <p:nvPicPr>
          <p:cNvPr id="104" name="Google Shape;104;p16"/>
          <p:cNvPicPr preferRelativeResize="0"/>
          <p:nvPr/>
        </p:nvPicPr>
        <p:blipFill>
          <a:blip r:embed="rId4">
            <a:alphaModFix/>
          </a:blip>
          <a:stretch>
            <a:fillRect/>
          </a:stretch>
        </p:blipFill>
        <p:spPr>
          <a:xfrm>
            <a:off x="6465400" y="4331825"/>
            <a:ext cx="704100" cy="704100"/>
          </a:xfrm>
          <a:prstGeom prst="rect">
            <a:avLst/>
          </a:prstGeom>
          <a:noFill/>
          <a:ln>
            <a:noFill/>
          </a:ln>
        </p:spPr>
      </p:pic>
      <p:pic>
        <p:nvPicPr>
          <p:cNvPr id="105" name="Google Shape;105;p16"/>
          <p:cNvPicPr preferRelativeResize="0"/>
          <p:nvPr/>
        </p:nvPicPr>
        <p:blipFill>
          <a:blip r:embed="rId5">
            <a:alphaModFix/>
          </a:blip>
          <a:stretch>
            <a:fillRect/>
          </a:stretch>
        </p:blipFill>
        <p:spPr>
          <a:xfrm>
            <a:off x="5510275" y="4331825"/>
            <a:ext cx="704100" cy="704100"/>
          </a:xfrm>
          <a:prstGeom prst="rect">
            <a:avLst/>
          </a:prstGeom>
          <a:noFill/>
          <a:ln>
            <a:noFill/>
          </a:ln>
        </p:spPr>
      </p:pic>
      <p:pic>
        <p:nvPicPr>
          <p:cNvPr id="106" name="Google Shape;106;p16"/>
          <p:cNvPicPr preferRelativeResize="0"/>
          <p:nvPr/>
        </p:nvPicPr>
        <p:blipFill>
          <a:blip r:embed="rId6">
            <a:alphaModFix/>
          </a:blip>
          <a:stretch>
            <a:fillRect/>
          </a:stretch>
        </p:blipFill>
        <p:spPr>
          <a:xfrm>
            <a:off x="5782650" y="995025"/>
            <a:ext cx="538025" cy="538025"/>
          </a:xfrm>
          <a:prstGeom prst="rect">
            <a:avLst/>
          </a:prstGeom>
          <a:noFill/>
          <a:ln>
            <a:noFill/>
          </a:ln>
        </p:spPr>
      </p:pic>
      <p:pic>
        <p:nvPicPr>
          <p:cNvPr id="107" name="Google Shape;107;p16"/>
          <p:cNvPicPr preferRelativeResize="0"/>
          <p:nvPr/>
        </p:nvPicPr>
        <p:blipFill>
          <a:blip r:embed="rId7">
            <a:alphaModFix/>
          </a:blip>
          <a:stretch>
            <a:fillRect/>
          </a:stretch>
        </p:blipFill>
        <p:spPr>
          <a:xfrm>
            <a:off x="7038525" y="1226175"/>
            <a:ext cx="431100" cy="43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7"/>
          <p:cNvPicPr preferRelativeResize="0"/>
          <p:nvPr/>
        </p:nvPicPr>
        <p:blipFill>
          <a:blip r:embed="rId3">
            <a:alphaModFix/>
          </a:blip>
          <a:stretch>
            <a:fillRect/>
          </a:stretch>
        </p:blipFill>
        <p:spPr>
          <a:xfrm>
            <a:off x="56875" y="33880"/>
            <a:ext cx="7613644" cy="5075750"/>
          </a:xfrm>
          <a:prstGeom prst="rect">
            <a:avLst/>
          </a:prstGeom>
          <a:noFill/>
          <a:ln>
            <a:noFill/>
          </a:ln>
        </p:spPr>
      </p:pic>
      <p:cxnSp>
        <p:nvCxnSpPr>
          <p:cNvPr id="113" name="Google Shape;113;p17"/>
          <p:cNvCxnSpPr>
            <a:stCxn id="114" idx="2"/>
          </p:cNvCxnSpPr>
          <p:nvPr/>
        </p:nvCxnSpPr>
        <p:spPr>
          <a:xfrm>
            <a:off x="5666250" y="3211225"/>
            <a:ext cx="116400" cy="3723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7"/>
          <p:cNvCxnSpPr>
            <a:stCxn id="116" idx="2"/>
          </p:cNvCxnSpPr>
          <p:nvPr/>
        </p:nvCxnSpPr>
        <p:spPr>
          <a:xfrm>
            <a:off x="6608125" y="2130225"/>
            <a:ext cx="260100" cy="9552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7"/>
          <p:cNvCxnSpPr>
            <a:stCxn id="114" idx="0"/>
          </p:cNvCxnSpPr>
          <p:nvPr/>
        </p:nvCxnSpPr>
        <p:spPr>
          <a:xfrm flipH="1" rot="10800000">
            <a:off x="5666250" y="2380825"/>
            <a:ext cx="107700" cy="3993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7"/>
          <p:cNvCxnSpPr>
            <a:stCxn id="116" idx="0"/>
          </p:cNvCxnSpPr>
          <p:nvPr/>
        </p:nvCxnSpPr>
        <p:spPr>
          <a:xfrm flipH="1" rot="10800000">
            <a:off x="6608125" y="995025"/>
            <a:ext cx="286800" cy="704100"/>
          </a:xfrm>
          <a:prstGeom prst="straightConnector1">
            <a:avLst/>
          </a:prstGeom>
          <a:noFill/>
          <a:ln cap="flat" cmpd="sng" w="9525">
            <a:solidFill>
              <a:schemeClr val="dk2"/>
            </a:solidFill>
            <a:prstDash val="solid"/>
            <a:round/>
            <a:headEnd len="med" w="med" type="none"/>
            <a:tailEnd len="med" w="med" type="triangle"/>
          </a:ln>
        </p:spPr>
      </p:cxnSp>
      <p:sp>
        <p:nvSpPr>
          <p:cNvPr id="114" name="Google Shape;114;p17"/>
          <p:cNvSpPr txBox="1"/>
          <p:nvPr/>
        </p:nvSpPr>
        <p:spPr>
          <a:xfrm>
            <a:off x="5330100" y="2780125"/>
            <a:ext cx="67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2012</a:t>
            </a:r>
            <a:endParaRPr sz="800">
              <a:latin typeface="Source Sans Pro"/>
              <a:ea typeface="Source Sans Pro"/>
              <a:cs typeface="Source Sans Pro"/>
              <a:sym typeface="Source Sans Pro"/>
            </a:endParaRPr>
          </a:p>
          <a:p>
            <a:pPr indent="0" lvl="0" marL="0" rtl="0" algn="l">
              <a:spcBef>
                <a:spcPts val="0"/>
              </a:spcBef>
              <a:spcAft>
                <a:spcPts val="0"/>
              </a:spcAft>
              <a:buNone/>
            </a:pPr>
            <a:r>
              <a:rPr lang="en" sz="800">
                <a:latin typeface="Source Sans Pro"/>
                <a:ea typeface="Source Sans Pro"/>
                <a:cs typeface="Source Sans Pro"/>
                <a:sym typeface="Source Sans Pro"/>
              </a:rPr>
              <a:t>(6.4/18.4)</a:t>
            </a:r>
            <a:endParaRPr sz="600">
              <a:latin typeface="Source Sans Pro"/>
              <a:ea typeface="Source Sans Pro"/>
              <a:cs typeface="Source Sans Pro"/>
              <a:sym typeface="Source Sans Pro"/>
            </a:endParaRPr>
          </a:p>
        </p:txBody>
      </p:sp>
      <p:sp>
        <p:nvSpPr>
          <p:cNvPr id="116" name="Google Shape;116;p17"/>
          <p:cNvSpPr txBox="1"/>
          <p:nvPr/>
        </p:nvSpPr>
        <p:spPr>
          <a:xfrm>
            <a:off x="6302125" y="1699125"/>
            <a:ext cx="61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sz="800">
                <a:solidFill>
                  <a:schemeClr val="dk2"/>
                </a:solidFill>
                <a:latin typeface="Source Sans Pro"/>
                <a:ea typeface="Source Sans Pro"/>
                <a:cs typeface="Source Sans Pro"/>
                <a:sym typeface="Source Sans Pro"/>
              </a:rPr>
              <a:t>2018</a:t>
            </a:r>
            <a:endParaRPr sz="800">
              <a:solidFill>
                <a:schemeClr val="dk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 sz="800">
                <a:solidFill>
                  <a:schemeClr val="dk2"/>
                </a:solidFill>
                <a:latin typeface="Source Sans Pro"/>
                <a:ea typeface="Source Sans Pro"/>
                <a:cs typeface="Source Sans Pro"/>
                <a:sym typeface="Source Sans Pro"/>
              </a:rPr>
              <a:t>(11.4/32)</a:t>
            </a:r>
            <a:endParaRPr sz="1300">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24" name="Google Shape;124;p18"/>
          <p:cNvSpPr txBox="1"/>
          <p:nvPr>
            <p:ph idx="1" type="body"/>
          </p:nvPr>
        </p:nvSpPr>
        <p:spPr>
          <a:xfrm>
            <a:off x="2445750" y="555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rPr>
              <a:t>Accuracy :  27%</a:t>
            </a:r>
            <a:endParaRPr b="1" sz="1600">
              <a:solidFill>
                <a:schemeClr val="dk2"/>
              </a:solidFill>
            </a:endParaRPr>
          </a:p>
          <a:p>
            <a:pPr indent="0" lvl="0" marL="0" rtl="0" algn="l">
              <a:spcBef>
                <a:spcPts val="0"/>
              </a:spcBef>
              <a:spcAft>
                <a:spcPts val="0"/>
              </a:spcAft>
              <a:buClr>
                <a:schemeClr val="dk2"/>
              </a:buClr>
              <a:buSzPts val="1100"/>
              <a:buFont typeface="Arial"/>
              <a:buNone/>
            </a:pPr>
            <a:r>
              <a:rPr b="1" lang="en" sz="1600">
                <a:solidFill>
                  <a:schemeClr val="dk2"/>
                </a:solidFill>
              </a:rPr>
              <a:t>AUC :  0.8711</a:t>
            </a:r>
            <a:endParaRPr b="1" sz="1600">
              <a:solidFill>
                <a:schemeClr val="dk2"/>
              </a:solidFill>
            </a:endParaRPr>
          </a:p>
          <a:p>
            <a:pPr indent="0" lvl="0" marL="0" rtl="0" algn="l">
              <a:spcBef>
                <a:spcPts val="0"/>
              </a:spcBef>
              <a:spcAft>
                <a:spcPts val="0"/>
              </a:spcAft>
              <a:buNone/>
            </a:pPr>
            <a:r>
              <a:t/>
            </a:r>
            <a:endParaRPr b="1" sz="1600">
              <a:solidFill>
                <a:schemeClr val="dk2"/>
              </a:solidFill>
            </a:endParaRPr>
          </a:p>
          <a:p>
            <a:pPr indent="0" lvl="0" marL="0" rtl="0" algn="l">
              <a:spcBef>
                <a:spcPts val="0"/>
              </a:spcBef>
              <a:spcAft>
                <a:spcPts val="0"/>
              </a:spcAft>
              <a:buNone/>
            </a:pPr>
            <a:r>
              <a:t/>
            </a:r>
            <a:endParaRPr sz="1600"/>
          </a:p>
        </p:txBody>
      </p:sp>
      <p:pic>
        <p:nvPicPr>
          <p:cNvPr id="125" name="Google Shape;125;p18"/>
          <p:cNvPicPr preferRelativeResize="0"/>
          <p:nvPr/>
        </p:nvPicPr>
        <p:blipFill rotWithShape="1">
          <a:blip r:embed="rId3">
            <a:alphaModFix/>
          </a:blip>
          <a:srcRect b="0" l="0" r="0" t="0"/>
          <a:stretch/>
        </p:blipFill>
        <p:spPr>
          <a:xfrm>
            <a:off x="4341139" y="1902887"/>
            <a:ext cx="4769086" cy="3179400"/>
          </a:xfrm>
          <a:prstGeom prst="rect">
            <a:avLst/>
          </a:prstGeom>
          <a:noFill/>
          <a:ln>
            <a:noFill/>
          </a:ln>
        </p:spPr>
      </p:pic>
      <p:pic>
        <p:nvPicPr>
          <p:cNvPr id="126" name="Google Shape;126;p18"/>
          <p:cNvPicPr preferRelativeResize="0"/>
          <p:nvPr/>
        </p:nvPicPr>
        <p:blipFill rotWithShape="1">
          <a:blip r:embed="rId4">
            <a:alphaModFix/>
          </a:blip>
          <a:srcRect b="0" l="0" r="0" t="0"/>
          <a:stretch/>
        </p:blipFill>
        <p:spPr>
          <a:xfrm>
            <a:off x="0" y="1841680"/>
            <a:ext cx="4127276" cy="33018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Support Vector Machine</a:t>
            </a:r>
            <a:endParaRPr/>
          </a:p>
        </p:txBody>
      </p:sp>
      <p:sp>
        <p:nvSpPr>
          <p:cNvPr id="132" name="Google Shape;132;p19"/>
          <p:cNvSpPr txBox="1"/>
          <p:nvPr>
            <p:ph idx="1" type="body"/>
          </p:nvPr>
        </p:nvSpPr>
        <p:spPr>
          <a:xfrm>
            <a:off x="3168000" y="58935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rPr>
              <a:t>Precision</a:t>
            </a:r>
            <a:r>
              <a:rPr b="1" lang="en" sz="1600">
                <a:solidFill>
                  <a:schemeClr val="dk2"/>
                </a:solidFill>
              </a:rPr>
              <a:t> :  28%</a:t>
            </a:r>
            <a:endParaRPr b="1" sz="1600">
              <a:solidFill>
                <a:schemeClr val="dk2"/>
              </a:solidFill>
            </a:endParaRPr>
          </a:p>
          <a:p>
            <a:pPr indent="0" lvl="0" marL="0" rtl="0" algn="l">
              <a:spcBef>
                <a:spcPts val="0"/>
              </a:spcBef>
              <a:spcAft>
                <a:spcPts val="0"/>
              </a:spcAft>
              <a:buClr>
                <a:schemeClr val="dk2"/>
              </a:buClr>
              <a:buSzPts val="1100"/>
              <a:buFont typeface="Arial"/>
              <a:buNone/>
            </a:pPr>
            <a:r>
              <a:rPr b="1" lang="en" sz="1600">
                <a:solidFill>
                  <a:schemeClr val="dk2"/>
                </a:solidFill>
              </a:rPr>
              <a:t>AUC</a:t>
            </a:r>
            <a:r>
              <a:rPr b="1" lang="en" sz="1600">
                <a:solidFill>
                  <a:schemeClr val="dk2"/>
                </a:solidFill>
              </a:rPr>
              <a:t> :  0.86514</a:t>
            </a:r>
            <a:endParaRPr sz="1600"/>
          </a:p>
        </p:txBody>
      </p:sp>
      <p:pic>
        <p:nvPicPr>
          <p:cNvPr id="133" name="Google Shape;133;p19"/>
          <p:cNvPicPr preferRelativeResize="0"/>
          <p:nvPr/>
        </p:nvPicPr>
        <p:blipFill rotWithShape="1">
          <a:blip r:embed="rId3">
            <a:alphaModFix/>
          </a:blip>
          <a:srcRect b="0" l="0" r="0" t="0"/>
          <a:stretch/>
        </p:blipFill>
        <p:spPr>
          <a:xfrm>
            <a:off x="4374914" y="1902900"/>
            <a:ext cx="4769086" cy="3179400"/>
          </a:xfrm>
          <a:prstGeom prst="rect">
            <a:avLst/>
          </a:prstGeom>
          <a:noFill/>
          <a:ln>
            <a:noFill/>
          </a:ln>
        </p:spPr>
      </p:pic>
      <p:pic>
        <p:nvPicPr>
          <p:cNvPr id="134" name="Google Shape;134;p19"/>
          <p:cNvPicPr preferRelativeResize="0"/>
          <p:nvPr/>
        </p:nvPicPr>
        <p:blipFill rotWithShape="1">
          <a:blip r:embed="rId4">
            <a:alphaModFix/>
          </a:blip>
          <a:srcRect b="0" l="0" r="0" t="0"/>
          <a:stretch/>
        </p:blipFill>
        <p:spPr>
          <a:xfrm>
            <a:off x="0" y="1841689"/>
            <a:ext cx="4127276" cy="330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1770000" y="289975"/>
            <a:ext cx="56040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