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70A4-8A67-D192-9EA8-DFE54F75F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DA62C-02D0-0E46-401F-BE356EC55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6927B-AB2F-0FB6-8F8E-5E4A6C39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151F-0241-4971-933D-66095F1FF0A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E4E93-4D95-56AC-935B-863C20E1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49970-66B2-817B-D6D8-64130124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FDC4-394D-4B47-BDCD-7F1AD7485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C0D4-2DCC-8DB6-E71B-66E04D55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79C7A-298F-47F3-4B31-C73F257F2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69291-CCE1-8863-60F0-1821FF83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151F-0241-4971-933D-66095F1FF0A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F9534-F0CC-4F41-A965-9092E453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C1A95-565B-3AB4-9AAF-12F208B5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FDC4-394D-4B47-BDCD-7F1AD7485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28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F9AE9-4E0C-C712-8983-27A7267FD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AAA7B-566B-9586-E40A-7C5C8D6DD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A66A7-DF05-0546-6DEF-3B05956F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151F-0241-4971-933D-66095F1FF0A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3405F-7AAC-CC9F-E42E-77876378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6416-521C-DD62-1730-8C668E1A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FDC4-394D-4B47-BDCD-7F1AD7485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37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E726-3CCF-6B49-584D-F1C08E8F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842A-5264-A962-8CF7-F76F82B7D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88CD1-0605-FCED-A8D5-BA89D058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151F-0241-4971-933D-66095F1FF0A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321F9-E13A-9BD4-17AC-DA692772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CF400-6FB6-A2AD-6305-8B93606B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FDC4-394D-4B47-BDCD-7F1AD7485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8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3067-A546-BC5F-8CC5-D859AFFB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6E8B9-0B5D-6228-45A9-A75A37CD1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CEEE2-500C-3E91-3340-28D22A87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151F-0241-4971-933D-66095F1FF0A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18705-817A-7BF3-D74E-DFCCD51A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A7F14-4A81-69E5-430C-83E540DB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FDC4-394D-4B47-BDCD-7F1AD7485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44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44BA-8111-E46A-E312-35EEFB91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28D6-E3D5-5D10-B6EF-AD82DB0B6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10A17-7470-FD3C-D033-723A08396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6C220-E8F8-82AE-370F-F2E53910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151F-0241-4971-933D-66095F1FF0A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264E5-2A76-EFCB-4B7D-C09152C7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6977E-C113-03D5-CE3A-95C69FDF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FDC4-394D-4B47-BDCD-7F1AD7485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7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2F67-6702-6BAB-EC4E-0867FC84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68784-239B-2F08-1EE3-3041D763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FD04D-99BB-DC59-8997-527EDA178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7BBA3-A949-4072-09B5-810D31E04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89A07-DF1C-4872-2B6D-13BA513F8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B599B-19A8-A51A-C4E7-B1CC9F467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151F-0241-4971-933D-66095F1FF0A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D4158-AC04-785E-E495-DFC9E179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52A97-BE46-FC0A-A0D4-1F7B5751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FDC4-394D-4B47-BDCD-7F1AD7485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07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187B-567E-1EE0-EEF7-FECC1E3C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066F7-F748-A21D-63F4-41643C7A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151F-0241-4971-933D-66095F1FF0A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3F9C9-CA00-58FA-6093-487A2566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6982A-6C70-7F09-836C-7975E843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FDC4-394D-4B47-BDCD-7F1AD7485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01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1BBB9-C6E3-6DF5-584B-42F840BB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151F-0241-4971-933D-66095F1FF0A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6A450-0245-7696-90A1-F0C7A2FB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A3EE7-25D2-08A5-8205-D3817531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FDC4-394D-4B47-BDCD-7F1AD7485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75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0874-1D94-1A0B-1EC6-4F7B0DE3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1B23F-18F5-F8EA-811D-DC9BA525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F5ADC-5739-91F9-0D38-4A06B2A26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FD1DA-89BA-7A7F-B9AF-8D49D637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151F-0241-4971-933D-66095F1FF0A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3E978-C17F-B9F8-FCF1-EB45F3D3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67A7-A804-CBF0-6AD3-EC3DE869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FDC4-394D-4B47-BDCD-7F1AD7485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98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E27E-C629-7AC1-C9DA-23CC27BE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D5E0A-FAC0-DA57-9DFD-730D84A58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574B7-5EDB-EBB1-8B3F-94C8E64A3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77C7C-1CDD-5F50-B48F-D081DDDE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151F-0241-4971-933D-66095F1FF0A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B08EE-5D18-2E8D-6FDB-377785B5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D4591-BE61-A02B-CD66-DCE53827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FDC4-394D-4B47-BDCD-7F1AD7485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26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CC0BF-E03D-25B7-81A3-E226EA7B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662A4-A9BC-AE03-0309-A08DDBBEA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3CD5-BFDF-6B2C-12AB-0925745C3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C151F-0241-4971-933D-66095F1FF0A6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83F8E-4E5D-0F3D-F516-42D6B90DD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6CF9-4A37-22DF-C956-FAD0D8BD0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FDC4-394D-4B47-BDCD-7F1AD74851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94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CA958-BF25-8859-FC41-B15DCE3AB9E8}"/>
              </a:ext>
            </a:extLst>
          </p:cNvPr>
          <p:cNvSpPr txBox="1"/>
          <p:nvPr/>
        </p:nvSpPr>
        <p:spPr>
          <a:xfrm>
            <a:off x="1043232" y="2707384"/>
            <a:ext cx="101055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MART </a:t>
            </a:r>
          </a:p>
          <a:p>
            <a:pPr algn="ctr"/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82931-D863-6FBC-DFEB-2B50DBFA1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70" y="1708697"/>
            <a:ext cx="839433" cy="82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6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F4DB1D-33FD-4AB8-C325-6E4AD5D92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75C5D0-923E-2231-6145-E09FB086DCD5}"/>
              </a:ext>
            </a:extLst>
          </p:cNvPr>
          <p:cNvSpPr txBox="1"/>
          <p:nvPr/>
        </p:nvSpPr>
        <p:spPr>
          <a:xfrm>
            <a:off x="3063576" y="255956"/>
            <a:ext cx="6064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Calisto MT" panose="0204060305050503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Inferences - III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FBA0D-6E0A-5B97-1DEB-964F7C5CAEBE}"/>
              </a:ext>
            </a:extLst>
          </p:cNvPr>
          <p:cNvSpPr txBox="1"/>
          <p:nvPr/>
        </p:nvSpPr>
        <p:spPr>
          <a:xfrm>
            <a:off x="630855" y="1166670"/>
            <a:ext cx="7231099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customers - Acclaimed Stores, Lotus Mart, and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Chiptec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Stores, the OTIF % are the lowest (~14.5%). For the other companies, it’s between 25-40.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even 50% of their orders are fulfilled on time.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There’s a need to increase these percentages in the future to keep up with the customer satisfaction, requirements and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prevent high churn rate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end customers due to the shortage.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8CCE7-D2FD-ED4C-5852-5864A043D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606" y="2195428"/>
            <a:ext cx="3840540" cy="220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4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93B87-6200-212F-0D41-321EA6802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A36521-34D6-D05E-879B-31817EE4211E}"/>
              </a:ext>
            </a:extLst>
          </p:cNvPr>
          <p:cNvSpPr txBox="1"/>
          <p:nvPr/>
        </p:nvSpPr>
        <p:spPr>
          <a:xfrm>
            <a:off x="3063576" y="255956"/>
            <a:ext cx="6064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Calisto MT" panose="0204060305050503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Inferences - IV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286D7-45FE-116F-E91E-69DE6382EDF4}"/>
              </a:ext>
            </a:extLst>
          </p:cNvPr>
          <p:cNvSpPr txBox="1"/>
          <p:nvPr/>
        </p:nvSpPr>
        <p:spPr>
          <a:xfrm>
            <a:off x="630855" y="1166670"/>
            <a:ext cx="7694997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most ordered items are: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which are highly perishable. The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lower OTIF %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these two products can be due to the following reasons: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Inconsistent production of milk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due to poor cattle health and seasonal variations.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Spoilage and contamination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due to bacterial growth because of compromised cold storage.</a:t>
            </a:r>
          </a:p>
        </p:txBody>
      </p:sp>
      <p:pic>
        <p:nvPicPr>
          <p:cNvPr id="1028" name="Picture 4" descr="Yellow Background Enhances The 3d Render Of A Milk Splash, Milky ...">
            <a:extLst>
              <a:ext uri="{FF2B5EF4-FFF2-40B4-BE49-F238E27FC236}">
                <a16:creationId xmlns:a16="http://schemas.microsoft.com/office/drawing/2014/main" id="{97975532-4904-073E-BC30-19F4246DA8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92" r="9715"/>
          <a:stretch/>
        </p:blipFill>
        <p:spPr bwMode="auto">
          <a:xfrm>
            <a:off x="7560297" y="1892431"/>
            <a:ext cx="4553146" cy="307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4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DA002-306B-EB69-7AD2-589D6804B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88D23D-5748-9F25-9CC3-7E10130CB0D3}"/>
              </a:ext>
            </a:extLst>
          </p:cNvPr>
          <p:cNvSpPr txBox="1"/>
          <p:nvPr/>
        </p:nvSpPr>
        <p:spPr>
          <a:xfrm>
            <a:off x="4323222" y="274030"/>
            <a:ext cx="3617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Calisto MT" panose="0204060305050503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83F3C-868E-C712-8A31-4D9A3D70E961}"/>
              </a:ext>
            </a:extLst>
          </p:cNvPr>
          <p:cNvSpPr txBox="1"/>
          <p:nvPr/>
        </p:nvSpPr>
        <p:spPr>
          <a:xfrm>
            <a:off x="630856" y="1166670"/>
            <a:ext cx="10930282" cy="2797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IN" sz="2400" dirty="0">
                <a:latin typeface="Calisto MT" panose="0204060305050503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About </a:t>
            </a:r>
            <a:r>
              <a:rPr lang="en-IN" sz="2400" dirty="0" err="1">
                <a:latin typeface="Calisto MT" panose="0204060305050503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Atliq</a:t>
            </a:r>
            <a:r>
              <a:rPr lang="en-IN" sz="2400" dirty="0">
                <a:latin typeface="Calisto MT" panose="0204060305050503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Mart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IN" sz="2400" dirty="0">
                <a:latin typeface="Calisto MT" panose="0204060305050503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Problem Statement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IN" sz="2400" dirty="0">
                <a:latin typeface="Calisto MT" panose="0204060305050503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Supply Chain Terminology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400" dirty="0">
                <a:latin typeface="Calisto MT" panose="0204060305050503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Dashboard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400" dirty="0">
                <a:latin typeface="Calisto MT" panose="0204060305050503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Inferences</a:t>
            </a:r>
          </a:p>
        </p:txBody>
      </p:sp>
    </p:spTree>
    <p:extLst>
      <p:ext uri="{BB962C8B-B14F-4D97-AF65-F5344CB8AC3E}">
        <p14:creationId xmlns:p14="http://schemas.microsoft.com/office/powerpoint/2010/main" val="99118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12C757-B13B-BB2A-E740-F7B1C20BE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8C0B27-1BE0-16D4-448A-390B1B4C32F9}"/>
              </a:ext>
            </a:extLst>
          </p:cNvPr>
          <p:cNvSpPr txBox="1"/>
          <p:nvPr/>
        </p:nvSpPr>
        <p:spPr>
          <a:xfrm>
            <a:off x="4323222" y="274030"/>
            <a:ext cx="3617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Calisto MT" panose="0204060305050503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About </a:t>
            </a:r>
            <a:r>
              <a:rPr lang="en-IN" sz="3200" dirty="0" err="1">
                <a:latin typeface="Calisto MT" panose="0204060305050503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Atliq</a:t>
            </a:r>
            <a:r>
              <a:rPr lang="en-IN" sz="3200" dirty="0">
                <a:latin typeface="Calisto MT" panose="0204060305050503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Mart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3E410-4FEE-BF5D-BD55-32083B353F65}"/>
              </a:ext>
            </a:extLst>
          </p:cNvPr>
          <p:cNvSpPr txBox="1"/>
          <p:nvPr/>
        </p:nvSpPr>
        <p:spPr>
          <a:xfrm>
            <a:off x="630857" y="1166670"/>
            <a:ext cx="7099122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Calisto MT" panose="0204060305050503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  (This is a data analytics challenge by Code Basics.)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Mart is a growing FMCG manufacturer (imaginary) headquartered in Gujarat, India.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currently operational in three cities Surat, Ahmedabad, and Vadodara.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want to expand to other metro/tier 1 cities in the next 2 years.</a:t>
            </a:r>
          </a:p>
        </p:txBody>
      </p:sp>
      <p:pic>
        <p:nvPicPr>
          <p:cNvPr id="1028" name="Picture 4" descr="Mart, mart exterior, mini mall, shop, shopping mall icon - Download on ...">
            <a:extLst>
              <a:ext uri="{FF2B5EF4-FFF2-40B4-BE49-F238E27FC236}">
                <a16:creationId xmlns:a16="http://schemas.microsoft.com/office/drawing/2014/main" id="{7FAF290B-31AA-C7F3-D666-6EE7E221F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41" b="89844" l="9961" r="89844">
                        <a14:foregroundMark x1="42188" y1="9766" x2="45313" y2="6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0" t="4360" r="7033" b="8270"/>
          <a:stretch/>
        </p:blipFill>
        <p:spPr bwMode="auto">
          <a:xfrm>
            <a:off x="7846573" y="2542858"/>
            <a:ext cx="4132082" cy="417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31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7AD33A-919E-189D-006A-EFC6DCCD6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5FA833-808C-CD3F-DD58-6CD152D7085A}"/>
              </a:ext>
            </a:extLst>
          </p:cNvPr>
          <p:cNvSpPr txBox="1"/>
          <p:nvPr/>
        </p:nvSpPr>
        <p:spPr>
          <a:xfrm>
            <a:off x="4323222" y="274030"/>
            <a:ext cx="3617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Calisto MT" panose="0204060305050503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75A41-0A2B-E07E-6AA0-26F65EF4394F}"/>
              </a:ext>
            </a:extLst>
          </p:cNvPr>
          <p:cNvSpPr txBox="1"/>
          <p:nvPr/>
        </p:nvSpPr>
        <p:spPr>
          <a:xfrm>
            <a:off x="630856" y="1166670"/>
            <a:ext cx="6703198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Mart is currently facing a problem where a few key customers did not extend the annual contract due to service issues.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is speculated that some of the essential products were either not delivered on time or not delivered in full over a continued period, which could have resulted in bad customer service.</a:t>
            </a:r>
            <a:endParaRPr lang="en-IN" sz="2400" dirty="0">
              <a:latin typeface="Times New Roman" panose="02020603050405020304" pitchFamily="18" charset="0"/>
              <a:ea typeface="Cascadia Mono SemiBold" panose="020B0609020000020004" pitchFamily="49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illustration character concept 2906983 Vector Art at Vecteezy">
            <a:extLst>
              <a:ext uri="{FF2B5EF4-FFF2-40B4-BE49-F238E27FC236}">
                <a16:creationId xmlns:a16="http://schemas.microsoft.com/office/drawing/2014/main" id="{B666200F-D946-69A1-C045-6C6E2D1E8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51" t="9314" r="5490" b="7662"/>
          <a:stretch/>
        </p:blipFill>
        <p:spPr bwMode="auto">
          <a:xfrm>
            <a:off x="7334054" y="2327908"/>
            <a:ext cx="4581427" cy="436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77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551AE7-4F23-2751-871F-9C8A74ECC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28512D-DB53-DF15-2C0C-15859D2EF65F}"/>
              </a:ext>
            </a:extLst>
          </p:cNvPr>
          <p:cNvSpPr txBox="1"/>
          <p:nvPr/>
        </p:nvSpPr>
        <p:spPr>
          <a:xfrm>
            <a:off x="3383953" y="255956"/>
            <a:ext cx="5424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Calisto MT" panose="0204060305050503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Supply Chain Terminology -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D5A0A-E202-45DA-6544-A5761A332963}"/>
              </a:ext>
            </a:extLst>
          </p:cNvPr>
          <p:cNvSpPr txBox="1"/>
          <p:nvPr/>
        </p:nvSpPr>
        <p:spPr>
          <a:xfrm>
            <a:off x="630855" y="1166670"/>
            <a:ext cx="7309987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Time %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Percentage of orders delivered before the promised delivery date.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Full %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Percentage of orders delivered in desired quantity.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Time In Full %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of orders that were on time and delivered in full quantity.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Unique request of products placed by a customer on a given date.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Orders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Number of orders placed by customers in a definite period.</a:t>
            </a:r>
          </a:p>
        </p:txBody>
      </p:sp>
      <p:pic>
        <p:nvPicPr>
          <p:cNvPr id="3076" name="Picture 4" descr="Free Vector | Supply chain management abstract concept illustration.">
            <a:extLst>
              <a:ext uri="{FF2B5EF4-FFF2-40B4-BE49-F238E27FC236}">
                <a16:creationId xmlns:a16="http://schemas.microsoft.com/office/drawing/2014/main" id="{B6795E0E-B6B6-505C-D4C2-705C55636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86" t="11792" r="10071" b="11547"/>
          <a:stretch/>
        </p:blipFill>
        <p:spPr bwMode="auto">
          <a:xfrm>
            <a:off x="8072818" y="3129039"/>
            <a:ext cx="3620303" cy="337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49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BBE47F-0A1B-E1B2-DF0E-469D30B44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B96CD4-D527-3769-F797-D4CAA16B152C}"/>
              </a:ext>
            </a:extLst>
          </p:cNvPr>
          <p:cNvSpPr txBox="1"/>
          <p:nvPr/>
        </p:nvSpPr>
        <p:spPr>
          <a:xfrm>
            <a:off x="3063576" y="255956"/>
            <a:ext cx="6064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Calisto MT" panose="0204060305050503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Supply Chain Terminology -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43771-DAEF-7A54-151C-A1B0373AAEB4}"/>
              </a:ext>
            </a:extLst>
          </p:cNvPr>
          <p:cNvSpPr txBox="1"/>
          <p:nvPr/>
        </p:nvSpPr>
        <p:spPr>
          <a:xfrm>
            <a:off x="630855" y="1166670"/>
            <a:ext cx="7694997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Line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Within an order, a customer can request multiple items. Each of these is called an order line.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 Fill Rate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Percentage of lines fulfilled out of the total lines ordered.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 Fill Rate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 of quantities delivered compared to the total requested.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Order Lines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Number of order lines combined from all orders.</a:t>
            </a:r>
            <a:endParaRPr lang="en-IN" sz="2400" dirty="0">
              <a:latin typeface="Times New Roman" panose="02020603050405020304" pitchFamily="18" charset="0"/>
              <a:ea typeface="Cascadia Mono SemiBold" panose="020B0609020000020004" pitchFamily="49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Free Vector | Supply chain management abstract concept illustration.">
            <a:extLst>
              <a:ext uri="{FF2B5EF4-FFF2-40B4-BE49-F238E27FC236}">
                <a16:creationId xmlns:a16="http://schemas.microsoft.com/office/drawing/2014/main" id="{5258F236-35B1-7CCE-8CD5-70AFAFDF0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786" t="11792" r="10071" b="11547"/>
          <a:stretch/>
        </p:blipFill>
        <p:spPr bwMode="auto">
          <a:xfrm>
            <a:off x="8072818" y="3129039"/>
            <a:ext cx="3620303" cy="337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10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D0BCC1-19FF-31DA-24B0-07C495A7E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0926C9-D6C5-5C57-7ED5-D293BCD807F2}"/>
              </a:ext>
            </a:extLst>
          </p:cNvPr>
          <p:cNvSpPr txBox="1"/>
          <p:nvPr/>
        </p:nvSpPr>
        <p:spPr>
          <a:xfrm>
            <a:off x="3063576" y="255956"/>
            <a:ext cx="6064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Calisto MT" panose="0204060305050503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91572-92C0-01B8-4C74-E53CC9D25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01" y="840731"/>
            <a:ext cx="10519398" cy="592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0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161799-A43C-7EB3-4004-652769310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A54979-7907-1631-F517-8D0FF9BF3039}"/>
              </a:ext>
            </a:extLst>
          </p:cNvPr>
          <p:cNvSpPr txBox="1"/>
          <p:nvPr/>
        </p:nvSpPr>
        <p:spPr>
          <a:xfrm>
            <a:off x="3063576" y="255956"/>
            <a:ext cx="6064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Calisto MT" panose="0204060305050503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Inferences -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5AAA5-0494-451A-4B1F-8F205C936C93}"/>
              </a:ext>
            </a:extLst>
          </p:cNvPr>
          <p:cNvSpPr txBox="1"/>
          <p:nvPr/>
        </p:nvSpPr>
        <p:spPr>
          <a:xfrm>
            <a:off x="630855" y="1166670"/>
            <a:ext cx="621300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Overall: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no. of orders has declined in the period March-August by 300.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No. of Order Lines has been reduced by 600.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decline can be seen in all product categories and from almost all the customers.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7ADCC6-D220-F979-FFC5-4837E316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507" y="1122703"/>
            <a:ext cx="4575883" cy="2752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1220E0-06D8-5CE9-47B4-9D7BB8C2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507" y="3937235"/>
            <a:ext cx="4575883" cy="28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8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5C75CB-9B2B-D440-518F-3D9682399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482AAE-A985-9E7D-A7FB-0EC5905DC235}"/>
              </a:ext>
            </a:extLst>
          </p:cNvPr>
          <p:cNvSpPr txBox="1"/>
          <p:nvPr/>
        </p:nvSpPr>
        <p:spPr>
          <a:xfrm>
            <a:off x="3063576" y="255956"/>
            <a:ext cx="6064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Calisto MT" panose="0204060305050503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Inferences -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AFD61-AD45-9244-3E56-A1FB21BADD91}"/>
              </a:ext>
            </a:extLst>
          </p:cNvPr>
          <p:cNvSpPr txBox="1"/>
          <p:nvPr/>
        </p:nvSpPr>
        <p:spPr>
          <a:xfrm>
            <a:off x="630856" y="1166670"/>
            <a:ext cx="7023710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actual percentages for OT, IF, and OTIF were considerably lower than the average target values, with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OTIF % showing the greatest deviation.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the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VOFR stands at nearly 96%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all products, indicating that the required quantities were largely supplied, the LIFR reveals that only 66% of order lines were actually fulfilled. This suggests that,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average, a small quantity was missing in 34% of the order lines.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63A076-B1EB-3105-45A6-6B3B7D5B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30" r="86157" b="80811"/>
          <a:stretch/>
        </p:blipFill>
        <p:spPr>
          <a:xfrm>
            <a:off x="7350163" y="1181932"/>
            <a:ext cx="2384989" cy="12181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2AAE23-86D3-5F41-E7C9-304CAF5D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53" t="7230" r="71746" b="80767"/>
          <a:stretch/>
        </p:blipFill>
        <p:spPr>
          <a:xfrm>
            <a:off x="9704297" y="1234393"/>
            <a:ext cx="2384989" cy="11678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48A66A-1C08-AED7-9866-53190E6C2E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34" t="7116" r="57561" b="80366"/>
          <a:stretch/>
        </p:blipFill>
        <p:spPr>
          <a:xfrm>
            <a:off x="8534916" y="2481524"/>
            <a:ext cx="2400471" cy="12526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7658D86-7E8F-EF34-AE6D-78D6A41A422D}"/>
              </a:ext>
            </a:extLst>
          </p:cNvPr>
          <p:cNvSpPr/>
          <p:nvPr/>
        </p:nvSpPr>
        <p:spPr>
          <a:xfrm>
            <a:off x="8455844" y="2452551"/>
            <a:ext cx="2516687" cy="12816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A7D322-E32D-0775-1B71-D8DF6AF1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934" t="7368" r="14216" b="80769"/>
          <a:stretch/>
        </p:blipFill>
        <p:spPr>
          <a:xfrm>
            <a:off x="8552249" y="4247535"/>
            <a:ext cx="2420281" cy="11670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227EA4-E990-8181-D272-A7FBC8B96F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234" t="6647" b="81046"/>
          <a:stretch/>
        </p:blipFill>
        <p:spPr>
          <a:xfrm>
            <a:off x="8552250" y="5383887"/>
            <a:ext cx="2420282" cy="121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8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558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Calisto MT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laveena jain</dc:creator>
  <cp:lastModifiedBy>laveena jain</cp:lastModifiedBy>
  <cp:revision>4</cp:revision>
  <dcterms:created xsi:type="dcterms:W3CDTF">2025-02-13T13:21:23Z</dcterms:created>
  <dcterms:modified xsi:type="dcterms:W3CDTF">2025-02-13T16:36:08Z</dcterms:modified>
</cp:coreProperties>
</file>