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86" d="100"/>
          <a:sy n="86" d="100"/>
        </p:scale>
        <p:origin x="13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504FA-78B0-42AA-92E2-FBF1CD14F415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3A01B4-4928-4B93-B56F-8176969CE4CF}">
      <dgm:prSet phldrT="[Text]" custT="1"/>
      <dgm:spPr/>
      <dgm:t>
        <a:bodyPr/>
        <a:lstStyle/>
        <a:p>
          <a:r>
            <a:rPr lang="es-EC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Control</a:t>
          </a:r>
          <a:endParaRPr lang="en-US" sz="2400" b="1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8863A3-0FBD-43B8-A8F0-F02D3A74CA4D}" type="parTrans" cxnId="{E03BB195-3F59-42D0-8701-40B90650CE36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2FD140-D52A-47AC-85CF-D27EDE52E4C3}" type="sibTrans" cxnId="{E03BB195-3F59-42D0-8701-40B90650CE36}">
      <dgm:prSet/>
      <dgm:spPr>
        <a:solidFill>
          <a:srgbClr val="002060"/>
        </a:solidFill>
        <a:ln>
          <a:solidFill>
            <a:schemeClr val="accent3"/>
          </a:solidFill>
        </a:ln>
      </dgm:spPr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065D9-2BCC-4FD7-831D-78C4690421B2}">
      <dgm:prSet phldrT="[Text]" custT="1"/>
      <dgm:spPr/>
      <dgm:t>
        <a:bodyPr/>
        <a:lstStyle/>
        <a:p>
          <a:r>
            <a:rPr lang="es-EC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Datos métricos</a:t>
          </a:r>
          <a:endParaRPr lang="en-US" sz="24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07C2B5-4614-4AAA-85EA-21DAE29CCDF2}" type="parTrans" cxnId="{296BA5DB-CB4E-4B54-BEC0-D5FE38A785D3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E07351-6F89-4E46-A126-3170DE6DD7C3}" type="sibTrans" cxnId="{296BA5DB-CB4E-4B54-BEC0-D5FE38A785D3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6CF06C-96D8-4547-B232-95E4259E037B}">
      <dgm:prSet phldrT="[Text]" custT="1"/>
      <dgm:spPr/>
      <dgm:t>
        <a:bodyPr/>
        <a:lstStyle/>
        <a:p>
          <a:r>
            <a:rPr lang="es-EC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Productividad</a:t>
          </a:r>
          <a:endParaRPr lang="en-US" sz="2300" b="1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449CAE-87BC-4179-A659-06460619B66A}" type="parTrans" cxnId="{B73894E9-2E6B-467E-983B-CEC3BA536661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14AD6-5204-4DAC-BB07-71A4D2E867EB}" type="sibTrans" cxnId="{B73894E9-2E6B-467E-983B-CEC3BA536661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3E035B-4ECC-4111-9223-748B8B6ECE8B}" type="pres">
      <dgm:prSet presAssocID="{CD8504FA-78B0-42AA-92E2-FBF1CD14F4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DA4D999F-AF21-4447-9F92-EF02B7DFF833}" type="pres">
      <dgm:prSet presAssocID="{CD8504FA-78B0-42AA-92E2-FBF1CD14F415}" presName="Name1" presStyleCnt="0"/>
      <dgm:spPr/>
    </dgm:pt>
    <dgm:pt modelId="{BCCE993E-1EAD-4794-B3E0-8B437FDBA0BF}" type="pres">
      <dgm:prSet presAssocID="{CD8504FA-78B0-42AA-92E2-FBF1CD14F415}" presName="cycle" presStyleCnt="0"/>
      <dgm:spPr/>
    </dgm:pt>
    <dgm:pt modelId="{676FC4FC-38D9-4F3A-89E8-A613441DDF10}" type="pres">
      <dgm:prSet presAssocID="{CD8504FA-78B0-42AA-92E2-FBF1CD14F415}" presName="srcNode" presStyleLbl="node1" presStyleIdx="0" presStyleCnt="3"/>
      <dgm:spPr/>
    </dgm:pt>
    <dgm:pt modelId="{DF635DBF-D00B-489C-B600-830A52BD3E87}" type="pres">
      <dgm:prSet presAssocID="{CD8504FA-78B0-42AA-92E2-FBF1CD14F415}" presName="conn" presStyleLbl="parChTrans1D2" presStyleIdx="0" presStyleCnt="1"/>
      <dgm:spPr/>
      <dgm:t>
        <a:bodyPr/>
        <a:lstStyle/>
        <a:p>
          <a:endParaRPr lang="es-ES"/>
        </a:p>
      </dgm:t>
    </dgm:pt>
    <dgm:pt modelId="{2B6FE8BB-5FFA-456F-9B7E-6442D3EB5179}" type="pres">
      <dgm:prSet presAssocID="{CD8504FA-78B0-42AA-92E2-FBF1CD14F415}" presName="extraNode" presStyleLbl="node1" presStyleIdx="0" presStyleCnt="3"/>
      <dgm:spPr/>
    </dgm:pt>
    <dgm:pt modelId="{27765E4B-25D8-44BF-ACD5-FC1A14F5151F}" type="pres">
      <dgm:prSet presAssocID="{CD8504FA-78B0-42AA-92E2-FBF1CD14F415}" presName="dstNode" presStyleLbl="node1" presStyleIdx="0" presStyleCnt="3"/>
      <dgm:spPr/>
    </dgm:pt>
    <dgm:pt modelId="{09A2AE04-FE39-4CDE-A346-C998A2542416}" type="pres">
      <dgm:prSet presAssocID="{2F3A01B4-4928-4B93-B56F-8176969CE4CF}" presName="text_1" presStyleLbl="node1" presStyleIdx="0" presStyleCnt="3" custLinFactNeighborX="-11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882E87-B330-4EF9-AFDC-8205B8C4B2A5}" type="pres">
      <dgm:prSet presAssocID="{2F3A01B4-4928-4B93-B56F-8176969CE4CF}" presName="accent_1" presStyleCnt="0"/>
      <dgm:spPr/>
    </dgm:pt>
    <dgm:pt modelId="{6149D1B9-3471-4B71-B2DD-15A84CD133FD}" type="pres">
      <dgm:prSet presAssocID="{2F3A01B4-4928-4B93-B56F-8176969CE4CF}" presName="accentRepeatNode" presStyleLbl="solidFgAcc1" presStyleIdx="0" presStyleCnt="3"/>
      <dgm:spPr/>
    </dgm:pt>
    <dgm:pt modelId="{5442595C-ED06-4CED-B2C2-D928B5292782}" type="pres">
      <dgm:prSet presAssocID="{6E8065D9-2BCC-4FD7-831D-78C4690421B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7BA52D-B5B8-4807-8C1B-A1E095152596}" type="pres">
      <dgm:prSet presAssocID="{6E8065D9-2BCC-4FD7-831D-78C4690421B2}" presName="accent_2" presStyleCnt="0"/>
      <dgm:spPr/>
    </dgm:pt>
    <dgm:pt modelId="{48E1AD33-252F-48B0-A84E-A8CC2025EA22}" type="pres">
      <dgm:prSet presAssocID="{6E8065D9-2BCC-4FD7-831D-78C4690421B2}" presName="accentRepeatNode" presStyleLbl="solidFgAcc1" presStyleIdx="1" presStyleCnt="3"/>
      <dgm:spPr/>
    </dgm:pt>
    <dgm:pt modelId="{7D472D1A-8B18-4B9F-9B33-08F35D273490}" type="pres">
      <dgm:prSet presAssocID="{B56CF06C-96D8-4547-B232-95E4259E03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355314-C716-4AF4-94E1-D18E51FA8A78}" type="pres">
      <dgm:prSet presAssocID="{B56CF06C-96D8-4547-B232-95E4259E037B}" presName="accent_3" presStyleCnt="0"/>
      <dgm:spPr/>
    </dgm:pt>
    <dgm:pt modelId="{A11BF913-B71C-42EE-962A-4A93B650C952}" type="pres">
      <dgm:prSet presAssocID="{B56CF06C-96D8-4547-B232-95E4259E037B}" presName="accentRepeatNode" presStyleLbl="solidFgAcc1" presStyleIdx="2" presStyleCnt="3"/>
      <dgm:spPr/>
    </dgm:pt>
  </dgm:ptLst>
  <dgm:cxnLst>
    <dgm:cxn modelId="{B73894E9-2E6B-467E-983B-CEC3BA536661}" srcId="{CD8504FA-78B0-42AA-92E2-FBF1CD14F415}" destId="{B56CF06C-96D8-4547-B232-95E4259E037B}" srcOrd="2" destOrd="0" parTransId="{9B449CAE-87BC-4179-A659-06460619B66A}" sibTransId="{B5C14AD6-5204-4DAC-BB07-71A4D2E867EB}"/>
    <dgm:cxn modelId="{5C21980D-94BA-4178-849D-4A73CA777BAF}" type="presOf" srcId="{A22FD140-D52A-47AC-85CF-D27EDE52E4C3}" destId="{DF635DBF-D00B-489C-B600-830A52BD3E87}" srcOrd="0" destOrd="0" presId="urn:microsoft.com/office/officeart/2008/layout/VerticalCurvedList"/>
    <dgm:cxn modelId="{47D8D365-E489-46ED-8D78-3C70F8C0F4B3}" type="presOf" srcId="{2F3A01B4-4928-4B93-B56F-8176969CE4CF}" destId="{09A2AE04-FE39-4CDE-A346-C998A2542416}" srcOrd="0" destOrd="0" presId="urn:microsoft.com/office/officeart/2008/layout/VerticalCurvedList"/>
    <dgm:cxn modelId="{296BA5DB-CB4E-4B54-BEC0-D5FE38A785D3}" srcId="{CD8504FA-78B0-42AA-92E2-FBF1CD14F415}" destId="{6E8065D9-2BCC-4FD7-831D-78C4690421B2}" srcOrd="1" destOrd="0" parTransId="{8307C2B5-4614-4AAA-85EA-21DAE29CCDF2}" sibTransId="{09E07351-6F89-4E46-A126-3170DE6DD7C3}"/>
    <dgm:cxn modelId="{FF16BE85-E851-4C00-8741-FEBF949B8445}" type="presOf" srcId="{CD8504FA-78B0-42AA-92E2-FBF1CD14F415}" destId="{3B3E035B-4ECC-4111-9223-748B8B6ECE8B}" srcOrd="0" destOrd="0" presId="urn:microsoft.com/office/officeart/2008/layout/VerticalCurvedList"/>
    <dgm:cxn modelId="{9706059B-2C7B-4695-9AA9-503A6C6B8C20}" type="presOf" srcId="{B56CF06C-96D8-4547-B232-95E4259E037B}" destId="{7D472D1A-8B18-4B9F-9B33-08F35D273490}" srcOrd="0" destOrd="0" presId="urn:microsoft.com/office/officeart/2008/layout/VerticalCurvedList"/>
    <dgm:cxn modelId="{89487FF0-484B-474B-B1C1-5D4BA15C5FC0}" type="presOf" srcId="{6E8065D9-2BCC-4FD7-831D-78C4690421B2}" destId="{5442595C-ED06-4CED-B2C2-D928B5292782}" srcOrd="0" destOrd="0" presId="urn:microsoft.com/office/officeart/2008/layout/VerticalCurvedList"/>
    <dgm:cxn modelId="{E03BB195-3F59-42D0-8701-40B90650CE36}" srcId="{CD8504FA-78B0-42AA-92E2-FBF1CD14F415}" destId="{2F3A01B4-4928-4B93-B56F-8176969CE4CF}" srcOrd="0" destOrd="0" parTransId="{4E8863A3-0FBD-43B8-A8F0-F02D3A74CA4D}" sibTransId="{A22FD140-D52A-47AC-85CF-D27EDE52E4C3}"/>
    <dgm:cxn modelId="{4FE5DB80-327D-4486-A71B-4AC44C6847A6}" type="presParOf" srcId="{3B3E035B-4ECC-4111-9223-748B8B6ECE8B}" destId="{DA4D999F-AF21-4447-9F92-EF02B7DFF833}" srcOrd="0" destOrd="0" presId="urn:microsoft.com/office/officeart/2008/layout/VerticalCurvedList"/>
    <dgm:cxn modelId="{A987F9EF-BA58-4A47-AE57-219269080EA8}" type="presParOf" srcId="{DA4D999F-AF21-4447-9F92-EF02B7DFF833}" destId="{BCCE993E-1EAD-4794-B3E0-8B437FDBA0BF}" srcOrd="0" destOrd="0" presId="urn:microsoft.com/office/officeart/2008/layout/VerticalCurvedList"/>
    <dgm:cxn modelId="{1A3CDF0E-BECE-438F-939C-025E72D7FFC8}" type="presParOf" srcId="{BCCE993E-1EAD-4794-B3E0-8B437FDBA0BF}" destId="{676FC4FC-38D9-4F3A-89E8-A613441DDF10}" srcOrd="0" destOrd="0" presId="urn:microsoft.com/office/officeart/2008/layout/VerticalCurvedList"/>
    <dgm:cxn modelId="{3738C23A-3640-4CCA-BA25-C206A612ADCB}" type="presParOf" srcId="{BCCE993E-1EAD-4794-B3E0-8B437FDBA0BF}" destId="{DF635DBF-D00B-489C-B600-830A52BD3E87}" srcOrd="1" destOrd="0" presId="urn:microsoft.com/office/officeart/2008/layout/VerticalCurvedList"/>
    <dgm:cxn modelId="{C4AE554B-C6CF-4244-8521-E7DC1DFA97AD}" type="presParOf" srcId="{BCCE993E-1EAD-4794-B3E0-8B437FDBA0BF}" destId="{2B6FE8BB-5FFA-456F-9B7E-6442D3EB5179}" srcOrd="2" destOrd="0" presId="urn:microsoft.com/office/officeart/2008/layout/VerticalCurvedList"/>
    <dgm:cxn modelId="{F7936AF7-41D7-444D-BF98-766166701EB8}" type="presParOf" srcId="{BCCE993E-1EAD-4794-B3E0-8B437FDBA0BF}" destId="{27765E4B-25D8-44BF-ACD5-FC1A14F5151F}" srcOrd="3" destOrd="0" presId="urn:microsoft.com/office/officeart/2008/layout/VerticalCurvedList"/>
    <dgm:cxn modelId="{1D5103D5-00EC-4355-A600-D17B5780FCCC}" type="presParOf" srcId="{DA4D999F-AF21-4447-9F92-EF02B7DFF833}" destId="{09A2AE04-FE39-4CDE-A346-C998A2542416}" srcOrd="1" destOrd="0" presId="urn:microsoft.com/office/officeart/2008/layout/VerticalCurvedList"/>
    <dgm:cxn modelId="{7A849FCB-BBD3-4D3A-B888-FB5DAF9FFA65}" type="presParOf" srcId="{DA4D999F-AF21-4447-9F92-EF02B7DFF833}" destId="{8D882E87-B330-4EF9-AFDC-8205B8C4B2A5}" srcOrd="2" destOrd="0" presId="urn:microsoft.com/office/officeart/2008/layout/VerticalCurvedList"/>
    <dgm:cxn modelId="{262D02F7-8EE2-4549-8CA3-6680CE9928CF}" type="presParOf" srcId="{8D882E87-B330-4EF9-AFDC-8205B8C4B2A5}" destId="{6149D1B9-3471-4B71-B2DD-15A84CD133FD}" srcOrd="0" destOrd="0" presId="urn:microsoft.com/office/officeart/2008/layout/VerticalCurvedList"/>
    <dgm:cxn modelId="{1908DFB2-7D5F-4226-BB4B-4444B899D4E2}" type="presParOf" srcId="{DA4D999F-AF21-4447-9F92-EF02B7DFF833}" destId="{5442595C-ED06-4CED-B2C2-D928B5292782}" srcOrd="3" destOrd="0" presId="urn:microsoft.com/office/officeart/2008/layout/VerticalCurvedList"/>
    <dgm:cxn modelId="{9999FCA9-7BEF-4CAD-84A0-B4464CF98903}" type="presParOf" srcId="{DA4D999F-AF21-4447-9F92-EF02B7DFF833}" destId="{827BA52D-B5B8-4807-8C1B-A1E095152596}" srcOrd="4" destOrd="0" presId="urn:microsoft.com/office/officeart/2008/layout/VerticalCurvedList"/>
    <dgm:cxn modelId="{545D0D89-7662-4516-82BC-8990FAC1DB24}" type="presParOf" srcId="{827BA52D-B5B8-4807-8C1B-A1E095152596}" destId="{48E1AD33-252F-48B0-A84E-A8CC2025EA22}" srcOrd="0" destOrd="0" presId="urn:microsoft.com/office/officeart/2008/layout/VerticalCurvedList"/>
    <dgm:cxn modelId="{C0B04078-50FD-4393-BF4A-6A5893553AA1}" type="presParOf" srcId="{DA4D999F-AF21-4447-9F92-EF02B7DFF833}" destId="{7D472D1A-8B18-4B9F-9B33-08F35D273490}" srcOrd="5" destOrd="0" presId="urn:microsoft.com/office/officeart/2008/layout/VerticalCurvedList"/>
    <dgm:cxn modelId="{E49EF523-1F16-43D2-AD89-413D5AA27CC5}" type="presParOf" srcId="{DA4D999F-AF21-4447-9F92-EF02B7DFF833}" destId="{54355314-C716-4AF4-94E1-D18E51FA8A78}" srcOrd="6" destOrd="0" presId="urn:microsoft.com/office/officeart/2008/layout/VerticalCurvedList"/>
    <dgm:cxn modelId="{86C25731-5AC7-4D93-A00F-FFCDBCA7A590}" type="presParOf" srcId="{54355314-C716-4AF4-94E1-D18E51FA8A78}" destId="{A11BF913-B71C-42EE-962A-4A93B650C9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35DBF-D00B-489C-B600-830A52BD3E87}">
      <dsp:nvSpPr>
        <dsp:cNvPr id="0" name=""/>
        <dsp:cNvSpPr/>
      </dsp:nvSpPr>
      <dsp:spPr>
        <a:xfrm>
          <a:off x="-3427202" y="-526972"/>
          <a:ext cx="4086345" cy="4086345"/>
        </a:xfrm>
        <a:prstGeom prst="blockArc">
          <a:avLst>
            <a:gd name="adj1" fmla="val 18900000"/>
            <a:gd name="adj2" fmla="val 2700000"/>
            <a:gd name="adj3" fmla="val 529"/>
          </a:avLst>
        </a:prstGeom>
        <a:solidFill>
          <a:srgbClr val="002060"/>
        </a:solidFill>
        <a:ln w="158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2AE04-FE39-4CDE-A346-C998A2542416}">
      <dsp:nvSpPr>
        <dsp:cNvPr id="0" name=""/>
        <dsp:cNvSpPr/>
      </dsp:nvSpPr>
      <dsp:spPr>
        <a:xfrm>
          <a:off x="385080" y="303240"/>
          <a:ext cx="3333603" cy="6064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139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Control</a:t>
          </a:r>
          <a:endParaRPr lang="en-US" sz="2400" b="1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080" y="303240"/>
        <a:ext cx="3333603" cy="606480"/>
      </dsp:txXfrm>
    </dsp:sp>
    <dsp:sp modelId="{6149D1B9-3471-4B71-B2DD-15A84CD133FD}">
      <dsp:nvSpPr>
        <dsp:cNvPr id="0" name=""/>
        <dsp:cNvSpPr/>
      </dsp:nvSpPr>
      <dsp:spPr>
        <a:xfrm>
          <a:off x="44800" y="227430"/>
          <a:ext cx="758100" cy="7581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442595C-ED06-4CED-B2C2-D928B5292782}">
      <dsp:nvSpPr>
        <dsp:cNvPr id="0" name=""/>
        <dsp:cNvSpPr/>
      </dsp:nvSpPr>
      <dsp:spPr>
        <a:xfrm>
          <a:off x="644306" y="1212960"/>
          <a:ext cx="3113148" cy="6064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139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Datos métricos</a:t>
          </a:r>
          <a:endParaRPr lang="en-US" sz="24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4306" y="1212960"/>
        <a:ext cx="3113148" cy="606480"/>
      </dsp:txXfrm>
    </dsp:sp>
    <dsp:sp modelId="{48E1AD33-252F-48B0-A84E-A8CC2025EA22}">
      <dsp:nvSpPr>
        <dsp:cNvPr id="0" name=""/>
        <dsp:cNvSpPr/>
      </dsp:nvSpPr>
      <dsp:spPr>
        <a:xfrm>
          <a:off x="265256" y="1137150"/>
          <a:ext cx="758100" cy="7581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D472D1A-8B18-4B9F-9B33-08F35D273490}">
      <dsp:nvSpPr>
        <dsp:cNvPr id="0" name=""/>
        <dsp:cNvSpPr/>
      </dsp:nvSpPr>
      <dsp:spPr>
        <a:xfrm>
          <a:off x="423850" y="2122680"/>
          <a:ext cx="3333603" cy="6064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139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Productividad</a:t>
          </a:r>
          <a:endParaRPr lang="en-US" sz="2300" b="1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850" y="2122680"/>
        <a:ext cx="3333603" cy="606480"/>
      </dsp:txXfrm>
    </dsp:sp>
    <dsp:sp modelId="{A11BF913-B71C-42EE-962A-4A93B650C952}">
      <dsp:nvSpPr>
        <dsp:cNvPr id="0" name=""/>
        <dsp:cNvSpPr/>
      </dsp:nvSpPr>
      <dsp:spPr>
        <a:xfrm>
          <a:off x="44800" y="2046870"/>
          <a:ext cx="758100" cy="7581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7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5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93EFC2-9898-4BBD-A287-19096505031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2A7E23-C1B3-4508-9404-7C8A64A5787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9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x-FuUSc2Z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0375" y="7937"/>
            <a:ext cx="11106785" cy="1314472"/>
          </a:xfrm>
        </p:spPr>
        <p:txBody>
          <a:bodyPr>
            <a:noAutofit/>
          </a:bodyPr>
          <a:lstStyle/>
          <a:p>
            <a:r>
              <a:rPr lang="es-ES" sz="4400" b="1" dirty="0" smtClean="0"/>
              <a:t> SISTEMA DE CONTROL DE PRODUCCION EN LINEA</a:t>
            </a:r>
            <a:endParaRPr lang="en-US" sz="4400" b="1" dirty="0"/>
          </a:p>
        </p:txBody>
      </p:sp>
      <p:graphicFrame>
        <p:nvGraphicFramePr>
          <p:cNvPr id="4" name="Diagram 6">
            <a:extLst>
              <a:ext uri="{FF2B5EF4-FFF2-40B4-BE49-F238E27FC236}">
                <a16:creationId xmlns:a16="http://schemas.microsoft.com/office/drawing/2014/main" id="{DC9C9741-F394-46E2-FA8B-A0F026B1E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661082"/>
              </p:ext>
            </p:extLst>
          </p:nvPr>
        </p:nvGraphicFramePr>
        <p:xfrm>
          <a:off x="6560820" y="2207144"/>
          <a:ext cx="3796348" cy="30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utoShape 4" descr="Resultado de imagen de linea de produccion dibujo oper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Línea de producción automatizada, transportador de fábrica con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44" y="1453367"/>
            <a:ext cx="5047976" cy="453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oogle Shape;689;p40"/>
          <p:cNvCxnSpPr>
            <a:cxnSpLocks/>
          </p:cNvCxnSpPr>
          <p:nvPr/>
        </p:nvCxnSpPr>
        <p:spPr>
          <a:xfrm flipV="1">
            <a:off x="460375" y="1322409"/>
            <a:ext cx="11312525" cy="3961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673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es una línea de producción?</a:t>
            </a:r>
            <a:endParaRPr lang="en-US" dirty="0"/>
          </a:p>
        </p:txBody>
      </p:sp>
      <p:pic>
        <p:nvPicPr>
          <p:cNvPr id="2050" name="Picture 2" descr="Best Equipment Financing &amp; Leasing | Business Equipment Loans | IFS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05" y="1872767"/>
            <a:ext cx="45786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354958" y="1987827"/>
            <a:ext cx="2928728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Proceso secuencial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354957" y="2975114"/>
            <a:ext cx="2928729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Optimización de la eficiencia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354957" y="3896141"/>
            <a:ext cx="2928729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Reducción de costos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354957" y="4817168"/>
            <a:ext cx="2928729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División del trabajo en etapas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/>
          <p:cNvCxnSpPr>
            <a:stCxn id="5" idx="2"/>
            <a:endCxn id="7" idx="0"/>
          </p:cNvCxnSpPr>
          <p:nvPr/>
        </p:nvCxnSpPr>
        <p:spPr>
          <a:xfrm>
            <a:off x="8819322" y="2570922"/>
            <a:ext cx="0" cy="40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2"/>
            <a:endCxn id="8" idx="0"/>
          </p:cNvCxnSpPr>
          <p:nvPr/>
        </p:nvCxnSpPr>
        <p:spPr>
          <a:xfrm>
            <a:off x="8819322" y="3558209"/>
            <a:ext cx="0" cy="33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2"/>
            <a:endCxn id="9" idx="0"/>
          </p:cNvCxnSpPr>
          <p:nvPr/>
        </p:nvCxnSpPr>
        <p:spPr>
          <a:xfrm>
            <a:off x="8819322" y="4479236"/>
            <a:ext cx="0" cy="33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Problemática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9558" y="1858986"/>
            <a:ext cx="10058400" cy="1281779"/>
          </a:xfrm>
        </p:spPr>
        <p:txBody>
          <a:bodyPr/>
          <a:lstStyle/>
          <a:p>
            <a:r>
              <a:rPr lang="es-ES" dirty="0"/>
              <a:t>Garantizar un flujo de producción óptimo y eficiente en una línea de producción en tiempo real, requiriendo la integración precisa de sensores de velocidad en las bandas transportadoras y sensores de presencia para controlar la velocidad de producción. usa palabras un poco mas coloquiales</a:t>
            </a:r>
            <a:endParaRPr lang="en-US" dirty="0"/>
          </a:p>
        </p:txBody>
      </p:sp>
      <p:pic>
        <p:nvPicPr>
          <p:cNvPr id="3076" name="Picture 4" descr="Banda Transportadora | Maquetas de maquinas simples, Banda transportadora,  Cosas de recicl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08" y="343125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ntalla LCD 20x4 - Display LCD 20x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t="19305" r="5030" b="13913"/>
          <a:stretch/>
        </p:blipFill>
        <p:spPr bwMode="auto">
          <a:xfrm>
            <a:off x="8743784" y="3431255"/>
            <a:ext cx="2411896" cy="18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>
            <a:endCxn id="3076" idx="1"/>
          </p:cNvCxnSpPr>
          <p:nvPr/>
        </p:nvCxnSpPr>
        <p:spPr>
          <a:xfrm>
            <a:off x="3962399" y="4455584"/>
            <a:ext cx="907609" cy="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3076" idx="3"/>
            <a:endCxn id="3078" idx="1"/>
          </p:cNvCxnSpPr>
          <p:nvPr/>
        </p:nvCxnSpPr>
        <p:spPr>
          <a:xfrm flipV="1">
            <a:off x="7727508" y="4333953"/>
            <a:ext cx="1016276" cy="16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DE10-NANO CYCLONE V SE SOC KIT, Pack of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73" y="3223127"/>
            <a:ext cx="2373248" cy="237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9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Usuarios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14400" y="2133600"/>
            <a:ext cx="2756452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Operadores industriales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748254" y="2120348"/>
            <a:ext cx="2756452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Jefes de Planta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582108" y="2133599"/>
            <a:ext cx="2756452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Ingenieros de </a:t>
            </a:r>
            <a:r>
              <a:rPr lang="es-ES" dirty="0" err="1" smtClean="0"/>
              <a:t>Innovacion</a:t>
            </a:r>
            <a:endParaRPr lang="en-US" dirty="0"/>
          </a:p>
        </p:txBody>
      </p:sp>
      <p:pic>
        <p:nvPicPr>
          <p:cNvPr id="4098" name="Picture 2" descr="Curso Formación Profesional para el Gerente de Planta - Kansei Capacitación  Empresa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54" y="3551581"/>
            <a:ext cx="2756452" cy="21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leccione soluciones de pantalla resistente para operadores de montacargas  | Touch Dynam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9" y="3771897"/>
            <a:ext cx="3271634" cy="163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olcim Ecuador cuenta con su Centro de Innovación – IT ah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909" y="3551581"/>
            <a:ext cx="37528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stCxn id="4" idx="2"/>
            <a:endCxn id="4102" idx="0"/>
          </p:cNvCxnSpPr>
          <p:nvPr/>
        </p:nvCxnSpPr>
        <p:spPr>
          <a:xfrm>
            <a:off x="2292626" y="2835965"/>
            <a:ext cx="0" cy="93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2"/>
            <a:endCxn id="4098" idx="0"/>
          </p:cNvCxnSpPr>
          <p:nvPr/>
        </p:nvCxnSpPr>
        <p:spPr>
          <a:xfrm>
            <a:off x="6126480" y="2822713"/>
            <a:ext cx="0" cy="7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2"/>
            <a:endCxn id="4110" idx="0"/>
          </p:cNvCxnSpPr>
          <p:nvPr/>
        </p:nvCxnSpPr>
        <p:spPr>
          <a:xfrm>
            <a:off x="9960334" y="2835964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2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Cliente</a:t>
            </a:r>
            <a:endParaRPr lang="en-US" dirty="0"/>
          </a:p>
        </p:txBody>
      </p:sp>
      <p:pic>
        <p:nvPicPr>
          <p:cNvPr id="5122" name="Picture 2" descr="Las 10 empresas mexicanas que devoran al mundo • Negocios • Forbes Méxic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16" y="2645675"/>
            <a:ext cx="3715757" cy="209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77079" y="2606950"/>
            <a:ext cx="2425148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Empresas de producción en masa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77079" y="4735788"/>
            <a:ext cx="2425148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Pequeñas industrias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978349" y="2037107"/>
            <a:ext cx="2425148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Instituciones educativas</a:t>
            </a:r>
            <a:endParaRPr lang="en-US" dirty="0"/>
          </a:p>
        </p:txBody>
      </p:sp>
      <p:cxnSp>
        <p:nvCxnSpPr>
          <p:cNvPr id="8" name="Conector recto de flecha 7"/>
          <p:cNvCxnSpPr>
            <a:stCxn id="4" idx="3"/>
            <a:endCxn id="5122" idx="1"/>
          </p:cNvCxnSpPr>
          <p:nvPr/>
        </p:nvCxnSpPr>
        <p:spPr>
          <a:xfrm>
            <a:off x="2902227" y="2891872"/>
            <a:ext cx="753089" cy="79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5122" idx="1"/>
          </p:cNvCxnSpPr>
          <p:nvPr/>
        </p:nvCxnSpPr>
        <p:spPr>
          <a:xfrm flipV="1">
            <a:off x="2902227" y="3690732"/>
            <a:ext cx="753089" cy="132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Pósters: Facultad de Ingeniería en Mecánica y Ciencias de la Producción |  Feria Id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008" y="3176793"/>
            <a:ext cx="2923829" cy="29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/>
          <p:cNvCxnSpPr>
            <a:stCxn id="7" idx="2"/>
            <a:endCxn id="5124" idx="0"/>
          </p:cNvCxnSpPr>
          <p:nvPr/>
        </p:nvCxnSpPr>
        <p:spPr>
          <a:xfrm>
            <a:off x="10190923" y="2606950"/>
            <a:ext cx="0" cy="56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Solución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5" b="38744"/>
          <a:stretch/>
        </p:blipFill>
        <p:spPr>
          <a:xfrm>
            <a:off x="1404233" y="2478156"/>
            <a:ext cx="4015906" cy="21383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61" b="37391"/>
          <a:stretch/>
        </p:blipFill>
        <p:spPr>
          <a:xfrm>
            <a:off x="7065373" y="2478156"/>
            <a:ext cx="4090307" cy="221311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562182" y="5141843"/>
            <a:ext cx="3700007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Mínima producción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7260522" y="5241234"/>
            <a:ext cx="3700007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Máxima producción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1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Planes a Futuro</a:t>
            </a:r>
            <a:endParaRPr lang="en-US" dirty="0"/>
          </a:p>
        </p:txBody>
      </p:sp>
      <p:sp>
        <p:nvSpPr>
          <p:cNvPr id="4" name="Rectangle: Rounded Corners 24">
            <a:extLst>
              <a:ext uri="{FF2B5EF4-FFF2-40B4-BE49-F238E27FC236}">
                <a16:creationId xmlns:a16="http://schemas.microsoft.com/office/drawing/2014/main" id="{9AA4BCC5-12CC-09B5-6A8B-957E53E0F99E}"/>
              </a:ext>
            </a:extLst>
          </p:cNvPr>
          <p:cNvSpPr/>
          <p:nvPr/>
        </p:nvSpPr>
        <p:spPr>
          <a:xfrm>
            <a:off x="1668297" y="2395364"/>
            <a:ext cx="2143638" cy="32765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0">
            <a:extLst>
              <a:ext uri="{FF2B5EF4-FFF2-40B4-BE49-F238E27FC236}">
                <a16:creationId xmlns:a16="http://schemas.microsoft.com/office/drawing/2014/main" id="{D9B036F3-8D85-EB9D-FBFA-F89279739355}"/>
              </a:ext>
            </a:extLst>
          </p:cNvPr>
          <p:cNvSpPr/>
          <p:nvPr/>
        </p:nvSpPr>
        <p:spPr>
          <a:xfrm>
            <a:off x="1656519" y="2395848"/>
            <a:ext cx="2171537" cy="6904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Básico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42" descr="Checkmark with solid fill">
            <a:extLst>
              <a:ext uri="{FF2B5EF4-FFF2-40B4-BE49-F238E27FC236}">
                <a16:creationId xmlns:a16="http://schemas.microsoft.com/office/drawing/2014/main" id="{006EC583-4E1E-ABD3-EAED-A23A794A1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68526" y="3322515"/>
            <a:ext cx="271126" cy="271126"/>
          </a:xfrm>
          <a:prstGeom prst="rect">
            <a:avLst/>
          </a:prstGeom>
        </p:spPr>
      </p:pic>
      <p:pic>
        <p:nvPicPr>
          <p:cNvPr id="7" name="Graphic 44" descr="Close with solid fill">
            <a:extLst>
              <a:ext uri="{FF2B5EF4-FFF2-40B4-BE49-F238E27FC236}">
                <a16:creationId xmlns:a16="http://schemas.microsoft.com/office/drawing/2014/main" id="{CC6B2EB6-3B82-89E5-4059-F533EFC92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759314" y="4663864"/>
            <a:ext cx="318846" cy="318846"/>
          </a:xfrm>
          <a:prstGeom prst="rect">
            <a:avLst/>
          </a:prstGeom>
        </p:spPr>
      </p:pic>
      <p:sp>
        <p:nvSpPr>
          <p:cNvPr id="8" name="TextBox 45">
            <a:extLst>
              <a:ext uri="{FF2B5EF4-FFF2-40B4-BE49-F238E27FC236}">
                <a16:creationId xmlns:a16="http://schemas.microsoft.com/office/drawing/2014/main" id="{26ABD030-833E-CA3D-C8F3-7D304B45C3D4}"/>
              </a:ext>
            </a:extLst>
          </p:cNvPr>
          <p:cNvSpPr txBox="1"/>
          <p:nvPr/>
        </p:nvSpPr>
        <p:spPr>
          <a:xfrm>
            <a:off x="1976795" y="3194036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sistema y aplicativo móvil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6BD04395-E330-7D74-DAD4-6A9F30E172AD}"/>
              </a:ext>
            </a:extLst>
          </p:cNvPr>
          <p:cNvSpPr txBox="1"/>
          <p:nvPr/>
        </p:nvSpPr>
        <p:spPr>
          <a:xfrm>
            <a:off x="2008281" y="3879410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Almacenamiento ilimitado de datos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49">
            <a:extLst>
              <a:ext uri="{FF2B5EF4-FFF2-40B4-BE49-F238E27FC236}">
                <a16:creationId xmlns:a16="http://schemas.microsoft.com/office/drawing/2014/main" id="{4567DC5F-A449-3A1B-54A8-180A3D323B70}"/>
              </a:ext>
            </a:extLst>
          </p:cNvPr>
          <p:cNvSpPr txBox="1"/>
          <p:nvPr/>
        </p:nvSpPr>
        <p:spPr>
          <a:xfrm>
            <a:off x="2016670" y="4566171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nuevas opciones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51">
            <a:extLst>
              <a:ext uri="{FF2B5EF4-FFF2-40B4-BE49-F238E27FC236}">
                <a16:creationId xmlns:a16="http://schemas.microsoft.com/office/drawing/2014/main" id="{6D4AB5AB-D415-D1A0-A117-900893CD7C22}"/>
              </a:ext>
            </a:extLst>
          </p:cNvPr>
          <p:cNvSpPr/>
          <p:nvPr/>
        </p:nvSpPr>
        <p:spPr>
          <a:xfrm>
            <a:off x="5124096" y="2410567"/>
            <a:ext cx="2143638" cy="32765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53">
            <a:extLst>
              <a:ext uri="{FF2B5EF4-FFF2-40B4-BE49-F238E27FC236}">
                <a16:creationId xmlns:a16="http://schemas.microsoft.com/office/drawing/2014/main" id="{266AA8F1-B3D3-2841-A9DF-75899585ABA1}"/>
              </a:ext>
            </a:extLst>
          </p:cNvPr>
          <p:cNvSpPr/>
          <p:nvPr/>
        </p:nvSpPr>
        <p:spPr>
          <a:xfrm>
            <a:off x="5112318" y="2411051"/>
            <a:ext cx="2171537" cy="6904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Estándar</a:t>
            </a:r>
            <a:endParaRPr lang="en-US" dirty="0">
              <a:ln>
                <a:solidFill>
                  <a:schemeClr val="accent6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aphic 57" descr="Checkmark with solid fill">
            <a:extLst>
              <a:ext uri="{FF2B5EF4-FFF2-40B4-BE49-F238E27FC236}">
                <a16:creationId xmlns:a16="http://schemas.microsoft.com/office/drawing/2014/main" id="{1612C16C-DBEC-4744-FF6E-B37CEE02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24325" y="3337718"/>
            <a:ext cx="271126" cy="271126"/>
          </a:xfrm>
          <a:prstGeom prst="rect">
            <a:avLst/>
          </a:prstGeom>
        </p:spPr>
      </p:pic>
      <p:pic>
        <p:nvPicPr>
          <p:cNvPr id="14" name="Graphic 59" descr="Close with solid fill">
            <a:extLst>
              <a:ext uri="{FF2B5EF4-FFF2-40B4-BE49-F238E27FC236}">
                <a16:creationId xmlns:a16="http://schemas.microsoft.com/office/drawing/2014/main" id="{398D4B66-ECE8-346A-6219-33CA98536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15113" y="4679067"/>
            <a:ext cx="318846" cy="318846"/>
          </a:xfrm>
          <a:prstGeom prst="rect">
            <a:avLst/>
          </a:prstGeom>
        </p:spPr>
      </p:pic>
      <p:sp>
        <p:nvSpPr>
          <p:cNvPr id="15" name="TextBox 61">
            <a:extLst>
              <a:ext uri="{FF2B5EF4-FFF2-40B4-BE49-F238E27FC236}">
                <a16:creationId xmlns:a16="http://schemas.microsoft.com/office/drawing/2014/main" id="{F4C452F2-13F1-382D-AFEB-24925C92800C}"/>
              </a:ext>
            </a:extLst>
          </p:cNvPr>
          <p:cNvSpPr txBox="1"/>
          <p:nvPr/>
        </p:nvSpPr>
        <p:spPr>
          <a:xfrm>
            <a:off x="5432594" y="3209239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sistema y aplicativo móvil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4159">
            <a:extLst>
              <a:ext uri="{FF2B5EF4-FFF2-40B4-BE49-F238E27FC236}">
                <a16:creationId xmlns:a16="http://schemas.microsoft.com/office/drawing/2014/main" id="{25934790-EF36-96E0-3C84-CDAA8E227D50}"/>
              </a:ext>
            </a:extLst>
          </p:cNvPr>
          <p:cNvSpPr txBox="1"/>
          <p:nvPr/>
        </p:nvSpPr>
        <p:spPr>
          <a:xfrm>
            <a:off x="5464080" y="3894613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Times New Roman" panose="02020603050405020304" pitchFamily="18" charset="0"/>
                <a:cs typeface="Times New Roman" panose="02020603050405020304" pitchFamily="18" charset="0"/>
              </a:rPr>
              <a:t>Almacenamiento ilimitado de datos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4161">
            <a:extLst>
              <a:ext uri="{FF2B5EF4-FFF2-40B4-BE49-F238E27FC236}">
                <a16:creationId xmlns:a16="http://schemas.microsoft.com/office/drawing/2014/main" id="{315E386D-AF79-464C-BF30-4FF050E5E262}"/>
              </a:ext>
            </a:extLst>
          </p:cNvPr>
          <p:cNvSpPr txBox="1"/>
          <p:nvPr/>
        </p:nvSpPr>
        <p:spPr>
          <a:xfrm>
            <a:off x="5472469" y="4581374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nuevas opciones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4163">
            <a:extLst>
              <a:ext uri="{FF2B5EF4-FFF2-40B4-BE49-F238E27FC236}">
                <a16:creationId xmlns:a16="http://schemas.microsoft.com/office/drawing/2014/main" id="{C6C908F3-F12E-EC49-128B-B00A101A4C51}"/>
              </a:ext>
            </a:extLst>
          </p:cNvPr>
          <p:cNvSpPr/>
          <p:nvPr/>
        </p:nvSpPr>
        <p:spPr>
          <a:xfrm>
            <a:off x="8603875" y="2395364"/>
            <a:ext cx="2143638" cy="32765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4165">
            <a:extLst>
              <a:ext uri="{FF2B5EF4-FFF2-40B4-BE49-F238E27FC236}">
                <a16:creationId xmlns:a16="http://schemas.microsoft.com/office/drawing/2014/main" id="{895F9784-F72A-9208-533D-61F8F28FE268}"/>
              </a:ext>
            </a:extLst>
          </p:cNvPr>
          <p:cNvSpPr/>
          <p:nvPr/>
        </p:nvSpPr>
        <p:spPr>
          <a:xfrm>
            <a:off x="8592097" y="2395848"/>
            <a:ext cx="2171537" cy="6904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Premium</a:t>
            </a:r>
            <a:endParaRPr lang="en-US" dirty="0">
              <a:ln>
                <a:solidFill>
                  <a:schemeClr val="accent6"/>
                </a:solidFill>
              </a:ln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Graphic 4169" descr="Checkmark with solid fill">
            <a:extLst>
              <a:ext uri="{FF2B5EF4-FFF2-40B4-BE49-F238E27FC236}">
                <a16:creationId xmlns:a16="http://schemas.microsoft.com/office/drawing/2014/main" id="{0EE926A1-26C1-936B-CCC6-43BF0EF7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704104" y="3322515"/>
            <a:ext cx="271126" cy="271126"/>
          </a:xfrm>
          <a:prstGeom prst="rect">
            <a:avLst/>
          </a:prstGeom>
        </p:spPr>
      </p:pic>
      <p:sp>
        <p:nvSpPr>
          <p:cNvPr id="21" name="TextBox 4173">
            <a:extLst>
              <a:ext uri="{FF2B5EF4-FFF2-40B4-BE49-F238E27FC236}">
                <a16:creationId xmlns:a16="http://schemas.microsoft.com/office/drawing/2014/main" id="{B8F46C00-76A9-42A5-04B0-6539000416B4}"/>
              </a:ext>
            </a:extLst>
          </p:cNvPr>
          <p:cNvSpPr txBox="1"/>
          <p:nvPr/>
        </p:nvSpPr>
        <p:spPr>
          <a:xfrm>
            <a:off x="8912373" y="3194036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sistema y aplicativo móvil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4175">
            <a:extLst>
              <a:ext uri="{FF2B5EF4-FFF2-40B4-BE49-F238E27FC236}">
                <a16:creationId xmlns:a16="http://schemas.microsoft.com/office/drawing/2014/main" id="{E87BE795-CEA7-8BEB-F2C2-F0BD072DC656}"/>
              </a:ext>
            </a:extLst>
          </p:cNvPr>
          <p:cNvSpPr txBox="1"/>
          <p:nvPr/>
        </p:nvSpPr>
        <p:spPr>
          <a:xfrm>
            <a:off x="8943859" y="3879410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Times New Roman" panose="02020603050405020304" pitchFamily="18" charset="0"/>
                <a:cs typeface="Times New Roman" panose="02020603050405020304" pitchFamily="18" charset="0"/>
              </a:rPr>
              <a:t>Almacenamiento ilimitado de datos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4177">
            <a:extLst>
              <a:ext uri="{FF2B5EF4-FFF2-40B4-BE49-F238E27FC236}">
                <a16:creationId xmlns:a16="http://schemas.microsoft.com/office/drawing/2014/main" id="{8AA3F64A-5289-2EC6-3ED3-D6A6830826B3}"/>
              </a:ext>
            </a:extLst>
          </p:cNvPr>
          <p:cNvSpPr txBox="1"/>
          <p:nvPr/>
        </p:nvSpPr>
        <p:spPr>
          <a:xfrm>
            <a:off x="8952248" y="4566171"/>
            <a:ext cx="17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nuevas opciones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4181" descr="Checkmark with solid fill">
            <a:extLst>
              <a:ext uri="{FF2B5EF4-FFF2-40B4-BE49-F238E27FC236}">
                <a16:creationId xmlns:a16="http://schemas.microsoft.com/office/drawing/2014/main" id="{9B35CA7E-6D0E-64CC-2334-406EB793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18822" y="4008951"/>
            <a:ext cx="271126" cy="271126"/>
          </a:xfrm>
          <a:prstGeom prst="rect">
            <a:avLst/>
          </a:prstGeom>
        </p:spPr>
      </p:pic>
      <p:pic>
        <p:nvPicPr>
          <p:cNvPr id="25" name="Graphic 4183" descr="Checkmark with solid fill">
            <a:extLst>
              <a:ext uri="{FF2B5EF4-FFF2-40B4-BE49-F238E27FC236}">
                <a16:creationId xmlns:a16="http://schemas.microsoft.com/office/drawing/2014/main" id="{6964D9F1-6464-418F-227C-E10742A54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94893" y="4728846"/>
            <a:ext cx="271126" cy="271126"/>
          </a:xfrm>
          <a:prstGeom prst="rect">
            <a:avLst/>
          </a:prstGeom>
        </p:spPr>
      </p:pic>
      <p:pic>
        <p:nvPicPr>
          <p:cNvPr id="26" name="Graphic 4185" descr="Checkmark with solid fill">
            <a:extLst>
              <a:ext uri="{FF2B5EF4-FFF2-40B4-BE49-F238E27FC236}">
                <a16:creationId xmlns:a16="http://schemas.microsoft.com/office/drawing/2014/main" id="{99757668-CCE6-8084-2070-C6B9BB451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704104" y="3993119"/>
            <a:ext cx="271126" cy="271126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332F94E3-B85F-B3A7-C3FA-1695FE6E3A30}"/>
              </a:ext>
            </a:extLst>
          </p:cNvPr>
          <p:cNvSpPr txBox="1"/>
          <p:nvPr/>
        </p:nvSpPr>
        <p:spPr>
          <a:xfrm>
            <a:off x="5549672" y="5099325"/>
            <a:ext cx="1256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00" dirty="0"/>
              <a:t>*Desde </a:t>
            </a:r>
            <a:r>
              <a:rPr lang="es-EC" sz="900" dirty="0" smtClean="0"/>
              <a:t>$4600</a:t>
            </a:r>
            <a:endParaRPr lang="en-US" sz="900" dirty="0"/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3373C68A-9969-50B2-F466-E7F5676744BD}"/>
              </a:ext>
            </a:extLst>
          </p:cNvPr>
          <p:cNvSpPr txBox="1"/>
          <p:nvPr/>
        </p:nvSpPr>
        <p:spPr>
          <a:xfrm>
            <a:off x="9007727" y="5099325"/>
            <a:ext cx="1256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00" dirty="0"/>
              <a:t>*Desde </a:t>
            </a:r>
            <a:r>
              <a:rPr lang="es-EC" sz="900" dirty="0" smtClean="0"/>
              <a:t>$8000</a:t>
            </a:r>
            <a:endParaRPr lang="en-US" sz="900" dirty="0"/>
          </a:p>
        </p:txBody>
      </p:sp>
      <p:pic>
        <p:nvPicPr>
          <p:cNvPr id="30" name="Graphic 59" descr="Close with solid fill">
            <a:extLst>
              <a:ext uri="{FF2B5EF4-FFF2-40B4-BE49-F238E27FC236}">
                <a16:creationId xmlns:a16="http://schemas.microsoft.com/office/drawing/2014/main" id="{CA31611A-973D-05CD-E408-49E4E39B1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728106" y="3916222"/>
            <a:ext cx="318846" cy="318846"/>
          </a:xfrm>
          <a:prstGeom prst="rect">
            <a:avLst/>
          </a:prstGeom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id="{332F94E3-B85F-B3A7-C3FA-1695FE6E3A30}"/>
              </a:ext>
            </a:extLst>
          </p:cNvPr>
          <p:cNvSpPr txBox="1"/>
          <p:nvPr/>
        </p:nvSpPr>
        <p:spPr>
          <a:xfrm>
            <a:off x="2078160" y="5192732"/>
            <a:ext cx="1256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00" dirty="0"/>
              <a:t>*Desde </a:t>
            </a:r>
            <a:r>
              <a:rPr lang="es-EC" sz="900" dirty="0" smtClean="0"/>
              <a:t>$3000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6556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Muestra del proyecto</a:t>
            </a:r>
            <a:endParaRPr lang="en-US" dirty="0"/>
          </a:p>
        </p:txBody>
      </p:sp>
      <p:pic>
        <p:nvPicPr>
          <p:cNvPr id="4" name="yx-FuUSc2Z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2668" y="2015159"/>
            <a:ext cx="7357924" cy="41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Diseños y aplicativos del proyecto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4361" y="1806342"/>
            <a:ext cx="3097539" cy="4130053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4" y="2322599"/>
            <a:ext cx="4824206" cy="31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8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173</Words>
  <Application>Microsoft Office PowerPoint</Application>
  <PresentationFormat>Panorámica</PresentationFormat>
  <Paragraphs>40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Retrospección</vt:lpstr>
      <vt:lpstr> SISTEMA DE CONTROL DE PRODUCCION EN LINEA</vt:lpstr>
      <vt:lpstr>¿Qué es una línea de producción?</vt:lpstr>
      <vt:lpstr>Problemática</vt:lpstr>
      <vt:lpstr>Usuarios</vt:lpstr>
      <vt:lpstr>Cliente</vt:lpstr>
      <vt:lpstr>Solución</vt:lpstr>
      <vt:lpstr>Planes a Futuro</vt:lpstr>
      <vt:lpstr>Muestra del proyecto</vt:lpstr>
      <vt:lpstr>Diseños y aplicativos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PRODUCCION EN LINEA</dc:title>
  <dc:creator>Leiver Joel Blacio Leon</dc:creator>
  <cp:lastModifiedBy>Leiver Joel Blacio Leon</cp:lastModifiedBy>
  <cp:revision>8</cp:revision>
  <dcterms:created xsi:type="dcterms:W3CDTF">2024-02-03T02:48:55Z</dcterms:created>
  <dcterms:modified xsi:type="dcterms:W3CDTF">2024-02-03T04:45:29Z</dcterms:modified>
</cp:coreProperties>
</file>