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b3d625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b3d625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bb3d6255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bb3d6255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bb3d6255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bb3d6255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bb3d6255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bb3d6255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bb3d6255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bb3d6255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bb3d6255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bb3d6255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bb3d6255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bb3d6255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bb3d6255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bb3d6255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b3d6255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b3d6255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b3d6255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b3d6255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b3d62559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b3d62559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bb3d6255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bb3d6255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b3d6255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bb3d6255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bb3d62559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bb3d62559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b3d62559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b3d62559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227" y="663125"/>
            <a:ext cx="4226650" cy="42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59175" y="286325"/>
            <a:ext cx="82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X: 0.71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510875" y="286325"/>
            <a:ext cx="1002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X: -0.71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083145" y="49625"/>
            <a:ext cx="1002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X: 0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469488" y="286325"/>
            <a:ext cx="1002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X: 0.47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462588" y="286325"/>
            <a:ext cx="1002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X: -0.47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337775" y="4059877"/>
            <a:ext cx="6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Y: 1.5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337775" y="2521290"/>
            <a:ext cx="6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Y: 2.5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337775" y="1084040"/>
            <a:ext cx="6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Y: 3.5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274550" y="1993175"/>
            <a:ext cx="82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Y:2.833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264875" y="3148325"/>
            <a:ext cx="82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Y:2.166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27" y="619069"/>
            <a:ext cx="4226650" cy="42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/>
        </p:nvSpPr>
        <p:spPr>
          <a:xfrm>
            <a:off x="215625" y="4876586"/>
            <a:ext cx="322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Strike Zone: Catcher’s Perspective</a:t>
            </a:r>
            <a:endParaRPr sz="1000"/>
          </a:p>
        </p:txBody>
      </p:sp>
      <p:sp>
        <p:nvSpPr>
          <p:cNvPr id="279" name="Google Shape;279;p22"/>
          <p:cNvSpPr/>
          <p:nvPr/>
        </p:nvSpPr>
        <p:spPr>
          <a:xfrm>
            <a:off x="4666753" y="3434756"/>
            <a:ext cx="294300" cy="2559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4648375" y="2549175"/>
            <a:ext cx="294300" cy="25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 txBox="1"/>
          <p:nvPr/>
        </p:nvSpPr>
        <p:spPr>
          <a:xfrm>
            <a:off x="4941775" y="2461075"/>
            <a:ext cx="3799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about the same as other catchers at getting non-swinging strikes called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2" name="Google Shape;282;p22"/>
          <p:cNvSpPr/>
          <p:nvPr/>
        </p:nvSpPr>
        <p:spPr>
          <a:xfrm>
            <a:off x="3878061" y="2754206"/>
            <a:ext cx="566400" cy="20994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 rot="5400000">
            <a:off x="2836150" y="3806175"/>
            <a:ext cx="561900" cy="15198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228836" y="2754206"/>
            <a:ext cx="566400" cy="20994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4666750" y="1613400"/>
            <a:ext cx="294300" cy="2559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4941775" y="14802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/>
          </a:p>
        </p:txBody>
      </p:sp>
      <p:sp>
        <p:nvSpPr>
          <p:cNvPr id="287" name="Google Shape;287;p22"/>
          <p:cNvSpPr/>
          <p:nvPr/>
        </p:nvSpPr>
        <p:spPr>
          <a:xfrm rot="5400000">
            <a:off x="1274875" y="151350"/>
            <a:ext cx="566400" cy="1530000"/>
          </a:xfrm>
          <a:prstGeom prst="rect">
            <a:avLst/>
          </a:prstGeom>
          <a:solidFill>
            <a:srgbClr val="20B83D">
              <a:alpha val="3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 txBox="1"/>
          <p:nvPr/>
        </p:nvSpPr>
        <p:spPr>
          <a:xfrm>
            <a:off x="4965475" y="33370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/>
          </a:p>
        </p:txBody>
      </p:sp>
      <p:sp>
        <p:nvSpPr>
          <p:cNvPr id="289" name="Google Shape;289;p22"/>
          <p:cNvSpPr/>
          <p:nvPr/>
        </p:nvSpPr>
        <p:spPr>
          <a:xfrm rot="5400000">
            <a:off x="1265350" y="3799450"/>
            <a:ext cx="566400" cy="15069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228836" y="619083"/>
            <a:ext cx="566400" cy="2099400"/>
          </a:xfrm>
          <a:prstGeom prst="rect">
            <a:avLst/>
          </a:prstGeom>
          <a:solidFill>
            <a:srgbClr val="20B83D">
              <a:alpha val="3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 txBox="1"/>
          <p:nvPr/>
        </p:nvSpPr>
        <p:spPr>
          <a:xfrm>
            <a:off x="795225" y="678525"/>
            <a:ext cx="1451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Changeup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850363" y="4160889"/>
            <a:ext cx="1451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Changeup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Cutter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Slider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2364175" y="4171903"/>
            <a:ext cx="1451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Changeup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Cutter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Fastball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2374713" y="623475"/>
            <a:ext cx="1451700" cy="607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38100">
              <a:schemeClr val="lt1">
                <a:alpha val="8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Cutter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B83D"/>
                </a:solidFill>
              </a:rPr>
              <a:t>Slider</a:t>
            </a:r>
            <a:endParaRPr b="1">
              <a:solidFill>
                <a:srgbClr val="20B83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/>
        </p:nvSpPr>
        <p:spPr>
          <a:xfrm>
            <a:off x="215625" y="4876586"/>
            <a:ext cx="322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Strike Zone: Catcher’s Perspective</a:t>
            </a:r>
            <a:endParaRPr sz="1000"/>
          </a:p>
        </p:txBody>
      </p:sp>
      <p:sp>
        <p:nvSpPr>
          <p:cNvPr id="300" name="Google Shape;300;p23"/>
          <p:cNvSpPr/>
          <p:nvPr/>
        </p:nvSpPr>
        <p:spPr>
          <a:xfrm>
            <a:off x="4648375" y="644175"/>
            <a:ext cx="294300" cy="255900"/>
          </a:xfrm>
          <a:prstGeom prst="rect">
            <a:avLst/>
          </a:prstGeom>
          <a:solidFill>
            <a:srgbClr val="20B8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4666753" y="3434756"/>
            <a:ext cx="294300" cy="2559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4941775" y="533400"/>
            <a:ext cx="39759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5%+ more often</a:t>
            </a:r>
            <a:endParaRPr b="1" i="1" sz="1100"/>
          </a:p>
        </p:txBody>
      </p:sp>
      <p:sp>
        <p:nvSpPr>
          <p:cNvPr id="303" name="Google Shape;303;p23"/>
          <p:cNvSpPr txBox="1"/>
          <p:nvPr/>
        </p:nvSpPr>
        <p:spPr>
          <a:xfrm>
            <a:off x="4981375" y="4182625"/>
            <a:ext cx="36126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Catcher f06c9fdf weaker than other catchers at getting non-swinging strikes called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5%+ less often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4648375" y="2549175"/>
            <a:ext cx="294300" cy="25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 txBox="1"/>
          <p:nvPr/>
        </p:nvSpPr>
        <p:spPr>
          <a:xfrm>
            <a:off x="4941775" y="2461075"/>
            <a:ext cx="3799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about the same as other catchers at getting non-swinging strikes called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within +/- 2% of all other catchers</a:t>
            </a:r>
            <a:endParaRPr sz="1100"/>
          </a:p>
        </p:txBody>
      </p:sp>
      <p:sp>
        <p:nvSpPr>
          <p:cNvPr id="306" name="Google Shape;306;p23"/>
          <p:cNvSpPr/>
          <p:nvPr/>
        </p:nvSpPr>
        <p:spPr>
          <a:xfrm>
            <a:off x="4666750" y="1613400"/>
            <a:ext cx="294300" cy="2559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4941775" y="14802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more often</a:t>
            </a:r>
            <a:endParaRPr b="1" i="1" sz="1100"/>
          </a:p>
        </p:txBody>
      </p:sp>
      <p:sp>
        <p:nvSpPr>
          <p:cNvPr id="308" name="Google Shape;308;p23"/>
          <p:cNvSpPr/>
          <p:nvPr/>
        </p:nvSpPr>
        <p:spPr>
          <a:xfrm>
            <a:off x="4712965" y="4320331"/>
            <a:ext cx="2943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 txBox="1"/>
          <p:nvPr/>
        </p:nvSpPr>
        <p:spPr>
          <a:xfrm>
            <a:off x="4965475" y="33370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less often</a:t>
            </a:r>
            <a:endParaRPr b="1" i="1" sz="1100"/>
          </a:p>
        </p:txBody>
      </p:sp>
      <p:grpSp>
        <p:nvGrpSpPr>
          <p:cNvPr id="310" name="Google Shape;310;p23"/>
          <p:cNvGrpSpPr/>
          <p:nvPr/>
        </p:nvGrpSpPr>
        <p:grpSpPr>
          <a:xfrm>
            <a:off x="140575" y="36450"/>
            <a:ext cx="8042100" cy="4828144"/>
            <a:chOff x="140575" y="36450"/>
            <a:chExt cx="8042100" cy="4828144"/>
          </a:xfrm>
        </p:grpSpPr>
        <p:pic>
          <p:nvPicPr>
            <p:cNvPr id="311" name="Google Shape;31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827" y="619069"/>
              <a:ext cx="4226650" cy="424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3"/>
            <p:cNvSpPr txBox="1"/>
            <p:nvPr/>
          </p:nvSpPr>
          <p:spPr>
            <a:xfrm>
              <a:off x="140575" y="36450"/>
              <a:ext cx="8042100" cy="11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/>
                <a:t>Changeup</a:t>
              </a:r>
              <a:endParaRPr b="1" sz="2400"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3878061" y="2754206"/>
              <a:ext cx="566400" cy="20994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 rot="5400000">
              <a:off x="2836150" y="3806175"/>
              <a:ext cx="561900" cy="15198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28836" y="2754206"/>
              <a:ext cx="566400" cy="20994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 rot="5400000">
              <a:off x="1265350" y="3799450"/>
              <a:ext cx="566400" cy="15069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 rot="5400000">
              <a:off x="1274875" y="151350"/>
              <a:ext cx="566400" cy="1530000"/>
            </a:xfrm>
            <a:prstGeom prst="rect">
              <a:avLst/>
            </a:prstGeom>
            <a:solidFill>
              <a:srgbClr val="20B83D">
                <a:alpha val="3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228836" y="619083"/>
              <a:ext cx="566400" cy="2099400"/>
            </a:xfrm>
            <a:prstGeom prst="rect">
              <a:avLst/>
            </a:prstGeom>
            <a:solidFill>
              <a:srgbClr val="20B83D">
                <a:alpha val="3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/>
        </p:nvSpPr>
        <p:spPr>
          <a:xfrm>
            <a:off x="215625" y="4876586"/>
            <a:ext cx="322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Strike Zone: Catcher’s Perspective</a:t>
            </a:r>
            <a:endParaRPr sz="1000"/>
          </a:p>
        </p:txBody>
      </p:sp>
      <p:sp>
        <p:nvSpPr>
          <p:cNvPr id="324" name="Google Shape;324;p24"/>
          <p:cNvSpPr/>
          <p:nvPr/>
        </p:nvSpPr>
        <p:spPr>
          <a:xfrm>
            <a:off x="4648375" y="644175"/>
            <a:ext cx="294300" cy="255900"/>
          </a:xfrm>
          <a:prstGeom prst="rect">
            <a:avLst/>
          </a:prstGeom>
          <a:solidFill>
            <a:srgbClr val="20B8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4666753" y="3434756"/>
            <a:ext cx="294300" cy="2559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4941775" y="533400"/>
            <a:ext cx="39759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5%+ more often</a:t>
            </a:r>
            <a:endParaRPr b="1" i="1" sz="1100"/>
          </a:p>
        </p:txBody>
      </p:sp>
      <p:sp>
        <p:nvSpPr>
          <p:cNvPr id="327" name="Google Shape;327;p24"/>
          <p:cNvSpPr txBox="1"/>
          <p:nvPr/>
        </p:nvSpPr>
        <p:spPr>
          <a:xfrm>
            <a:off x="4981375" y="4182625"/>
            <a:ext cx="36126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Catcher f06c9fdf weaker than other catchers at getting non-swinging strikes called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5%+ less often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648375" y="2549175"/>
            <a:ext cx="294300" cy="25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4941775" y="2461075"/>
            <a:ext cx="3799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about the same as other catchers at getting non-swinging strikes called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within +/- 2% of all other catchers</a:t>
            </a:r>
            <a:endParaRPr sz="1100"/>
          </a:p>
        </p:txBody>
      </p:sp>
      <p:sp>
        <p:nvSpPr>
          <p:cNvPr id="330" name="Google Shape;330;p24"/>
          <p:cNvSpPr/>
          <p:nvPr/>
        </p:nvSpPr>
        <p:spPr>
          <a:xfrm>
            <a:off x="4666750" y="1613400"/>
            <a:ext cx="294300" cy="2559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4941775" y="14802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more often</a:t>
            </a:r>
            <a:endParaRPr b="1" i="1" sz="1100"/>
          </a:p>
        </p:txBody>
      </p:sp>
      <p:sp>
        <p:nvSpPr>
          <p:cNvPr id="332" name="Google Shape;332;p24"/>
          <p:cNvSpPr/>
          <p:nvPr/>
        </p:nvSpPr>
        <p:spPr>
          <a:xfrm>
            <a:off x="4712965" y="4320331"/>
            <a:ext cx="2943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"/>
          <p:cNvSpPr txBox="1"/>
          <p:nvPr/>
        </p:nvSpPr>
        <p:spPr>
          <a:xfrm>
            <a:off x="4965475" y="33370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less often</a:t>
            </a:r>
            <a:endParaRPr b="1" i="1" sz="1100"/>
          </a:p>
        </p:txBody>
      </p:sp>
      <p:grpSp>
        <p:nvGrpSpPr>
          <p:cNvPr id="334" name="Google Shape;334;p24"/>
          <p:cNvGrpSpPr/>
          <p:nvPr/>
        </p:nvGrpSpPr>
        <p:grpSpPr>
          <a:xfrm>
            <a:off x="140575" y="36450"/>
            <a:ext cx="8042100" cy="4828144"/>
            <a:chOff x="140575" y="36450"/>
            <a:chExt cx="8042100" cy="4828144"/>
          </a:xfrm>
        </p:grpSpPr>
        <p:pic>
          <p:nvPicPr>
            <p:cNvPr id="335" name="Google Shape;33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827" y="619069"/>
              <a:ext cx="4226650" cy="424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24"/>
            <p:cNvSpPr txBox="1"/>
            <p:nvPr/>
          </p:nvSpPr>
          <p:spPr>
            <a:xfrm>
              <a:off x="140575" y="36450"/>
              <a:ext cx="8042100" cy="11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/>
                <a:t>Cutter</a:t>
              </a:r>
              <a:endParaRPr b="1" sz="2400"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3878061" y="2754206"/>
              <a:ext cx="566400" cy="20994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 rot="5400000">
              <a:off x="1276425" y="3803425"/>
              <a:ext cx="566400" cy="15288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228836" y="2754206"/>
              <a:ext cx="566400" cy="20994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3878061" y="641108"/>
              <a:ext cx="566400" cy="20994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 rot="5400000">
              <a:off x="2811850" y="145425"/>
              <a:ext cx="566400" cy="15639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 rot="5400000">
              <a:off x="2828851" y="3803425"/>
              <a:ext cx="566400" cy="15288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/>
        </p:nvSpPr>
        <p:spPr>
          <a:xfrm>
            <a:off x="215625" y="4876586"/>
            <a:ext cx="322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Strike Zone: Catcher’s Perspective</a:t>
            </a:r>
            <a:endParaRPr sz="1000"/>
          </a:p>
        </p:txBody>
      </p:sp>
      <p:sp>
        <p:nvSpPr>
          <p:cNvPr id="348" name="Google Shape;348;p25"/>
          <p:cNvSpPr/>
          <p:nvPr/>
        </p:nvSpPr>
        <p:spPr>
          <a:xfrm>
            <a:off x="4648375" y="644175"/>
            <a:ext cx="294300" cy="255900"/>
          </a:xfrm>
          <a:prstGeom prst="rect">
            <a:avLst/>
          </a:prstGeom>
          <a:solidFill>
            <a:srgbClr val="20B8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4666753" y="3434756"/>
            <a:ext cx="294300" cy="2559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4941775" y="533400"/>
            <a:ext cx="39759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5%+ more often</a:t>
            </a:r>
            <a:endParaRPr b="1" i="1" sz="1100"/>
          </a:p>
        </p:txBody>
      </p:sp>
      <p:sp>
        <p:nvSpPr>
          <p:cNvPr id="351" name="Google Shape;351;p25"/>
          <p:cNvSpPr txBox="1"/>
          <p:nvPr/>
        </p:nvSpPr>
        <p:spPr>
          <a:xfrm>
            <a:off x="4981375" y="4182625"/>
            <a:ext cx="36126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Catcher f06c9fdf weaker than other catchers at getting non-swinging strikes called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5%+ less often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4648375" y="2549175"/>
            <a:ext cx="294300" cy="25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 txBox="1"/>
          <p:nvPr/>
        </p:nvSpPr>
        <p:spPr>
          <a:xfrm>
            <a:off x="4941775" y="2461075"/>
            <a:ext cx="3799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about the same as other catchers at getting non-swinging strikes called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within +/- 2% of all other catchers</a:t>
            </a:r>
            <a:endParaRPr sz="1100"/>
          </a:p>
        </p:txBody>
      </p:sp>
      <p:sp>
        <p:nvSpPr>
          <p:cNvPr id="354" name="Google Shape;354;p25"/>
          <p:cNvSpPr/>
          <p:nvPr/>
        </p:nvSpPr>
        <p:spPr>
          <a:xfrm>
            <a:off x="4666750" y="1613400"/>
            <a:ext cx="294300" cy="2559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4941775" y="14802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more often</a:t>
            </a:r>
            <a:endParaRPr b="1" i="1" sz="1100"/>
          </a:p>
        </p:txBody>
      </p:sp>
      <p:sp>
        <p:nvSpPr>
          <p:cNvPr id="356" name="Google Shape;356;p25"/>
          <p:cNvSpPr/>
          <p:nvPr/>
        </p:nvSpPr>
        <p:spPr>
          <a:xfrm>
            <a:off x="4712965" y="4320331"/>
            <a:ext cx="2943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 txBox="1"/>
          <p:nvPr/>
        </p:nvSpPr>
        <p:spPr>
          <a:xfrm>
            <a:off x="4965475" y="33370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less often</a:t>
            </a:r>
            <a:endParaRPr b="1" i="1" sz="1100"/>
          </a:p>
        </p:txBody>
      </p:sp>
      <p:grpSp>
        <p:nvGrpSpPr>
          <p:cNvPr id="358" name="Google Shape;358;p25"/>
          <p:cNvGrpSpPr/>
          <p:nvPr/>
        </p:nvGrpSpPr>
        <p:grpSpPr>
          <a:xfrm>
            <a:off x="140575" y="36450"/>
            <a:ext cx="8042100" cy="4828144"/>
            <a:chOff x="140575" y="36450"/>
            <a:chExt cx="8042100" cy="4828144"/>
          </a:xfrm>
        </p:grpSpPr>
        <p:pic>
          <p:nvPicPr>
            <p:cNvPr id="359" name="Google Shape;35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827" y="619069"/>
              <a:ext cx="4226650" cy="424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" name="Google Shape;360;p25"/>
            <p:cNvSpPr txBox="1"/>
            <p:nvPr/>
          </p:nvSpPr>
          <p:spPr>
            <a:xfrm>
              <a:off x="140575" y="36450"/>
              <a:ext cx="8042100" cy="11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/>
                <a:t>Fastball</a:t>
              </a:r>
              <a:endParaRPr b="1" sz="2400"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3878061" y="2754206"/>
              <a:ext cx="566400" cy="20994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 rot="5400000">
              <a:off x="2836150" y="3806175"/>
              <a:ext cx="561900" cy="15198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/>
        </p:nvSpPr>
        <p:spPr>
          <a:xfrm>
            <a:off x="215625" y="4876586"/>
            <a:ext cx="322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Strike Zone: Catcher’s Perspective</a:t>
            </a:r>
            <a:endParaRPr sz="1000"/>
          </a:p>
        </p:txBody>
      </p:sp>
      <p:sp>
        <p:nvSpPr>
          <p:cNvPr id="368" name="Google Shape;368;p26"/>
          <p:cNvSpPr/>
          <p:nvPr/>
        </p:nvSpPr>
        <p:spPr>
          <a:xfrm>
            <a:off x="4648375" y="644175"/>
            <a:ext cx="294300" cy="255900"/>
          </a:xfrm>
          <a:prstGeom prst="rect">
            <a:avLst/>
          </a:prstGeom>
          <a:solidFill>
            <a:srgbClr val="20B8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4666753" y="3434756"/>
            <a:ext cx="294300" cy="2559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/>
        </p:nvSpPr>
        <p:spPr>
          <a:xfrm>
            <a:off x="4941775" y="533400"/>
            <a:ext cx="39759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5%+ more often</a:t>
            </a:r>
            <a:endParaRPr b="1" i="1" sz="1100"/>
          </a:p>
        </p:txBody>
      </p:sp>
      <p:sp>
        <p:nvSpPr>
          <p:cNvPr id="371" name="Google Shape;371;p26"/>
          <p:cNvSpPr txBox="1"/>
          <p:nvPr/>
        </p:nvSpPr>
        <p:spPr>
          <a:xfrm>
            <a:off x="4981375" y="4182625"/>
            <a:ext cx="36126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Catcher f06c9fdf weaker than other catchers at getting non-swinging strikes called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5%+ less often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4648375" y="2549175"/>
            <a:ext cx="294300" cy="25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"/>
          <p:cNvSpPr txBox="1"/>
          <p:nvPr/>
        </p:nvSpPr>
        <p:spPr>
          <a:xfrm>
            <a:off x="4941775" y="2461075"/>
            <a:ext cx="3799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about the same as other catchers at getting non-swinging strikes called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within +/- 2% of all other catchers</a:t>
            </a:r>
            <a:endParaRPr sz="1100"/>
          </a:p>
        </p:txBody>
      </p:sp>
      <p:sp>
        <p:nvSpPr>
          <p:cNvPr id="374" name="Google Shape;374;p26"/>
          <p:cNvSpPr/>
          <p:nvPr/>
        </p:nvSpPr>
        <p:spPr>
          <a:xfrm>
            <a:off x="4666750" y="1613400"/>
            <a:ext cx="294300" cy="2559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 txBox="1"/>
          <p:nvPr/>
        </p:nvSpPr>
        <p:spPr>
          <a:xfrm>
            <a:off x="4941775" y="14802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more often</a:t>
            </a:r>
            <a:endParaRPr b="1" i="1" sz="1100"/>
          </a:p>
        </p:txBody>
      </p:sp>
      <p:sp>
        <p:nvSpPr>
          <p:cNvPr id="376" name="Google Shape;376;p26"/>
          <p:cNvSpPr/>
          <p:nvPr/>
        </p:nvSpPr>
        <p:spPr>
          <a:xfrm>
            <a:off x="4712965" y="4320331"/>
            <a:ext cx="2943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 txBox="1"/>
          <p:nvPr/>
        </p:nvSpPr>
        <p:spPr>
          <a:xfrm>
            <a:off x="4965475" y="33370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less often</a:t>
            </a:r>
            <a:endParaRPr b="1" i="1" sz="1100"/>
          </a:p>
        </p:txBody>
      </p:sp>
      <p:grpSp>
        <p:nvGrpSpPr>
          <p:cNvPr id="378" name="Google Shape;378;p26"/>
          <p:cNvGrpSpPr/>
          <p:nvPr/>
        </p:nvGrpSpPr>
        <p:grpSpPr>
          <a:xfrm>
            <a:off x="140575" y="36450"/>
            <a:ext cx="8042100" cy="4828144"/>
            <a:chOff x="140575" y="36450"/>
            <a:chExt cx="8042100" cy="4828144"/>
          </a:xfrm>
        </p:grpSpPr>
        <p:pic>
          <p:nvPicPr>
            <p:cNvPr id="379" name="Google Shape;37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827" y="619069"/>
              <a:ext cx="4226650" cy="424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26"/>
            <p:cNvSpPr txBox="1"/>
            <p:nvPr/>
          </p:nvSpPr>
          <p:spPr>
            <a:xfrm>
              <a:off x="140575" y="36450"/>
              <a:ext cx="8042100" cy="11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/>
                <a:t>Slider</a:t>
              </a:r>
              <a:endParaRPr b="1" sz="2400"/>
            </a:p>
          </p:txBody>
        </p:sp>
        <p:sp>
          <p:nvSpPr>
            <p:cNvPr id="381" name="Google Shape;381;p26"/>
            <p:cNvSpPr/>
            <p:nvPr/>
          </p:nvSpPr>
          <p:spPr>
            <a:xfrm rot="5400000">
              <a:off x="1270975" y="3808975"/>
              <a:ext cx="566400" cy="15177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228836" y="2754206"/>
              <a:ext cx="566400" cy="20994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3878061" y="641108"/>
              <a:ext cx="566400" cy="2099400"/>
            </a:xfrm>
            <a:prstGeom prst="rect">
              <a:avLst/>
            </a:prstGeom>
            <a:solidFill>
              <a:srgbClr val="20B83D">
                <a:alpha val="3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 rot="5400000">
              <a:off x="2811850" y="145425"/>
              <a:ext cx="566400" cy="1563900"/>
            </a:xfrm>
            <a:prstGeom prst="rect">
              <a:avLst/>
            </a:prstGeom>
            <a:solidFill>
              <a:srgbClr val="20B83D">
                <a:alpha val="3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76" y="269382"/>
            <a:ext cx="1690660" cy="169736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7"/>
          <p:cNvSpPr txBox="1"/>
          <p:nvPr/>
        </p:nvSpPr>
        <p:spPr>
          <a:xfrm>
            <a:off x="140575" y="-39750"/>
            <a:ext cx="1725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Changeup</a:t>
            </a:r>
            <a:endParaRPr b="1"/>
          </a:p>
        </p:txBody>
      </p:sp>
      <p:sp>
        <p:nvSpPr>
          <p:cNvPr id="391" name="Google Shape;391;p27"/>
          <p:cNvSpPr/>
          <p:nvPr/>
        </p:nvSpPr>
        <p:spPr>
          <a:xfrm>
            <a:off x="1635569" y="1123009"/>
            <a:ext cx="226560" cy="83934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"/>
          <p:cNvSpPr/>
          <p:nvPr/>
        </p:nvSpPr>
        <p:spPr>
          <a:xfrm rot="5400000">
            <a:off x="1218861" y="1543435"/>
            <a:ext cx="224648" cy="60792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7"/>
          <p:cNvSpPr/>
          <p:nvPr/>
        </p:nvSpPr>
        <p:spPr>
          <a:xfrm>
            <a:off x="175879" y="1123009"/>
            <a:ext cx="226560" cy="83934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 rot="5400000">
            <a:off x="590542" y="1540747"/>
            <a:ext cx="226447" cy="60276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 rot="5400000">
            <a:off x="594352" y="82235"/>
            <a:ext cx="226447" cy="612000"/>
          </a:xfrm>
          <a:prstGeom prst="rect">
            <a:avLst/>
          </a:prstGeom>
          <a:solidFill>
            <a:srgbClr val="20B83D">
              <a:alpha val="3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>
            <a:off x="175879" y="269387"/>
            <a:ext cx="226560" cy="839340"/>
          </a:xfrm>
          <a:prstGeom prst="rect">
            <a:avLst/>
          </a:prstGeom>
          <a:solidFill>
            <a:srgbClr val="20B83D">
              <a:alpha val="3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276" y="269382"/>
            <a:ext cx="1690660" cy="169736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7"/>
          <p:cNvSpPr txBox="1"/>
          <p:nvPr/>
        </p:nvSpPr>
        <p:spPr>
          <a:xfrm>
            <a:off x="2197975" y="-39749"/>
            <a:ext cx="3216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Cutter</a:t>
            </a:r>
            <a:endParaRPr b="1"/>
          </a:p>
        </p:txBody>
      </p:sp>
      <p:sp>
        <p:nvSpPr>
          <p:cNvPr id="399" name="Google Shape;399;p27"/>
          <p:cNvSpPr/>
          <p:nvPr/>
        </p:nvSpPr>
        <p:spPr>
          <a:xfrm>
            <a:off x="3692969" y="1123009"/>
            <a:ext cx="226560" cy="83934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"/>
          <p:cNvSpPr/>
          <p:nvPr/>
        </p:nvSpPr>
        <p:spPr>
          <a:xfrm rot="5400000">
            <a:off x="2652372" y="1542334"/>
            <a:ext cx="226447" cy="61152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"/>
          <p:cNvSpPr/>
          <p:nvPr/>
        </p:nvSpPr>
        <p:spPr>
          <a:xfrm>
            <a:off x="2233279" y="1123009"/>
            <a:ext cx="226560" cy="83934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3692969" y="278193"/>
            <a:ext cx="226560" cy="83934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"/>
          <p:cNvSpPr/>
          <p:nvPr/>
        </p:nvSpPr>
        <p:spPr>
          <a:xfrm rot="5400000">
            <a:off x="3266542" y="79862"/>
            <a:ext cx="226447" cy="62556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7"/>
          <p:cNvSpPr/>
          <p:nvPr/>
        </p:nvSpPr>
        <p:spPr>
          <a:xfrm rot="5400000">
            <a:off x="3273342" y="1542334"/>
            <a:ext cx="226447" cy="61152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76" y="2403152"/>
            <a:ext cx="1690660" cy="169863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7"/>
          <p:cNvSpPr txBox="1"/>
          <p:nvPr/>
        </p:nvSpPr>
        <p:spPr>
          <a:xfrm>
            <a:off x="140575" y="2093850"/>
            <a:ext cx="1725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Fastball</a:t>
            </a:r>
            <a:endParaRPr b="1"/>
          </a:p>
        </p:txBody>
      </p:sp>
      <p:sp>
        <p:nvSpPr>
          <p:cNvPr id="407" name="Google Shape;407;p27"/>
          <p:cNvSpPr/>
          <p:nvPr/>
        </p:nvSpPr>
        <p:spPr>
          <a:xfrm>
            <a:off x="1635569" y="3257420"/>
            <a:ext cx="226500" cy="84000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7"/>
          <p:cNvSpPr/>
          <p:nvPr/>
        </p:nvSpPr>
        <p:spPr>
          <a:xfrm rot="5400000">
            <a:off x="1218895" y="3678391"/>
            <a:ext cx="224700" cy="60780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27"/>
          <p:cNvGrpSpPr/>
          <p:nvPr/>
        </p:nvGrpSpPr>
        <p:grpSpPr>
          <a:xfrm>
            <a:off x="2194560" y="2122576"/>
            <a:ext cx="3216900" cy="2006492"/>
            <a:chOff x="2208022" y="2122576"/>
            <a:chExt cx="3216900" cy="2006492"/>
          </a:xfrm>
        </p:grpSpPr>
        <p:pic>
          <p:nvPicPr>
            <p:cNvPr id="410" name="Google Shape;41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43323" y="2431707"/>
              <a:ext cx="1690660" cy="1697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27"/>
            <p:cNvSpPr txBox="1"/>
            <p:nvPr/>
          </p:nvSpPr>
          <p:spPr>
            <a:xfrm>
              <a:off x="2208022" y="2122576"/>
              <a:ext cx="3216900" cy="4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Slider</a:t>
              </a:r>
              <a:endParaRPr b="1"/>
            </a:p>
          </p:txBody>
        </p:sp>
        <p:sp>
          <p:nvSpPr>
            <p:cNvPr id="412" name="Google Shape;412;p27"/>
            <p:cNvSpPr/>
            <p:nvPr/>
          </p:nvSpPr>
          <p:spPr>
            <a:xfrm rot="5400000">
              <a:off x="2660152" y="3706846"/>
              <a:ext cx="226500" cy="6072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2243327" y="3285334"/>
              <a:ext cx="226500" cy="8394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3703017" y="2440518"/>
              <a:ext cx="226500" cy="839400"/>
            </a:xfrm>
            <a:prstGeom prst="rect">
              <a:avLst/>
            </a:prstGeom>
            <a:solidFill>
              <a:srgbClr val="20B83D">
                <a:alpha val="3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 rot="5400000">
              <a:off x="3276592" y="2242244"/>
              <a:ext cx="226500" cy="625500"/>
            </a:xfrm>
            <a:prstGeom prst="rect">
              <a:avLst/>
            </a:prstGeom>
            <a:solidFill>
              <a:srgbClr val="20B83D">
                <a:alpha val="3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7"/>
          <p:cNvSpPr txBox="1"/>
          <p:nvPr/>
        </p:nvSpPr>
        <p:spPr>
          <a:xfrm>
            <a:off x="175875" y="4094650"/>
            <a:ext cx="37815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Only pitches outside the strike zone were analyzed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27" y="619069"/>
            <a:ext cx="4226650" cy="42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15625" y="4876586"/>
            <a:ext cx="322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Strike Zone: </a:t>
            </a:r>
            <a:r>
              <a:rPr lang="en" sz="1000"/>
              <a:t>Catcher’s Perspective</a:t>
            </a:r>
            <a:endParaRPr sz="1000"/>
          </a:p>
        </p:txBody>
      </p:sp>
      <p:sp>
        <p:nvSpPr>
          <p:cNvPr id="71" name="Google Shape;71;p14"/>
          <p:cNvSpPr/>
          <p:nvPr/>
        </p:nvSpPr>
        <p:spPr>
          <a:xfrm>
            <a:off x="4648375" y="644175"/>
            <a:ext cx="294300" cy="255900"/>
          </a:xfrm>
          <a:prstGeom prst="rect">
            <a:avLst/>
          </a:prstGeom>
          <a:solidFill>
            <a:srgbClr val="20B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648375" y="3434756"/>
            <a:ext cx="294300" cy="2559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941775" y="533400"/>
            <a:ext cx="39759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5%+ more often</a:t>
            </a:r>
            <a:endParaRPr b="1" i="1" sz="1100"/>
          </a:p>
        </p:txBody>
      </p:sp>
      <p:sp>
        <p:nvSpPr>
          <p:cNvPr id="74" name="Google Shape;74;p14"/>
          <p:cNvSpPr txBox="1"/>
          <p:nvPr/>
        </p:nvSpPr>
        <p:spPr>
          <a:xfrm>
            <a:off x="4981375" y="4182625"/>
            <a:ext cx="36126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Catcher f06c9fdf weaker than other catchers at getting non-swinging strikes called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5%+ less often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4375" y="36444"/>
            <a:ext cx="18723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All Pitches</a:t>
            </a:r>
            <a:endParaRPr b="1" sz="2400"/>
          </a:p>
        </p:txBody>
      </p:sp>
      <p:sp>
        <p:nvSpPr>
          <p:cNvPr id="76" name="Google Shape;76;p14"/>
          <p:cNvSpPr/>
          <p:nvPr/>
        </p:nvSpPr>
        <p:spPr>
          <a:xfrm>
            <a:off x="4648375" y="2549175"/>
            <a:ext cx="294300" cy="255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941775" y="2461075"/>
            <a:ext cx="3799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about the same as other catchers at getting non-swinging strikes called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within +/- 2% of all other catchers</a:t>
            </a:r>
            <a:endParaRPr sz="1100"/>
          </a:p>
        </p:txBody>
      </p:sp>
      <p:sp>
        <p:nvSpPr>
          <p:cNvPr id="78" name="Google Shape;78;p14"/>
          <p:cNvSpPr/>
          <p:nvPr/>
        </p:nvSpPr>
        <p:spPr>
          <a:xfrm>
            <a:off x="3878061" y="2754206"/>
            <a:ext cx="566400" cy="20994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5400000">
            <a:off x="2054000" y="3025816"/>
            <a:ext cx="566400" cy="30840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28836" y="2754206"/>
            <a:ext cx="566400" cy="20994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825519" y="1177344"/>
            <a:ext cx="2007300" cy="10230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855796" y="1182444"/>
            <a:ext cx="990000" cy="20343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825525" y="3253269"/>
            <a:ext cx="30036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648375" y="1613400"/>
            <a:ext cx="294300" cy="255900"/>
          </a:xfrm>
          <a:prstGeom prst="rect">
            <a:avLst/>
          </a:prstGeom>
          <a:solidFill>
            <a:srgbClr val="20B83D">
              <a:alpha val="3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4941775" y="14802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more often</a:t>
            </a:r>
            <a:endParaRPr b="1" i="1" sz="1100"/>
          </a:p>
        </p:txBody>
      </p:sp>
      <p:sp>
        <p:nvSpPr>
          <p:cNvPr id="86" name="Google Shape;86;p14"/>
          <p:cNvSpPr/>
          <p:nvPr/>
        </p:nvSpPr>
        <p:spPr>
          <a:xfrm>
            <a:off x="4648375" y="4320331"/>
            <a:ext cx="294300" cy="25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4965475" y="33370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less often</a:t>
            </a:r>
            <a:endParaRPr b="1" i="1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27" y="619069"/>
            <a:ext cx="4226650" cy="42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215625" y="4876586"/>
            <a:ext cx="322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Strike Zone: Catcher’s Perspective</a:t>
            </a:r>
            <a:endParaRPr sz="1000"/>
          </a:p>
        </p:txBody>
      </p:sp>
      <p:sp>
        <p:nvSpPr>
          <p:cNvPr id="94" name="Google Shape;94;p15"/>
          <p:cNvSpPr/>
          <p:nvPr/>
        </p:nvSpPr>
        <p:spPr>
          <a:xfrm>
            <a:off x="4648375" y="644175"/>
            <a:ext cx="294300" cy="255900"/>
          </a:xfrm>
          <a:prstGeom prst="rect">
            <a:avLst/>
          </a:prstGeom>
          <a:solidFill>
            <a:srgbClr val="20B8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4666753" y="3434756"/>
            <a:ext cx="294300" cy="2559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4941775" y="533400"/>
            <a:ext cx="39759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5%+ more often</a:t>
            </a:r>
            <a:endParaRPr b="1" i="1" sz="1100"/>
          </a:p>
        </p:txBody>
      </p:sp>
      <p:sp>
        <p:nvSpPr>
          <p:cNvPr id="97" name="Google Shape;97;p15"/>
          <p:cNvSpPr txBox="1"/>
          <p:nvPr/>
        </p:nvSpPr>
        <p:spPr>
          <a:xfrm>
            <a:off x="4981375" y="4182625"/>
            <a:ext cx="36126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Catcher f06c9fdf weaker than other catchers at getting non-swinging strikes called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5%+ less often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4375" y="36450"/>
            <a:ext cx="804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Left Handed Pitchers</a:t>
            </a:r>
            <a:endParaRPr b="1" sz="2400"/>
          </a:p>
        </p:txBody>
      </p:sp>
      <p:sp>
        <p:nvSpPr>
          <p:cNvPr id="99" name="Google Shape;99;p15"/>
          <p:cNvSpPr/>
          <p:nvPr/>
        </p:nvSpPr>
        <p:spPr>
          <a:xfrm>
            <a:off x="4648375" y="2549175"/>
            <a:ext cx="294300" cy="25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941775" y="2461075"/>
            <a:ext cx="3799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about the same as other catchers at getting non-swinging strikes called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within +/- 2% of all other catchers</a:t>
            </a:r>
            <a:endParaRPr sz="1100"/>
          </a:p>
        </p:txBody>
      </p:sp>
      <p:sp>
        <p:nvSpPr>
          <p:cNvPr id="101" name="Google Shape;101;p15"/>
          <p:cNvSpPr/>
          <p:nvPr/>
        </p:nvSpPr>
        <p:spPr>
          <a:xfrm>
            <a:off x="3878050" y="2743175"/>
            <a:ext cx="566400" cy="211050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666750" y="1613400"/>
            <a:ext cx="294300" cy="2559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4941775" y="14802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more often</a:t>
            </a:r>
            <a:endParaRPr b="1" i="1" sz="1100"/>
          </a:p>
        </p:txBody>
      </p:sp>
      <p:sp>
        <p:nvSpPr>
          <p:cNvPr id="104" name="Google Shape;104;p15"/>
          <p:cNvSpPr/>
          <p:nvPr/>
        </p:nvSpPr>
        <p:spPr>
          <a:xfrm>
            <a:off x="4712965" y="4320331"/>
            <a:ext cx="2943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4965475" y="33370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less often</a:t>
            </a:r>
            <a:endParaRPr b="1" i="1" sz="1100"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2816747" y="3786845"/>
            <a:ext cx="566400" cy="155400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825522" y="1177350"/>
            <a:ext cx="1014000" cy="1023000"/>
          </a:xfrm>
          <a:prstGeom prst="rect">
            <a:avLst/>
          </a:prstGeom>
          <a:solidFill>
            <a:srgbClr val="20B83D">
              <a:alpha val="67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837525" y="2230335"/>
            <a:ext cx="990000" cy="10230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2862608" y="2217510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837053" y="3228135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849828" y="3228135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863940" y="3249085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215625" y="4876586"/>
            <a:ext cx="322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Strike Zone: Catcher’s Perspective</a:t>
            </a:r>
            <a:endParaRPr sz="1000"/>
          </a:p>
        </p:txBody>
      </p:sp>
      <p:sp>
        <p:nvSpPr>
          <p:cNvPr id="118" name="Google Shape;118;p16"/>
          <p:cNvSpPr/>
          <p:nvPr/>
        </p:nvSpPr>
        <p:spPr>
          <a:xfrm>
            <a:off x="4648375" y="644175"/>
            <a:ext cx="294300" cy="255900"/>
          </a:xfrm>
          <a:prstGeom prst="rect">
            <a:avLst/>
          </a:prstGeom>
          <a:solidFill>
            <a:srgbClr val="20B8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666753" y="3434756"/>
            <a:ext cx="294300" cy="2559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4941775" y="533400"/>
            <a:ext cx="39759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5%+ more often</a:t>
            </a:r>
            <a:endParaRPr b="1" i="1" sz="1100"/>
          </a:p>
        </p:txBody>
      </p:sp>
      <p:sp>
        <p:nvSpPr>
          <p:cNvPr id="121" name="Google Shape;121;p16"/>
          <p:cNvSpPr txBox="1"/>
          <p:nvPr/>
        </p:nvSpPr>
        <p:spPr>
          <a:xfrm>
            <a:off x="4981375" y="4182625"/>
            <a:ext cx="36126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Catcher f06c9fdf weaker than other catchers at getting non-swinging strikes called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5%+ less often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648375" y="2549175"/>
            <a:ext cx="294300" cy="25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941775" y="2461075"/>
            <a:ext cx="3799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about the same as other catchers at getting non-swinging strikes called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within +/- 2% of all other catchers</a:t>
            </a:r>
            <a:endParaRPr sz="1100"/>
          </a:p>
        </p:txBody>
      </p:sp>
      <p:sp>
        <p:nvSpPr>
          <p:cNvPr id="124" name="Google Shape;124;p16"/>
          <p:cNvSpPr/>
          <p:nvPr/>
        </p:nvSpPr>
        <p:spPr>
          <a:xfrm>
            <a:off x="4666750" y="1613400"/>
            <a:ext cx="294300" cy="2559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4941775" y="14802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more often</a:t>
            </a:r>
            <a:endParaRPr b="1" i="1" sz="1100"/>
          </a:p>
        </p:txBody>
      </p:sp>
      <p:sp>
        <p:nvSpPr>
          <p:cNvPr id="126" name="Google Shape;126;p16"/>
          <p:cNvSpPr/>
          <p:nvPr/>
        </p:nvSpPr>
        <p:spPr>
          <a:xfrm>
            <a:off x="4712965" y="4320331"/>
            <a:ext cx="2943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4965475" y="33370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less often</a:t>
            </a:r>
            <a:endParaRPr b="1" i="1" sz="110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64375" y="36450"/>
            <a:ext cx="8042100" cy="4828144"/>
            <a:chOff x="64375" y="36450"/>
            <a:chExt cx="8042100" cy="4828144"/>
          </a:xfrm>
        </p:grpSpPr>
        <p:pic>
          <p:nvPicPr>
            <p:cNvPr id="129" name="Google Shape;12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827" y="619069"/>
              <a:ext cx="4226650" cy="424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6"/>
            <p:cNvSpPr txBox="1"/>
            <p:nvPr/>
          </p:nvSpPr>
          <p:spPr>
            <a:xfrm>
              <a:off x="64375" y="36450"/>
              <a:ext cx="8042100" cy="11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/>
                <a:t>Right</a:t>
              </a:r>
              <a:r>
                <a:rPr b="1" lang="en" sz="2400"/>
                <a:t> Handed Pitchers</a:t>
              </a:r>
              <a:endParaRPr b="1" sz="2400"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878050" y="2743175"/>
              <a:ext cx="566400" cy="21105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3878050" y="619075"/>
              <a:ext cx="566400" cy="2110500"/>
            </a:xfrm>
            <a:prstGeom prst="rect">
              <a:avLst/>
            </a:prstGeom>
            <a:solidFill>
              <a:srgbClr val="20B83D">
                <a:alpha val="3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 rot="-5400000">
              <a:off x="2816747" y="139361"/>
              <a:ext cx="566400" cy="1554000"/>
            </a:xfrm>
            <a:prstGeom prst="rect">
              <a:avLst/>
            </a:prstGeom>
            <a:solidFill>
              <a:srgbClr val="20B83D">
                <a:alpha val="3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rot="-5400000">
              <a:off x="2816747" y="3786845"/>
              <a:ext cx="566400" cy="15540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-5400000">
              <a:off x="1262747" y="3786845"/>
              <a:ext cx="566400" cy="15540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15625" y="2748100"/>
              <a:ext cx="566400" cy="21105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816122" y="1199378"/>
              <a:ext cx="1014000" cy="1023000"/>
            </a:xfrm>
            <a:prstGeom prst="rect">
              <a:avLst/>
            </a:prstGeom>
            <a:solidFill>
              <a:srgbClr val="20B83D">
                <a:alpha val="3989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855800" y="1182447"/>
              <a:ext cx="990000" cy="10230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861883" y="2230335"/>
              <a:ext cx="990000" cy="10230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837053" y="3228135"/>
              <a:ext cx="990000" cy="10230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849465" y="3228135"/>
              <a:ext cx="990000" cy="10230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2863753" y="3228135"/>
              <a:ext cx="990000" cy="10230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27" y="619069"/>
            <a:ext cx="4226650" cy="42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140575" y="36450"/>
            <a:ext cx="43149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Left Handed Pitchers</a:t>
            </a:r>
            <a:endParaRPr b="1" sz="2400"/>
          </a:p>
        </p:txBody>
      </p:sp>
      <p:sp>
        <p:nvSpPr>
          <p:cNvPr id="149" name="Google Shape;149;p17"/>
          <p:cNvSpPr/>
          <p:nvPr/>
        </p:nvSpPr>
        <p:spPr>
          <a:xfrm>
            <a:off x="3878050" y="2743175"/>
            <a:ext cx="566400" cy="211050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 rot="-5400000">
            <a:off x="2816747" y="3786845"/>
            <a:ext cx="566400" cy="155400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825522" y="1177350"/>
            <a:ext cx="1014000" cy="1023000"/>
          </a:xfrm>
          <a:prstGeom prst="rect">
            <a:avLst/>
          </a:prstGeom>
          <a:solidFill>
            <a:srgbClr val="20B83D">
              <a:alpha val="67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837525" y="2230335"/>
            <a:ext cx="990000" cy="10230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2862608" y="2217510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837053" y="3228135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1849828" y="3228135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2863940" y="3249085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627" y="619069"/>
            <a:ext cx="4226650" cy="42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4636375" y="36450"/>
            <a:ext cx="4414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Right Handed Pitchers</a:t>
            </a:r>
            <a:endParaRPr b="1" sz="2400"/>
          </a:p>
        </p:txBody>
      </p:sp>
      <p:sp>
        <p:nvSpPr>
          <p:cNvPr id="159" name="Google Shape;159;p17"/>
          <p:cNvSpPr/>
          <p:nvPr/>
        </p:nvSpPr>
        <p:spPr>
          <a:xfrm>
            <a:off x="8373850" y="2743175"/>
            <a:ext cx="566400" cy="21105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8373850" y="619075"/>
            <a:ext cx="566400" cy="2110500"/>
          </a:xfrm>
          <a:prstGeom prst="rect">
            <a:avLst/>
          </a:prstGeom>
          <a:solidFill>
            <a:srgbClr val="20B83D">
              <a:alpha val="3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rot="-5400000">
            <a:off x="7312547" y="139361"/>
            <a:ext cx="566400" cy="1554000"/>
          </a:xfrm>
          <a:prstGeom prst="rect">
            <a:avLst/>
          </a:prstGeom>
          <a:solidFill>
            <a:srgbClr val="20B83D">
              <a:alpha val="3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rot="-5400000">
            <a:off x="7312547" y="3786845"/>
            <a:ext cx="566400" cy="15540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 rot="-5400000">
            <a:off x="5758547" y="3786845"/>
            <a:ext cx="566400" cy="15540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4711425" y="2748100"/>
            <a:ext cx="566400" cy="21105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311922" y="1199378"/>
            <a:ext cx="1014000" cy="10230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7351600" y="1182447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7357683" y="2230335"/>
            <a:ext cx="990000" cy="10230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5332853" y="3228135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6345265" y="3228135"/>
            <a:ext cx="990000" cy="10230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7359553" y="3228135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/>
        </p:nvSpPr>
        <p:spPr>
          <a:xfrm>
            <a:off x="215625" y="4876586"/>
            <a:ext cx="322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Strike Zone: Catcher’s Perspective</a:t>
            </a:r>
            <a:endParaRPr sz="1000"/>
          </a:p>
        </p:txBody>
      </p:sp>
      <p:sp>
        <p:nvSpPr>
          <p:cNvPr id="176" name="Google Shape;176;p18"/>
          <p:cNvSpPr/>
          <p:nvPr/>
        </p:nvSpPr>
        <p:spPr>
          <a:xfrm>
            <a:off x="4648375" y="644175"/>
            <a:ext cx="294300" cy="255900"/>
          </a:xfrm>
          <a:prstGeom prst="rect">
            <a:avLst/>
          </a:prstGeom>
          <a:solidFill>
            <a:srgbClr val="20B8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4666753" y="3434756"/>
            <a:ext cx="294300" cy="2559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4941775" y="533400"/>
            <a:ext cx="39759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5%+ more often</a:t>
            </a:r>
            <a:endParaRPr b="1" i="1" sz="1100"/>
          </a:p>
        </p:txBody>
      </p:sp>
      <p:sp>
        <p:nvSpPr>
          <p:cNvPr id="179" name="Google Shape;179;p18"/>
          <p:cNvSpPr txBox="1"/>
          <p:nvPr/>
        </p:nvSpPr>
        <p:spPr>
          <a:xfrm>
            <a:off x="4981375" y="4182625"/>
            <a:ext cx="36126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Catcher f06c9fdf weaker than other catchers at getting non-swinging strikes called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5%+ less often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4648375" y="2549175"/>
            <a:ext cx="294300" cy="25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4941775" y="2461075"/>
            <a:ext cx="3799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about the same as other catchers at getting non-swinging strikes called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within +/- 2% of all other catchers</a:t>
            </a:r>
            <a:endParaRPr sz="1100"/>
          </a:p>
        </p:txBody>
      </p:sp>
      <p:sp>
        <p:nvSpPr>
          <p:cNvPr id="182" name="Google Shape;182;p18"/>
          <p:cNvSpPr/>
          <p:nvPr/>
        </p:nvSpPr>
        <p:spPr>
          <a:xfrm>
            <a:off x="4666750" y="1613400"/>
            <a:ext cx="294300" cy="2559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4941775" y="14802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more often</a:t>
            </a:r>
            <a:endParaRPr b="1" i="1" sz="1100"/>
          </a:p>
        </p:txBody>
      </p:sp>
      <p:sp>
        <p:nvSpPr>
          <p:cNvPr id="184" name="Google Shape;184;p18"/>
          <p:cNvSpPr/>
          <p:nvPr/>
        </p:nvSpPr>
        <p:spPr>
          <a:xfrm>
            <a:off x="4712965" y="4320331"/>
            <a:ext cx="2943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4965475" y="33370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less often</a:t>
            </a:r>
            <a:endParaRPr b="1" i="1" sz="1100"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64375" y="36450"/>
            <a:ext cx="8042100" cy="4828144"/>
            <a:chOff x="64375" y="36450"/>
            <a:chExt cx="8042100" cy="4828144"/>
          </a:xfrm>
        </p:grpSpPr>
        <p:pic>
          <p:nvPicPr>
            <p:cNvPr id="187" name="Google Shape;18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827" y="619069"/>
              <a:ext cx="4226650" cy="424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18"/>
            <p:cNvSpPr txBox="1"/>
            <p:nvPr/>
          </p:nvSpPr>
          <p:spPr>
            <a:xfrm>
              <a:off x="64375" y="36450"/>
              <a:ext cx="8042100" cy="11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/>
                <a:t>Left</a:t>
              </a:r>
              <a:r>
                <a:rPr b="1" lang="en" sz="2400"/>
                <a:t> Handed Batters</a:t>
              </a:r>
              <a:endParaRPr b="1" sz="2400"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228825" y="2748100"/>
              <a:ext cx="566400" cy="21105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 rot="-5400000">
              <a:off x="1289022" y="3786845"/>
              <a:ext cx="566400" cy="15540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825522" y="1177350"/>
              <a:ext cx="1014000" cy="1023000"/>
            </a:xfrm>
            <a:prstGeom prst="rect">
              <a:avLst/>
            </a:prstGeom>
            <a:solidFill>
              <a:srgbClr val="20B83D">
                <a:alpha val="674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816764" y="1177350"/>
              <a:ext cx="1014000" cy="1023000"/>
            </a:xfrm>
            <a:prstGeom prst="rect">
              <a:avLst/>
            </a:prstGeom>
            <a:solidFill>
              <a:srgbClr val="20B83D">
                <a:alpha val="3989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2830772" y="1177350"/>
              <a:ext cx="1014000" cy="1023000"/>
            </a:xfrm>
            <a:prstGeom prst="rect">
              <a:avLst/>
            </a:prstGeom>
            <a:solidFill>
              <a:srgbClr val="20B83D">
                <a:alpha val="674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837525" y="2230335"/>
              <a:ext cx="990000" cy="10230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861883" y="2230335"/>
              <a:ext cx="990000" cy="10230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837053" y="3228135"/>
              <a:ext cx="990000" cy="10230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849465" y="3228135"/>
              <a:ext cx="990000" cy="10230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856374" y="3228135"/>
              <a:ext cx="990000" cy="10230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/>
        </p:nvSpPr>
        <p:spPr>
          <a:xfrm>
            <a:off x="215625" y="4876586"/>
            <a:ext cx="322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Strike Zone: Catcher’s Perspective</a:t>
            </a:r>
            <a:endParaRPr sz="1000"/>
          </a:p>
        </p:txBody>
      </p:sp>
      <p:sp>
        <p:nvSpPr>
          <p:cNvPr id="204" name="Google Shape;204;p19"/>
          <p:cNvSpPr/>
          <p:nvPr/>
        </p:nvSpPr>
        <p:spPr>
          <a:xfrm>
            <a:off x="4648375" y="644175"/>
            <a:ext cx="294300" cy="255900"/>
          </a:xfrm>
          <a:prstGeom prst="rect">
            <a:avLst/>
          </a:prstGeom>
          <a:solidFill>
            <a:srgbClr val="20B8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4666753" y="3434756"/>
            <a:ext cx="294300" cy="2559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4941775" y="533400"/>
            <a:ext cx="39759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5%+ more often</a:t>
            </a:r>
            <a:endParaRPr b="1" i="1" sz="1100"/>
          </a:p>
        </p:txBody>
      </p:sp>
      <p:sp>
        <p:nvSpPr>
          <p:cNvPr id="207" name="Google Shape;207;p19"/>
          <p:cNvSpPr txBox="1"/>
          <p:nvPr/>
        </p:nvSpPr>
        <p:spPr>
          <a:xfrm>
            <a:off x="4981375" y="4182625"/>
            <a:ext cx="36126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Catcher f06c9fdf weaker than other catchers at getting non-swinging strikes called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5%+ less often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4648375" y="2549175"/>
            <a:ext cx="294300" cy="25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4941775" y="2461075"/>
            <a:ext cx="3799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about the same as other catchers at getting non-swinging strikes called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Strikes called within +/- 2% of all other catchers</a:t>
            </a:r>
            <a:endParaRPr sz="1100"/>
          </a:p>
        </p:txBody>
      </p:sp>
      <p:sp>
        <p:nvSpPr>
          <p:cNvPr id="210" name="Google Shape;210;p19"/>
          <p:cNvSpPr/>
          <p:nvPr/>
        </p:nvSpPr>
        <p:spPr>
          <a:xfrm>
            <a:off x="4666750" y="1613400"/>
            <a:ext cx="294300" cy="2559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4941775" y="14802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more often</a:t>
            </a:r>
            <a:endParaRPr b="1" i="1" sz="1100"/>
          </a:p>
        </p:txBody>
      </p:sp>
      <p:sp>
        <p:nvSpPr>
          <p:cNvPr id="212" name="Google Shape;212;p19"/>
          <p:cNvSpPr/>
          <p:nvPr/>
        </p:nvSpPr>
        <p:spPr>
          <a:xfrm>
            <a:off x="4712965" y="4320331"/>
            <a:ext cx="2943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4965475" y="33370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Strikes called 2-5% less often</a:t>
            </a:r>
            <a:endParaRPr b="1" i="1" sz="1100"/>
          </a:p>
        </p:txBody>
      </p:sp>
      <p:grpSp>
        <p:nvGrpSpPr>
          <p:cNvPr id="214" name="Google Shape;214;p19"/>
          <p:cNvGrpSpPr/>
          <p:nvPr/>
        </p:nvGrpSpPr>
        <p:grpSpPr>
          <a:xfrm>
            <a:off x="64375" y="36450"/>
            <a:ext cx="8042100" cy="4828144"/>
            <a:chOff x="64375" y="36450"/>
            <a:chExt cx="8042100" cy="4828144"/>
          </a:xfrm>
        </p:grpSpPr>
        <p:pic>
          <p:nvPicPr>
            <p:cNvPr id="215" name="Google Shape;21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827" y="619069"/>
              <a:ext cx="4226650" cy="424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19"/>
            <p:cNvSpPr txBox="1"/>
            <p:nvPr/>
          </p:nvSpPr>
          <p:spPr>
            <a:xfrm>
              <a:off x="64375" y="36450"/>
              <a:ext cx="8042100" cy="11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/>
                <a:t>Right Handed Batters</a:t>
              </a:r>
              <a:endParaRPr b="1" sz="2400"/>
            </a:p>
          </p:txBody>
        </p:sp>
        <p:sp>
          <p:nvSpPr>
            <p:cNvPr id="217" name="Google Shape;217;p19"/>
            <p:cNvSpPr/>
            <p:nvPr/>
          </p:nvSpPr>
          <p:spPr>
            <a:xfrm rot="-5400000">
              <a:off x="2832008" y="3786845"/>
              <a:ext cx="566400" cy="15540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889075" y="2748100"/>
              <a:ext cx="566400" cy="21105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825522" y="1177350"/>
              <a:ext cx="1014000" cy="1023000"/>
            </a:xfrm>
            <a:prstGeom prst="rect">
              <a:avLst/>
            </a:prstGeom>
            <a:solidFill>
              <a:srgbClr val="20B83D">
                <a:alpha val="3989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2855800" y="1182447"/>
              <a:ext cx="990000" cy="10230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2861883" y="2219321"/>
              <a:ext cx="990000" cy="10230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837053" y="3228135"/>
              <a:ext cx="990000" cy="1023000"/>
            </a:xfrm>
            <a:prstGeom prst="rect">
              <a:avLst/>
            </a:prstGeom>
            <a:solidFill>
              <a:srgbClr val="FF0000">
                <a:alpha val="2079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1849465" y="3228135"/>
              <a:ext cx="990000" cy="10230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855790" y="3228135"/>
              <a:ext cx="990000" cy="1023000"/>
            </a:xfrm>
            <a:prstGeom prst="rect">
              <a:avLst/>
            </a:prstGeom>
            <a:solidFill>
              <a:srgbClr val="FF0000">
                <a:alpha val="601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27" y="619069"/>
            <a:ext cx="4226650" cy="42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0"/>
          <p:cNvSpPr txBox="1"/>
          <p:nvPr/>
        </p:nvSpPr>
        <p:spPr>
          <a:xfrm>
            <a:off x="140575" y="36450"/>
            <a:ext cx="4391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Left Handed Batters </a:t>
            </a:r>
            <a:endParaRPr b="1" sz="2400"/>
          </a:p>
        </p:txBody>
      </p:sp>
      <p:sp>
        <p:nvSpPr>
          <p:cNvPr id="231" name="Google Shape;231;p20"/>
          <p:cNvSpPr/>
          <p:nvPr/>
        </p:nvSpPr>
        <p:spPr>
          <a:xfrm>
            <a:off x="228825" y="2748100"/>
            <a:ext cx="566400" cy="211050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rot="-5400000">
            <a:off x="1289022" y="3786845"/>
            <a:ext cx="566400" cy="155400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825522" y="1177350"/>
            <a:ext cx="1014000" cy="1023000"/>
          </a:xfrm>
          <a:prstGeom prst="rect">
            <a:avLst/>
          </a:prstGeom>
          <a:solidFill>
            <a:srgbClr val="20B83D">
              <a:alpha val="67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1816764" y="1177350"/>
            <a:ext cx="1014000" cy="10230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2830772" y="1177350"/>
            <a:ext cx="1014000" cy="1023000"/>
          </a:xfrm>
          <a:prstGeom prst="rect">
            <a:avLst/>
          </a:prstGeom>
          <a:solidFill>
            <a:srgbClr val="20B83D">
              <a:alpha val="67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837525" y="2230335"/>
            <a:ext cx="990000" cy="10230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2861883" y="2230335"/>
            <a:ext cx="990000" cy="10230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837053" y="3228135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1849465" y="3228135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2856374" y="3228135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627" y="619069"/>
            <a:ext cx="4226650" cy="42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/>
        </p:nvSpPr>
        <p:spPr>
          <a:xfrm>
            <a:off x="4636375" y="36450"/>
            <a:ext cx="4391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Right Handed Batters</a:t>
            </a:r>
            <a:endParaRPr b="1" sz="2400"/>
          </a:p>
        </p:txBody>
      </p:sp>
      <p:sp>
        <p:nvSpPr>
          <p:cNvPr id="243" name="Google Shape;243;p20"/>
          <p:cNvSpPr/>
          <p:nvPr/>
        </p:nvSpPr>
        <p:spPr>
          <a:xfrm rot="-5400000">
            <a:off x="7327808" y="3786845"/>
            <a:ext cx="566400" cy="155400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8384875" y="2748100"/>
            <a:ext cx="566400" cy="2110500"/>
          </a:xfrm>
          <a:prstGeom prst="rect">
            <a:avLst/>
          </a:prstGeom>
          <a:solidFill>
            <a:srgbClr val="FF0000">
              <a:alpha val="6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5321322" y="1177350"/>
            <a:ext cx="1014000" cy="10230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7351600" y="1182447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7357683" y="2219321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5332853" y="3228135"/>
            <a:ext cx="990000" cy="10230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6345265" y="3228135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7351590" y="3228135"/>
            <a:ext cx="990000" cy="1023000"/>
          </a:xfrm>
          <a:prstGeom prst="rect">
            <a:avLst/>
          </a:prstGeom>
          <a:solidFill>
            <a:srgbClr val="FF0000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/>
        </p:nvSpPr>
        <p:spPr>
          <a:xfrm>
            <a:off x="215625" y="4876586"/>
            <a:ext cx="3227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Strike Zone: Catcher’s Perspective</a:t>
            </a:r>
            <a:endParaRPr sz="1000"/>
          </a:p>
        </p:txBody>
      </p:sp>
      <p:sp>
        <p:nvSpPr>
          <p:cNvPr id="256" name="Google Shape;256;p21"/>
          <p:cNvSpPr/>
          <p:nvPr/>
        </p:nvSpPr>
        <p:spPr>
          <a:xfrm>
            <a:off x="4666753" y="3434756"/>
            <a:ext cx="294300" cy="255900"/>
          </a:xfrm>
          <a:prstGeom prst="rect">
            <a:avLst/>
          </a:prstGeom>
          <a:solidFill>
            <a:srgbClr val="FF0000">
              <a:alpha val="20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4648375" y="2549175"/>
            <a:ext cx="294300" cy="25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4941775" y="2461075"/>
            <a:ext cx="3799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about the same as other catchers at getting non-swinging strikes called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9" name="Google Shape;259;p21"/>
          <p:cNvSpPr/>
          <p:nvPr/>
        </p:nvSpPr>
        <p:spPr>
          <a:xfrm>
            <a:off x="228825" y="2728450"/>
            <a:ext cx="2056500" cy="21030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4666750" y="1613400"/>
            <a:ext cx="294300" cy="255900"/>
          </a:xfrm>
          <a:prstGeom prst="rect">
            <a:avLst/>
          </a:prstGeom>
          <a:solidFill>
            <a:srgbClr val="20B83D">
              <a:alpha val="39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4941775" y="14802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/>
          </a:p>
        </p:txBody>
      </p:sp>
      <p:sp>
        <p:nvSpPr>
          <p:cNvPr id="262" name="Google Shape;262;p21"/>
          <p:cNvSpPr txBox="1"/>
          <p:nvPr/>
        </p:nvSpPr>
        <p:spPr>
          <a:xfrm>
            <a:off x="4965475" y="3337000"/>
            <a:ext cx="3799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Catcher f06c9fdf better  than all other catchers at getting non-swinging strikes called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/>
          </a:p>
        </p:txBody>
      </p:sp>
      <p:sp>
        <p:nvSpPr>
          <p:cNvPr id="263" name="Google Shape;263;p21"/>
          <p:cNvSpPr/>
          <p:nvPr/>
        </p:nvSpPr>
        <p:spPr>
          <a:xfrm>
            <a:off x="228825" y="593522"/>
            <a:ext cx="2056500" cy="2133300"/>
          </a:xfrm>
          <a:prstGeom prst="rect">
            <a:avLst/>
          </a:prstGeom>
          <a:solidFill>
            <a:srgbClr val="20B83D">
              <a:alpha val="3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2285325" y="595275"/>
            <a:ext cx="2137200" cy="2133300"/>
          </a:xfrm>
          <a:prstGeom prst="rect">
            <a:avLst/>
          </a:prstGeom>
          <a:solidFill>
            <a:srgbClr val="D9C8A5">
              <a:alpha val="3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21"/>
          <p:cNvSpPr txBox="1"/>
          <p:nvPr/>
        </p:nvSpPr>
        <p:spPr>
          <a:xfrm>
            <a:off x="2478438" y="678525"/>
            <a:ext cx="1451700" cy="607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38100">
              <a:schemeClr val="lt1">
                <a:alpha val="8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Cutter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B83D"/>
                </a:solidFill>
              </a:rPr>
              <a:t>Slider</a:t>
            </a:r>
            <a:endParaRPr b="1" sz="1800">
              <a:solidFill>
                <a:srgbClr val="20B83D"/>
              </a:solidFill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795225" y="678525"/>
            <a:ext cx="1451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Changeup</a:t>
            </a:r>
            <a:endParaRPr b="1" sz="1800"/>
          </a:p>
        </p:txBody>
      </p:sp>
      <p:sp>
        <p:nvSpPr>
          <p:cNvPr id="267" name="Google Shape;267;p21"/>
          <p:cNvSpPr txBox="1"/>
          <p:nvPr/>
        </p:nvSpPr>
        <p:spPr>
          <a:xfrm>
            <a:off x="633338" y="3564089"/>
            <a:ext cx="1451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Changeup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Cutter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Slider</a:t>
            </a:r>
            <a:endParaRPr b="1" sz="1800"/>
          </a:p>
        </p:txBody>
      </p:sp>
      <p:sp>
        <p:nvSpPr>
          <p:cNvPr id="268" name="Google Shape;268;p21"/>
          <p:cNvSpPr txBox="1"/>
          <p:nvPr/>
        </p:nvSpPr>
        <p:spPr>
          <a:xfrm>
            <a:off x="2694600" y="3750928"/>
            <a:ext cx="1451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Changeup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Cutter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Fastball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2338047" y="2728389"/>
            <a:ext cx="2075700" cy="2103000"/>
          </a:xfrm>
          <a:prstGeom prst="rect">
            <a:avLst/>
          </a:prstGeom>
          <a:solidFill>
            <a:srgbClr val="FF0000">
              <a:alpha val="20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1416225" y="1796000"/>
            <a:ext cx="1678800" cy="15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2478450" y="3564103"/>
            <a:ext cx="1451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Changeup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Cutter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Fastball</a:t>
            </a:r>
            <a:endParaRPr b="1" sz="1800"/>
          </a:p>
        </p:txBody>
      </p:sp>
      <p:sp>
        <p:nvSpPr>
          <p:cNvPr id="272" name="Google Shape;272;p21"/>
          <p:cNvSpPr txBox="1"/>
          <p:nvPr/>
        </p:nvSpPr>
        <p:spPr>
          <a:xfrm>
            <a:off x="1678875" y="2410200"/>
            <a:ext cx="11754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Strike Zone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