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omforta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mforta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72710975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72710975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77a842b4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77a842b4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77a842b4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77a842b4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7271097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7271097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774bd63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774bd63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774bd63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774bd63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pi.thecatapi.com/v1/images/search?limit=3&amp;order=Desc" TargetMode="External"/><Relationship Id="rId4" Type="http://schemas.openxmlformats.org/officeDocument/2006/relationships/hyperlink" Target="https://dog.ceo/api/breed/images/random/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ljbrewer.github.io/AnimalAdop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jpg"/><Relationship Id="rId4" Type="http://schemas.openxmlformats.org/officeDocument/2006/relationships/image" Target="../media/image18.jpg"/><Relationship Id="rId5" Type="http://schemas.openxmlformats.org/officeDocument/2006/relationships/image" Target="../media/image15.jpg"/><Relationship Id="rId6" Type="http://schemas.openxmlformats.org/officeDocument/2006/relationships/image" Target="../media/image17.jpg"/><Relationship Id="rId7" Type="http://schemas.openxmlformats.org/officeDocument/2006/relationships/image" Target="../media/image16.jp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20.jp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5075" y="0"/>
            <a:ext cx="8520600" cy="831300"/>
          </a:xfrm>
          <a:prstGeom prst="rect">
            <a:avLst/>
          </a:prstGeom>
          <a:solidFill>
            <a:srgbClr val="F2F5AD"/>
          </a:solidFill>
          <a:effectLst>
            <a:outerShdw blurRad="57150" rotWithShape="0" algn="bl" dir="6900000" dist="66675">
              <a:srgbClr val="20124D">
                <a:alpha val="50000"/>
              </a:srgbClr>
            </a:outerShdw>
          </a:effectLst>
        </p:spPr>
        <p:txBody>
          <a:bodyPr anchorCtr="0" anchor="b" bIns="91425" lIns="91425" spcFirstLastPara="1" rIns="91425" wrap="square" tIns="91425">
            <a:spAutoFit/>
          </a:bodyPr>
          <a:lstStyle/>
          <a:p>
            <a:pPr indent="0" lvl="0" marL="0" rtl="0" algn="ctr">
              <a:spcBef>
                <a:spcPts val="1600"/>
              </a:spcBef>
              <a:spcAft>
                <a:spcPts val="0"/>
              </a:spcAft>
              <a:buNone/>
            </a:pPr>
            <a:r>
              <a:rPr b="1" lang="en" sz="4200">
                <a:solidFill>
                  <a:srgbClr val="351C75"/>
                </a:solidFill>
                <a:latin typeface="Comic Sans MS"/>
                <a:ea typeface="Comic Sans MS"/>
                <a:cs typeface="Comic Sans MS"/>
                <a:sym typeface="Comic Sans MS"/>
              </a:rPr>
              <a:t>Animal Adoptions</a:t>
            </a:r>
            <a:endParaRPr/>
          </a:p>
        </p:txBody>
      </p:sp>
      <p:pic>
        <p:nvPicPr>
          <p:cNvPr id="55" name="Google Shape;55;p13"/>
          <p:cNvPicPr preferRelativeResize="0"/>
          <p:nvPr/>
        </p:nvPicPr>
        <p:blipFill>
          <a:blip r:embed="rId3">
            <a:alphaModFix/>
          </a:blip>
          <a:stretch>
            <a:fillRect/>
          </a:stretch>
        </p:blipFill>
        <p:spPr>
          <a:xfrm>
            <a:off x="337425" y="936575"/>
            <a:ext cx="3067080" cy="2041525"/>
          </a:xfrm>
          <a:prstGeom prst="rect">
            <a:avLst/>
          </a:prstGeom>
          <a:noFill/>
          <a:ln>
            <a:noFill/>
          </a:ln>
        </p:spPr>
      </p:pic>
      <p:pic>
        <p:nvPicPr>
          <p:cNvPr id="56" name="Google Shape;56;p13"/>
          <p:cNvPicPr preferRelativeResize="0"/>
          <p:nvPr/>
        </p:nvPicPr>
        <p:blipFill>
          <a:blip r:embed="rId4">
            <a:alphaModFix/>
          </a:blip>
          <a:stretch>
            <a:fillRect/>
          </a:stretch>
        </p:blipFill>
        <p:spPr>
          <a:xfrm>
            <a:off x="3519900" y="966200"/>
            <a:ext cx="2063487" cy="2011900"/>
          </a:xfrm>
          <a:prstGeom prst="rect">
            <a:avLst/>
          </a:prstGeom>
          <a:noFill/>
          <a:ln>
            <a:noFill/>
          </a:ln>
        </p:spPr>
      </p:pic>
      <p:pic>
        <p:nvPicPr>
          <p:cNvPr id="57" name="Google Shape;57;p13"/>
          <p:cNvPicPr preferRelativeResize="0"/>
          <p:nvPr/>
        </p:nvPicPr>
        <p:blipFill>
          <a:blip r:embed="rId5">
            <a:alphaModFix/>
          </a:blip>
          <a:stretch>
            <a:fillRect/>
          </a:stretch>
        </p:blipFill>
        <p:spPr>
          <a:xfrm>
            <a:off x="5735770" y="982500"/>
            <a:ext cx="2682534" cy="2011900"/>
          </a:xfrm>
          <a:prstGeom prst="rect">
            <a:avLst/>
          </a:prstGeom>
          <a:noFill/>
          <a:ln>
            <a:noFill/>
          </a:ln>
        </p:spPr>
      </p:pic>
      <p:sp>
        <p:nvSpPr>
          <p:cNvPr id="58" name="Google Shape;58;p13"/>
          <p:cNvSpPr txBox="1"/>
          <p:nvPr/>
        </p:nvSpPr>
        <p:spPr>
          <a:xfrm>
            <a:off x="245075" y="3145600"/>
            <a:ext cx="8418300" cy="19026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rPr lang="en" sz="1800">
                <a:solidFill>
                  <a:srgbClr val="351C75"/>
                </a:solidFill>
                <a:latin typeface="Comic Sans MS"/>
                <a:ea typeface="Comic Sans MS"/>
                <a:cs typeface="Comic Sans MS"/>
                <a:sym typeface="Comic Sans MS"/>
              </a:rPr>
              <a:t>We agreed that there are too many animals in our area(s) that need forever homes.  We are hoping that many clients will use our website to choose an animal that will add value and companionship to their families.  Our goal was to create a website that would be easy for clients to choose and adopt an animal.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149700" y="60175"/>
            <a:ext cx="8851800" cy="14559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85725">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49700" y="1646675"/>
            <a:ext cx="8851800" cy="3422100"/>
          </a:xfrm>
          <a:prstGeom prst="rect">
            <a:avLst/>
          </a:prstGeom>
          <a:solidFill>
            <a:srgbClr val="F2F5A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149700" y="87175"/>
            <a:ext cx="8851800" cy="1401900"/>
          </a:xfrm>
          <a:prstGeom prst="rect">
            <a:avLst/>
          </a:prstGeom>
          <a:solidFill>
            <a:srgbClr val="D9D2E9"/>
          </a:solid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1800">
                <a:latin typeface="Comic Sans MS"/>
                <a:ea typeface="Comic Sans MS"/>
                <a:cs typeface="Comic Sans MS"/>
                <a:sym typeface="Comic Sans MS"/>
              </a:rPr>
              <a:t>As a pet owner. I realized that animals are so important in our lives. </a:t>
            </a:r>
            <a:r>
              <a:rPr lang="en" sz="1800">
                <a:solidFill>
                  <a:srgbClr val="000000"/>
                </a:solidFill>
                <a:latin typeface="Comic Sans MS"/>
                <a:ea typeface="Comic Sans MS"/>
                <a:cs typeface="Comic Sans MS"/>
                <a:sym typeface="Comic Sans MS"/>
              </a:rPr>
              <a:t>  </a:t>
            </a:r>
            <a:r>
              <a:rPr lang="en" sz="1800">
                <a:latin typeface="Comic Sans MS"/>
                <a:ea typeface="Comic Sans MS"/>
                <a:cs typeface="Comic Sans MS"/>
                <a:sym typeface="Comic Sans MS"/>
              </a:rPr>
              <a:t>I decided to do</a:t>
            </a:r>
            <a:r>
              <a:rPr lang="en" sz="1800">
                <a:solidFill>
                  <a:srgbClr val="000000"/>
                </a:solidFill>
                <a:latin typeface="Comic Sans MS"/>
                <a:ea typeface="Comic Sans MS"/>
                <a:cs typeface="Comic Sans MS"/>
                <a:sym typeface="Comic Sans MS"/>
              </a:rPr>
              <a:t> an animal shelter because </a:t>
            </a:r>
            <a:r>
              <a:rPr lang="en" sz="1800">
                <a:latin typeface="Comic Sans MS"/>
                <a:ea typeface="Comic Sans MS"/>
                <a:cs typeface="Comic Sans MS"/>
                <a:sym typeface="Comic Sans MS"/>
              </a:rPr>
              <a:t>of my</a:t>
            </a:r>
            <a:r>
              <a:rPr lang="en" sz="1800">
                <a:solidFill>
                  <a:srgbClr val="000000"/>
                </a:solidFill>
                <a:latin typeface="Comic Sans MS"/>
                <a:ea typeface="Comic Sans MS"/>
                <a:cs typeface="Comic Sans MS"/>
                <a:sym typeface="Comic Sans MS"/>
              </a:rPr>
              <a:t> love for animals</a:t>
            </a:r>
            <a:r>
              <a:rPr lang="en" sz="1800">
                <a:latin typeface="Comic Sans MS"/>
                <a:ea typeface="Comic Sans MS"/>
                <a:cs typeface="Comic Sans MS"/>
                <a:sym typeface="Comic Sans MS"/>
              </a:rPr>
              <a:t>.</a:t>
            </a:r>
            <a:r>
              <a:rPr lang="en" sz="1800">
                <a:solidFill>
                  <a:srgbClr val="000000"/>
                </a:solidFill>
                <a:latin typeface="Comic Sans MS"/>
                <a:ea typeface="Comic Sans MS"/>
                <a:cs typeface="Comic Sans MS"/>
                <a:sym typeface="Comic Sans MS"/>
              </a:rPr>
              <a:t> I thought that it would be fun to create an animal shelter website.  The animals that are available for adoption are dogs, cats and foxes.  </a:t>
            </a:r>
            <a:r>
              <a:rPr lang="en" sz="1800">
                <a:latin typeface="Comic Sans MS"/>
                <a:ea typeface="Comic Sans MS"/>
                <a:cs typeface="Comic Sans MS"/>
                <a:sym typeface="Comic Sans MS"/>
              </a:rPr>
              <a:t>There</a:t>
            </a:r>
            <a:r>
              <a:rPr lang="en" sz="1800">
                <a:solidFill>
                  <a:srgbClr val="000000"/>
                </a:solidFill>
                <a:latin typeface="Comic Sans MS"/>
                <a:ea typeface="Comic Sans MS"/>
                <a:cs typeface="Comic Sans MS"/>
                <a:sym typeface="Comic Sans MS"/>
              </a:rPr>
              <a:t> </a:t>
            </a:r>
            <a:r>
              <a:rPr lang="en" sz="1800">
                <a:latin typeface="Comic Sans MS"/>
                <a:ea typeface="Comic Sans MS"/>
                <a:cs typeface="Comic Sans MS"/>
                <a:sym typeface="Comic Sans MS"/>
              </a:rPr>
              <a:t>is</a:t>
            </a:r>
            <a:r>
              <a:rPr lang="en" sz="1800">
                <a:solidFill>
                  <a:srgbClr val="000000"/>
                </a:solidFill>
                <a:latin typeface="Comic Sans MS"/>
                <a:ea typeface="Comic Sans MS"/>
                <a:cs typeface="Comic Sans MS"/>
                <a:sym typeface="Comic Sans MS"/>
              </a:rPr>
              <a:t> are nice selection of the different animals to chose.  Once the customer </a:t>
            </a:r>
            <a:r>
              <a:rPr lang="en" sz="1800">
                <a:latin typeface="Comic Sans MS"/>
                <a:ea typeface="Comic Sans MS"/>
                <a:cs typeface="Comic Sans MS"/>
                <a:sym typeface="Comic Sans MS"/>
              </a:rPr>
              <a:t>selects</a:t>
            </a:r>
            <a:r>
              <a:rPr lang="en" sz="1800">
                <a:solidFill>
                  <a:srgbClr val="000000"/>
                </a:solidFill>
                <a:latin typeface="Comic Sans MS"/>
                <a:ea typeface="Comic Sans MS"/>
                <a:cs typeface="Comic Sans MS"/>
                <a:sym typeface="Comic Sans MS"/>
              </a:rPr>
              <a:t> the animal of their choice, they would have to fill out an adoption form </a:t>
            </a:r>
            <a:r>
              <a:rPr lang="en" sz="1800">
                <a:latin typeface="Comic Sans MS"/>
                <a:ea typeface="Comic Sans MS"/>
                <a:cs typeface="Comic Sans MS"/>
                <a:sym typeface="Comic Sans MS"/>
              </a:rPr>
              <a:t>to be selected for adoption</a:t>
            </a:r>
            <a:r>
              <a:rPr lang="en" sz="1800">
                <a:solidFill>
                  <a:srgbClr val="000000"/>
                </a:solidFill>
                <a:latin typeface="Comic Sans MS"/>
                <a:ea typeface="Comic Sans MS"/>
                <a:cs typeface="Comic Sans MS"/>
                <a:sym typeface="Comic Sans MS"/>
              </a:rPr>
              <a:t>.</a:t>
            </a:r>
            <a:endParaRPr sz="1800">
              <a:solidFill>
                <a:srgbClr val="000000"/>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b="1" sz="1600">
              <a:solidFill>
                <a:srgbClr val="595959"/>
              </a:solidFill>
            </a:endParaRPr>
          </a:p>
        </p:txBody>
      </p:sp>
      <p:pic>
        <p:nvPicPr>
          <p:cNvPr id="66" name="Google Shape;66;p14"/>
          <p:cNvPicPr preferRelativeResize="0"/>
          <p:nvPr/>
        </p:nvPicPr>
        <p:blipFill>
          <a:blip r:embed="rId3">
            <a:alphaModFix/>
          </a:blip>
          <a:stretch>
            <a:fillRect/>
          </a:stretch>
        </p:blipFill>
        <p:spPr>
          <a:xfrm>
            <a:off x="900025" y="1801212"/>
            <a:ext cx="2645125" cy="1317949"/>
          </a:xfrm>
          <a:prstGeom prst="rect">
            <a:avLst/>
          </a:prstGeom>
          <a:noFill/>
          <a:ln>
            <a:noFill/>
          </a:ln>
        </p:spPr>
      </p:pic>
      <p:pic>
        <p:nvPicPr>
          <p:cNvPr id="67" name="Google Shape;67;p14"/>
          <p:cNvPicPr preferRelativeResize="0"/>
          <p:nvPr/>
        </p:nvPicPr>
        <p:blipFill>
          <a:blip r:embed="rId4">
            <a:alphaModFix/>
          </a:blip>
          <a:stretch>
            <a:fillRect/>
          </a:stretch>
        </p:blipFill>
        <p:spPr>
          <a:xfrm>
            <a:off x="4919400" y="1801200"/>
            <a:ext cx="2609480" cy="1317951"/>
          </a:xfrm>
          <a:prstGeom prst="rect">
            <a:avLst/>
          </a:prstGeom>
          <a:noFill/>
          <a:ln>
            <a:noFill/>
          </a:ln>
        </p:spPr>
      </p:pic>
      <p:pic>
        <p:nvPicPr>
          <p:cNvPr id="68" name="Google Shape;68;p14"/>
          <p:cNvPicPr preferRelativeResize="0"/>
          <p:nvPr/>
        </p:nvPicPr>
        <p:blipFill>
          <a:blip r:embed="rId5">
            <a:alphaModFix/>
          </a:blip>
          <a:stretch>
            <a:fillRect/>
          </a:stretch>
        </p:blipFill>
        <p:spPr>
          <a:xfrm>
            <a:off x="900025" y="3431288"/>
            <a:ext cx="2645125" cy="1384738"/>
          </a:xfrm>
          <a:prstGeom prst="rect">
            <a:avLst/>
          </a:prstGeom>
          <a:noFill/>
          <a:ln>
            <a:noFill/>
          </a:ln>
        </p:spPr>
      </p:pic>
      <p:pic>
        <p:nvPicPr>
          <p:cNvPr id="69" name="Google Shape;69;p14"/>
          <p:cNvPicPr preferRelativeResize="0"/>
          <p:nvPr/>
        </p:nvPicPr>
        <p:blipFill>
          <a:blip r:embed="rId6">
            <a:alphaModFix/>
          </a:blip>
          <a:stretch>
            <a:fillRect/>
          </a:stretch>
        </p:blipFill>
        <p:spPr>
          <a:xfrm>
            <a:off x="4858025" y="3388525"/>
            <a:ext cx="2732214" cy="1470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0" y="0"/>
            <a:ext cx="9144000" cy="1589700"/>
          </a:xfrm>
          <a:prstGeom prst="rect">
            <a:avLst/>
          </a:prstGeom>
          <a:solidFill>
            <a:srgbClr val="F2F5AD"/>
          </a:solidFill>
          <a:effectLst>
            <a:outerShdw blurRad="57150" rotWithShape="0" algn="bl" dir="5400000" dist="114300">
              <a:srgbClr val="351C75">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1350">
                <a:latin typeface="Comic Sans MS"/>
                <a:ea typeface="Comic Sans MS"/>
                <a:cs typeface="Comic Sans MS"/>
                <a:sym typeface="Comic Sans MS"/>
              </a:rPr>
              <a:t>We assigned each member the task of creating and styling a page section for our three animals and adoption form. A common challenge we faced was writing a piece of code that allowed our APIs to work. Some other challenges that we came </a:t>
            </a:r>
            <a:r>
              <a:rPr b="1" lang="en" sz="1350">
                <a:latin typeface="Comic Sans MS"/>
                <a:ea typeface="Comic Sans MS"/>
                <a:cs typeface="Comic Sans MS"/>
                <a:sym typeface="Comic Sans MS"/>
              </a:rPr>
              <a:t>across were using our knowledge of CSS to work around with Pure CSS. We also shared some successful moments helping one another walk through the steps that lead to getting our API to work. We used three APIs so that our user is able to have images displayed when they are checking out out available foxes, dogs, and cats. </a:t>
            </a:r>
            <a:endParaRPr b="1" sz="2100"/>
          </a:p>
        </p:txBody>
      </p:sp>
      <p:sp>
        <p:nvSpPr>
          <p:cNvPr id="75" name="Google Shape;75;p15"/>
          <p:cNvSpPr/>
          <p:nvPr/>
        </p:nvSpPr>
        <p:spPr>
          <a:xfrm>
            <a:off x="0" y="1589700"/>
            <a:ext cx="9144000" cy="35538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49175" y="1687875"/>
            <a:ext cx="4719600" cy="1477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Links to APIs used: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u="sng">
                <a:solidFill>
                  <a:schemeClr val="hlink"/>
                </a:solidFill>
                <a:hlinkClick r:id="rId3"/>
              </a:rPr>
              <a:t>https://api.thecatapi.com/v1/images/search?limit=3&amp;order=Desc</a:t>
            </a:r>
            <a:endParaRPr/>
          </a:p>
          <a:p>
            <a:pPr indent="-317500" lvl="0" marL="457200" rtl="0" algn="l">
              <a:spcBef>
                <a:spcPts val="0"/>
              </a:spcBef>
              <a:spcAft>
                <a:spcPts val="0"/>
              </a:spcAft>
              <a:buSzPts val="1400"/>
              <a:buChar char="●"/>
            </a:pPr>
            <a:r>
              <a:rPr lang="en" u="sng">
                <a:solidFill>
                  <a:schemeClr val="hlink"/>
                </a:solidFill>
                <a:hlinkClick r:id="rId4"/>
              </a:rPr>
              <a:t>https://dog.ceo/api/breed/images/random/3</a:t>
            </a:r>
            <a:endParaRPr u="sng">
              <a:solidFill>
                <a:schemeClr val="accent5"/>
              </a:solidFill>
            </a:endParaRPr>
          </a:p>
          <a:p>
            <a:pPr indent="-317500" lvl="0" marL="457200" rtl="0" algn="l">
              <a:lnSpc>
                <a:spcPct val="150000"/>
              </a:lnSpc>
              <a:spcBef>
                <a:spcPts val="0"/>
              </a:spcBef>
              <a:spcAft>
                <a:spcPts val="0"/>
              </a:spcAft>
              <a:buSzPts val="1400"/>
              <a:buChar char="●"/>
            </a:pPr>
            <a:r>
              <a:rPr lang="en" u="sng">
                <a:solidFill>
                  <a:schemeClr val="accent5"/>
                </a:solidFill>
              </a:rPr>
              <a:t>https://randomfox.ca/floof/</a:t>
            </a:r>
            <a:endParaRPr/>
          </a:p>
        </p:txBody>
      </p:sp>
      <p:sp>
        <p:nvSpPr>
          <p:cNvPr id="77" name="Google Shape;77;p15"/>
          <p:cNvSpPr txBox="1"/>
          <p:nvPr/>
        </p:nvSpPr>
        <p:spPr>
          <a:xfrm>
            <a:off x="5014500" y="3293800"/>
            <a:ext cx="412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Link to BootStrap alternative used: </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accent5"/>
              </a:buClr>
              <a:buSzPts val="1400"/>
              <a:buChar char="●"/>
            </a:pPr>
            <a:r>
              <a:rPr lang="en" u="sng">
                <a:solidFill>
                  <a:schemeClr val="accent5"/>
                </a:solidFill>
              </a:rPr>
              <a:t>https://purecss.io/forms/</a:t>
            </a:r>
            <a:endParaRPr u="sng">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291450" y="379675"/>
            <a:ext cx="8520600" cy="1075500"/>
          </a:xfrm>
          <a:prstGeom prst="rect">
            <a:avLst/>
          </a:prstGeom>
          <a:solidFill>
            <a:srgbClr val="F2F5AD"/>
          </a:solidFill>
          <a:ln cap="flat" cmpd="sng" w="9525">
            <a:solidFill>
              <a:schemeClr val="dk2"/>
            </a:solidFill>
            <a:prstDash val="solid"/>
            <a:round/>
            <a:headEnd len="sm" w="sm" type="none"/>
            <a:tailEnd len="sm" w="sm" type="none"/>
          </a:ln>
          <a:effectLst>
            <a:outerShdw blurRad="57150" rotWithShape="0" algn="bl" dir="5400000" dist="95250">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331975" y="492600"/>
            <a:ext cx="8520600" cy="96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4900">
                <a:solidFill>
                  <a:srgbClr val="351C75"/>
                </a:solidFill>
              </a:rPr>
              <a:t>Demonstration of the website</a:t>
            </a:r>
            <a:endParaRPr sz="4900">
              <a:solidFill>
                <a:srgbClr val="351C75"/>
              </a:solidFill>
            </a:endParaRPr>
          </a:p>
        </p:txBody>
      </p:sp>
      <p:sp>
        <p:nvSpPr>
          <p:cNvPr id="84" name="Google Shape;84;p16"/>
          <p:cNvSpPr/>
          <p:nvPr/>
        </p:nvSpPr>
        <p:spPr>
          <a:xfrm>
            <a:off x="813975" y="2070075"/>
            <a:ext cx="7367100" cy="1283700"/>
          </a:xfrm>
          <a:prstGeom prst="rect">
            <a:avLst/>
          </a:prstGeom>
          <a:solidFill>
            <a:srgbClr val="D9D2E9"/>
          </a:solidFill>
          <a:ln cap="flat" cmpd="sng" w="9525">
            <a:solidFill>
              <a:srgbClr val="CC4125"/>
            </a:solidFill>
            <a:prstDash val="solid"/>
            <a:round/>
            <a:headEnd len="sm" w="sm" type="none"/>
            <a:tailEnd len="sm" w="sm" type="none"/>
          </a:ln>
          <a:effectLst>
            <a:outerShdw blurRad="57150" rotWithShape="0" algn="bl" dir="5400000" dist="123825">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Link to website:</a:t>
            </a:r>
            <a:r>
              <a:rPr lang="en" sz="2050" u="sng">
                <a:solidFill>
                  <a:schemeClr val="hlink"/>
                </a:solidFill>
                <a:highlight>
                  <a:srgbClr val="FFFFFF"/>
                </a:highlight>
                <a:hlinkClick r:id="rId3"/>
              </a:rPr>
              <a:t>https://ljbrewer.github.io/AnimalAdoptions/</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
              <a:t>Link to github site:</a:t>
            </a:r>
            <a:r>
              <a:rPr lang="en" sz="2000">
                <a:solidFill>
                  <a:schemeClr val="accent5"/>
                </a:solidFill>
                <a:highlight>
                  <a:schemeClr val="lt1"/>
                </a:highlight>
              </a:rPr>
              <a:t>https://github.com/ljbrewer/AnimalAdoptions</a:t>
            </a:r>
            <a:endParaRPr sz="2000">
              <a:solidFill>
                <a:schemeClr val="accent5"/>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p:nvPr/>
        </p:nvSpPr>
        <p:spPr>
          <a:xfrm>
            <a:off x="124750" y="2607225"/>
            <a:ext cx="8682300" cy="2145600"/>
          </a:xfrm>
          <a:prstGeom prst="rect">
            <a:avLst/>
          </a:prstGeom>
          <a:solidFill>
            <a:srgbClr val="D9D2E9"/>
          </a:solidFill>
          <a:ln cap="flat" cmpd="sng" w="9525">
            <a:solidFill>
              <a:schemeClr val="dk2"/>
            </a:solidFill>
            <a:prstDash val="solid"/>
            <a:round/>
            <a:headEnd len="sm" w="sm" type="none"/>
            <a:tailEnd len="sm" w="sm" type="none"/>
          </a:ln>
          <a:effectLst>
            <a:outerShdw blurRad="57150" rotWithShape="0" algn="bl" dir="5400000" dist="114300">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86725" y="810850"/>
            <a:ext cx="8228100" cy="1459500"/>
          </a:xfrm>
          <a:prstGeom prst="rect">
            <a:avLst/>
          </a:prstGeom>
          <a:solidFill>
            <a:srgbClr val="F2F5AD"/>
          </a:solidFill>
          <a:ln cap="flat" cmpd="sng" w="9525">
            <a:solidFill>
              <a:schemeClr val="dk2"/>
            </a:solidFill>
            <a:prstDash val="solid"/>
            <a:round/>
            <a:headEnd len="sm" w="sm" type="none"/>
            <a:tailEnd len="sm" w="sm" type="none"/>
          </a:ln>
          <a:effectLst>
            <a:outerShdw blurRad="57150" rotWithShape="0" algn="bl" dir="5400000" dist="76200">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type="title"/>
          </p:nvPr>
        </p:nvSpPr>
        <p:spPr>
          <a:xfrm>
            <a:off x="174475" y="118850"/>
            <a:ext cx="8520600" cy="572700"/>
          </a:xfrm>
          <a:prstGeom prst="rect">
            <a:avLst/>
          </a:prstGeom>
          <a:solidFill>
            <a:srgbClr val="BDEAF0"/>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351C75"/>
                </a:solidFill>
                <a:latin typeface="Comic Sans MS"/>
                <a:ea typeface="Comic Sans MS"/>
                <a:cs typeface="Comic Sans MS"/>
                <a:sym typeface="Comic Sans MS"/>
              </a:rPr>
              <a:t>Items to be included in future releases</a:t>
            </a:r>
            <a:endParaRPr>
              <a:solidFill>
                <a:srgbClr val="351C75"/>
              </a:solidFill>
              <a:latin typeface="Comic Sans MS"/>
              <a:ea typeface="Comic Sans MS"/>
              <a:cs typeface="Comic Sans MS"/>
              <a:sym typeface="Comic Sans MS"/>
            </a:endParaRPr>
          </a:p>
        </p:txBody>
      </p:sp>
      <p:pic>
        <p:nvPicPr>
          <p:cNvPr id="92" name="Google Shape;92;p17"/>
          <p:cNvPicPr preferRelativeResize="0"/>
          <p:nvPr/>
        </p:nvPicPr>
        <p:blipFill>
          <a:blip r:embed="rId3">
            <a:alphaModFix/>
          </a:blip>
          <a:stretch>
            <a:fillRect/>
          </a:stretch>
        </p:blipFill>
        <p:spPr>
          <a:xfrm>
            <a:off x="6728850" y="2760813"/>
            <a:ext cx="1885950" cy="1743075"/>
          </a:xfrm>
          <a:prstGeom prst="rect">
            <a:avLst/>
          </a:prstGeom>
          <a:noFill/>
          <a:ln>
            <a:noFill/>
          </a:ln>
        </p:spPr>
      </p:pic>
      <p:pic>
        <p:nvPicPr>
          <p:cNvPr id="93" name="Google Shape;93;p17"/>
          <p:cNvPicPr preferRelativeResize="0"/>
          <p:nvPr/>
        </p:nvPicPr>
        <p:blipFill>
          <a:blip r:embed="rId4">
            <a:alphaModFix/>
          </a:blip>
          <a:stretch>
            <a:fillRect/>
          </a:stretch>
        </p:blipFill>
        <p:spPr>
          <a:xfrm>
            <a:off x="2845088" y="2808438"/>
            <a:ext cx="1990725" cy="1762125"/>
          </a:xfrm>
          <a:prstGeom prst="rect">
            <a:avLst/>
          </a:prstGeom>
          <a:noFill/>
          <a:ln>
            <a:noFill/>
          </a:ln>
        </p:spPr>
      </p:pic>
      <p:pic>
        <p:nvPicPr>
          <p:cNvPr id="94" name="Google Shape;94;p17"/>
          <p:cNvPicPr preferRelativeResize="0"/>
          <p:nvPr/>
        </p:nvPicPr>
        <p:blipFill>
          <a:blip r:embed="rId5">
            <a:alphaModFix/>
          </a:blip>
          <a:stretch>
            <a:fillRect/>
          </a:stretch>
        </p:blipFill>
        <p:spPr>
          <a:xfrm>
            <a:off x="308100" y="2803688"/>
            <a:ext cx="2362200" cy="1771650"/>
          </a:xfrm>
          <a:prstGeom prst="rect">
            <a:avLst/>
          </a:prstGeom>
          <a:noFill/>
          <a:ln>
            <a:noFill/>
          </a:ln>
        </p:spPr>
      </p:pic>
      <p:pic>
        <p:nvPicPr>
          <p:cNvPr id="95" name="Google Shape;95;p17"/>
          <p:cNvPicPr preferRelativeResize="0"/>
          <p:nvPr/>
        </p:nvPicPr>
        <p:blipFill>
          <a:blip r:embed="rId6">
            <a:alphaModFix/>
          </a:blip>
          <a:stretch>
            <a:fillRect/>
          </a:stretch>
        </p:blipFill>
        <p:spPr>
          <a:xfrm>
            <a:off x="4958413" y="2760825"/>
            <a:ext cx="1647825" cy="1809750"/>
          </a:xfrm>
          <a:prstGeom prst="rect">
            <a:avLst/>
          </a:prstGeom>
          <a:noFill/>
          <a:ln>
            <a:noFill/>
          </a:ln>
        </p:spPr>
      </p:pic>
      <p:sp>
        <p:nvSpPr>
          <p:cNvPr id="96" name="Google Shape;96;p17"/>
          <p:cNvSpPr txBox="1"/>
          <p:nvPr/>
        </p:nvSpPr>
        <p:spPr>
          <a:xfrm>
            <a:off x="451450" y="876325"/>
            <a:ext cx="8081700" cy="1293000"/>
          </a:xfrm>
          <a:prstGeom prst="rect">
            <a:avLst/>
          </a:prstGeom>
          <a:noFill/>
          <a:ln>
            <a:noFill/>
          </a:ln>
          <a:effectLst>
            <a:outerShdw blurRad="57150" rotWithShape="0" algn="bl" dir="5400000" dist="3810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Comfortaa"/>
                <a:ea typeface="Comfortaa"/>
                <a:cs typeface="Comfortaa"/>
                <a:sym typeface="Comfortaa"/>
              </a:rPr>
              <a:t>There are many other type of animals that people keep as pets.  We would like to </a:t>
            </a:r>
            <a:r>
              <a:rPr lang="en" sz="1800">
                <a:solidFill>
                  <a:srgbClr val="0000FF"/>
                </a:solidFill>
                <a:latin typeface="Comfortaa"/>
                <a:ea typeface="Comfortaa"/>
                <a:cs typeface="Comfortaa"/>
                <a:sym typeface="Comfortaa"/>
              </a:rPr>
              <a:t>include</a:t>
            </a:r>
            <a:r>
              <a:rPr lang="en" sz="1800">
                <a:solidFill>
                  <a:srgbClr val="0000FF"/>
                </a:solidFill>
                <a:latin typeface="Comfortaa"/>
                <a:ea typeface="Comfortaa"/>
                <a:cs typeface="Comfortaa"/>
                <a:sym typeface="Comfortaa"/>
              </a:rPr>
              <a:t> all of them.  We would also like our site to allow clients to post pictures of their pets that they need to find a new home for.  This would be release #1.</a:t>
            </a:r>
            <a:endParaRPr sz="1800">
              <a:solidFill>
                <a:srgbClr val="0000FF"/>
              </a:solidFill>
              <a:latin typeface="Comfortaa"/>
              <a:ea typeface="Comfortaa"/>
              <a:cs typeface="Comfortaa"/>
              <a:sym typeface="Comfortaa"/>
            </a:endParaRPr>
          </a:p>
        </p:txBody>
      </p:sp>
      <p:sp>
        <p:nvSpPr>
          <p:cNvPr id="97" name="Google Shape;97;p17"/>
          <p:cNvSpPr/>
          <p:nvPr/>
        </p:nvSpPr>
        <p:spPr>
          <a:xfrm>
            <a:off x="8769750" y="4964950"/>
            <a:ext cx="1197600" cy="119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p:nvPr/>
        </p:nvSpPr>
        <p:spPr>
          <a:xfrm>
            <a:off x="212075" y="1434600"/>
            <a:ext cx="8694900" cy="3555300"/>
          </a:xfrm>
          <a:prstGeom prst="rect">
            <a:avLst/>
          </a:prstGeom>
          <a:solidFill>
            <a:srgbClr val="D9D2E9"/>
          </a:solidFill>
          <a:ln cap="flat" cmpd="sng" w="9525">
            <a:solidFill>
              <a:schemeClr val="dk2"/>
            </a:solidFill>
            <a:prstDash val="solid"/>
            <a:round/>
            <a:headEnd len="sm" w="sm" type="none"/>
            <a:tailEnd len="sm" w="sm" type="none"/>
          </a:ln>
          <a:effectLst>
            <a:outerShdw blurRad="57150" rotWithShape="0" algn="bl" dir="5400000" dist="114300">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212075" y="386725"/>
            <a:ext cx="8694900" cy="9855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95250">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type="title"/>
          </p:nvPr>
        </p:nvSpPr>
        <p:spPr>
          <a:xfrm>
            <a:off x="311700" y="445025"/>
            <a:ext cx="8520600" cy="852300"/>
          </a:xfrm>
          <a:prstGeom prst="rect">
            <a:avLst/>
          </a:prstGeom>
          <a:solidFill>
            <a:srgbClr val="F2F5AD"/>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solidFill>
                  <a:srgbClr val="0000FF"/>
                </a:solidFill>
                <a:latin typeface="Comfortaa"/>
                <a:ea typeface="Comfortaa"/>
                <a:cs typeface="Comfortaa"/>
                <a:sym typeface="Comfortaa"/>
              </a:rPr>
              <a:t>Also, we </a:t>
            </a:r>
            <a:r>
              <a:rPr lang="en" sz="1820">
                <a:solidFill>
                  <a:srgbClr val="0000FF"/>
                </a:solidFill>
                <a:latin typeface="Comfortaa"/>
                <a:ea typeface="Comfortaa"/>
                <a:cs typeface="Comfortaa"/>
                <a:sym typeface="Comfortaa"/>
              </a:rPr>
              <a:t>would like our site to handle livestock that need new homes. This would be release #2.</a:t>
            </a:r>
            <a:endParaRPr sz="1820">
              <a:solidFill>
                <a:srgbClr val="0000FF"/>
              </a:solidFill>
              <a:latin typeface="Comfortaa"/>
              <a:ea typeface="Comfortaa"/>
              <a:cs typeface="Comfortaa"/>
              <a:sym typeface="Comfortaa"/>
            </a:endParaRPr>
          </a:p>
        </p:txBody>
      </p:sp>
      <p:pic>
        <p:nvPicPr>
          <p:cNvPr id="105" name="Google Shape;105;p18"/>
          <p:cNvPicPr preferRelativeResize="0"/>
          <p:nvPr/>
        </p:nvPicPr>
        <p:blipFill>
          <a:blip r:embed="rId3">
            <a:alphaModFix/>
          </a:blip>
          <a:stretch>
            <a:fillRect/>
          </a:stretch>
        </p:blipFill>
        <p:spPr>
          <a:xfrm>
            <a:off x="436450" y="1524625"/>
            <a:ext cx="2133750" cy="1519225"/>
          </a:xfrm>
          <a:prstGeom prst="rect">
            <a:avLst/>
          </a:prstGeom>
          <a:noFill/>
          <a:ln>
            <a:noFill/>
          </a:ln>
        </p:spPr>
      </p:pic>
      <p:pic>
        <p:nvPicPr>
          <p:cNvPr id="106" name="Google Shape;106;p18"/>
          <p:cNvPicPr preferRelativeResize="0"/>
          <p:nvPr/>
        </p:nvPicPr>
        <p:blipFill>
          <a:blip r:embed="rId4">
            <a:alphaModFix/>
          </a:blip>
          <a:stretch>
            <a:fillRect/>
          </a:stretch>
        </p:blipFill>
        <p:spPr>
          <a:xfrm>
            <a:off x="3291625" y="1538275"/>
            <a:ext cx="2281119" cy="1519225"/>
          </a:xfrm>
          <a:prstGeom prst="rect">
            <a:avLst/>
          </a:prstGeom>
          <a:noFill/>
          <a:ln>
            <a:noFill/>
          </a:ln>
        </p:spPr>
      </p:pic>
      <p:pic>
        <p:nvPicPr>
          <p:cNvPr id="107" name="Google Shape;107;p18"/>
          <p:cNvPicPr preferRelativeResize="0"/>
          <p:nvPr/>
        </p:nvPicPr>
        <p:blipFill>
          <a:blip r:embed="rId5">
            <a:alphaModFix/>
          </a:blip>
          <a:stretch>
            <a:fillRect/>
          </a:stretch>
        </p:blipFill>
        <p:spPr>
          <a:xfrm>
            <a:off x="574047" y="3196250"/>
            <a:ext cx="1290450" cy="1721475"/>
          </a:xfrm>
          <a:prstGeom prst="rect">
            <a:avLst/>
          </a:prstGeom>
          <a:noFill/>
          <a:ln>
            <a:noFill/>
          </a:ln>
        </p:spPr>
      </p:pic>
      <p:pic>
        <p:nvPicPr>
          <p:cNvPr id="108" name="Google Shape;108;p18"/>
          <p:cNvPicPr preferRelativeResize="0"/>
          <p:nvPr/>
        </p:nvPicPr>
        <p:blipFill>
          <a:blip r:embed="rId6">
            <a:alphaModFix/>
          </a:blip>
          <a:stretch>
            <a:fillRect/>
          </a:stretch>
        </p:blipFill>
        <p:spPr>
          <a:xfrm>
            <a:off x="6294175" y="1538275"/>
            <a:ext cx="2281125" cy="1519227"/>
          </a:xfrm>
          <a:prstGeom prst="rect">
            <a:avLst/>
          </a:prstGeom>
          <a:noFill/>
          <a:ln>
            <a:noFill/>
          </a:ln>
        </p:spPr>
      </p:pic>
      <p:pic>
        <p:nvPicPr>
          <p:cNvPr id="109" name="Google Shape;109;p18"/>
          <p:cNvPicPr preferRelativeResize="0"/>
          <p:nvPr/>
        </p:nvPicPr>
        <p:blipFill>
          <a:blip r:embed="rId7">
            <a:alphaModFix/>
          </a:blip>
          <a:stretch>
            <a:fillRect/>
          </a:stretch>
        </p:blipFill>
        <p:spPr>
          <a:xfrm>
            <a:off x="2644150" y="3196250"/>
            <a:ext cx="1290450" cy="1721460"/>
          </a:xfrm>
          <a:prstGeom prst="rect">
            <a:avLst/>
          </a:prstGeom>
          <a:noFill/>
          <a:ln>
            <a:noFill/>
          </a:ln>
        </p:spPr>
      </p:pic>
      <p:pic>
        <p:nvPicPr>
          <p:cNvPr id="110" name="Google Shape;110;p18"/>
          <p:cNvPicPr preferRelativeResize="0"/>
          <p:nvPr/>
        </p:nvPicPr>
        <p:blipFill>
          <a:blip r:embed="rId8">
            <a:alphaModFix/>
          </a:blip>
          <a:stretch>
            <a:fillRect/>
          </a:stretch>
        </p:blipFill>
        <p:spPr>
          <a:xfrm>
            <a:off x="4885400" y="3223550"/>
            <a:ext cx="2886075" cy="166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p:nvPr/>
        </p:nvSpPr>
        <p:spPr>
          <a:xfrm>
            <a:off x="258000" y="1551325"/>
            <a:ext cx="8628000" cy="2807100"/>
          </a:xfrm>
          <a:prstGeom prst="rect">
            <a:avLst/>
          </a:prstGeom>
          <a:solidFill>
            <a:srgbClr val="D9D2E9"/>
          </a:solidFill>
          <a:ln cap="flat" cmpd="sng" w="9525">
            <a:solidFill>
              <a:schemeClr val="dk2"/>
            </a:solidFill>
            <a:prstDash val="solid"/>
            <a:round/>
            <a:headEnd len="sm" w="sm" type="none"/>
            <a:tailEnd len="sm" w="sm" type="none"/>
          </a:ln>
          <a:effectLst>
            <a:outerShdw blurRad="57150" rotWithShape="0" algn="bl" dir="5400000" dist="76200">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99400" y="414450"/>
            <a:ext cx="8532900" cy="754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23825">
              <a:srgbClr val="351C75">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ph type="title"/>
          </p:nvPr>
        </p:nvSpPr>
        <p:spPr>
          <a:xfrm>
            <a:off x="311700" y="445025"/>
            <a:ext cx="8520600" cy="724200"/>
          </a:xfrm>
          <a:prstGeom prst="rect">
            <a:avLst/>
          </a:prstGeom>
          <a:solidFill>
            <a:srgbClr val="F2F5AD"/>
          </a:solidFill>
        </p:spPr>
        <p:txBody>
          <a:bodyPr anchorCtr="0" anchor="t" bIns="91425" lIns="91425" spcFirstLastPara="1" rIns="91425" wrap="square" tIns="91425">
            <a:normAutofit fontScale="90000"/>
          </a:bodyPr>
          <a:lstStyle/>
          <a:p>
            <a:pPr indent="0" lvl="0" marL="0" rtl="0" algn="l">
              <a:spcBef>
                <a:spcPts val="0"/>
              </a:spcBef>
              <a:spcAft>
                <a:spcPts val="0"/>
              </a:spcAft>
              <a:buSzPct val="54395"/>
              <a:buNone/>
            </a:pPr>
            <a:r>
              <a:rPr lang="en" sz="1820">
                <a:solidFill>
                  <a:srgbClr val="0000FF"/>
                </a:solidFill>
              </a:rPr>
              <a:t>These are other Animals that we would like to </a:t>
            </a:r>
            <a:r>
              <a:rPr lang="en" sz="1820">
                <a:solidFill>
                  <a:srgbClr val="0000FF"/>
                </a:solidFill>
              </a:rPr>
              <a:t>include</a:t>
            </a:r>
            <a:r>
              <a:rPr lang="en" sz="1820">
                <a:solidFill>
                  <a:srgbClr val="0000FF"/>
                </a:solidFill>
              </a:rPr>
              <a:t> by our 3rd release.  These would include reptiles, birds, and animals that need foster care while healing.</a:t>
            </a:r>
            <a:endParaRPr sz="1820">
              <a:solidFill>
                <a:srgbClr val="0000FF"/>
              </a:solidFill>
            </a:endParaRPr>
          </a:p>
        </p:txBody>
      </p:sp>
      <p:pic>
        <p:nvPicPr>
          <p:cNvPr id="118" name="Google Shape;118;p19"/>
          <p:cNvPicPr preferRelativeResize="0"/>
          <p:nvPr/>
        </p:nvPicPr>
        <p:blipFill>
          <a:blip r:embed="rId3">
            <a:alphaModFix/>
          </a:blip>
          <a:stretch>
            <a:fillRect/>
          </a:stretch>
        </p:blipFill>
        <p:spPr>
          <a:xfrm>
            <a:off x="544625" y="1663050"/>
            <a:ext cx="1936775" cy="2583650"/>
          </a:xfrm>
          <a:prstGeom prst="rect">
            <a:avLst/>
          </a:prstGeom>
          <a:noFill/>
          <a:ln>
            <a:noFill/>
          </a:ln>
        </p:spPr>
      </p:pic>
      <p:pic>
        <p:nvPicPr>
          <p:cNvPr id="119" name="Google Shape;119;p19"/>
          <p:cNvPicPr preferRelativeResize="0"/>
          <p:nvPr/>
        </p:nvPicPr>
        <p:blipFill>
          <a:blip r:embed="rId4">
            <a:alphaModFix/>
          </a:blip>
          <a:stretch>
            <a:fillRect/>
          </a:stretch>
        </p:blipFill>
        <p:spPr>
          <a:xfrm>
            <a:off x="2689812" y="1663050"/>
            <a:ext cx="1722426" cy="2583651"/>
          </a:xfrm>
          <a:prstGeom prst="rect">
            <a:avLst/>
          </a:prstGeom>
          <a:noFill/>
          <a:ln>
            <a:noFill/>
          </a:ln>
        </p:spPr>
      </p:pic>
      <p:pic>
        <p:nvPicPr>
          <p:cNvPr id="120" name="Google Shape;120;p19"/>
          <p:cNvPicPr preferRelativeResize="0"/>
          <p:nvPr/>
        </p:nvPicPr>
        <p:blipFill>
          <a:blip r:embed="rId5">
            <a:alphaModFix/>
          </a:blip>
          <a:stretch>
            <a:fillRect/>
          </a:stretch>
        </p:blipFill>
        <p:spPr>
          <a:xfrm>
            <a:off x="4567063" y="1663050"/>
            <a:ext cx="2165800" cy="1607150"/>
          </a:xfrm>
          <a:prstGeom prst="rect">
            <a:avLst/>
          </a:prstGeom>
          <a:noFill/>
          <a:ln>
            <a:noFill/>
          </a:ln>
        </p:spPr>
      </p:pic>
      <p:pic>
        <p:nvPicPr>
          <p:cNvPr id="121" name="Google Shape;121;p19"/>
          <p:cNvPicPr preferRelativeResize="0"/>
          <p:nvPr/>
        </p:nvPicPr>
        <p:blipFill>
          <a:blip r:embed="rId6">
            <a:alphaModFix/>
          </a:blip>
          <a:stretch>
            <a:fillRect/>
          </a:stretch>
        </p:blipFill>
        <p:spPr>
          <a:xfrm>
            <a:off x="6887701" y="1663038"/>
            <a:ext cx="1867124" cy="1316322"/>
          </a:xfrm>
          <a:prstGeom prst="rect">
            <a:avLst/>
          </a:prstGeom>
          <a:noFill/>
          <a:ln>
            <a:noFill/>
          </a:ln>
        </p:spPr>
      </p:pic>
      <p:pic>
        <p:nvPicPr>
          <p:cNvPr id="122" name="Google Shape;122;p19"/>
          <p:cNvPicPr preferRelativeResize="0"/>
          <p:nvPr/>
        </p:nvPicPr>
        <p:blipFill>
          <a:blip r:embed="rId7">
            <a:alphaModFix/>
          </a:blip>
          <a:stretch>
            <a:fillRect/>
          </a:stretch>
        </p:blipFill>
        <p:spPr>
          <a:xfrm>
            <a:off x="7036201" y="3249725"/>
            <a:ext cx="1337941" cy="9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