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0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9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2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9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5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8908-B71E-45E1-84EE-D160A712664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3808-1CEB-4B2A-8BE1-20A3F64DC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Python for data-science</a:t>
            </a:r>
            <a:br>
              <a:rPr lang="fr-FR" b="1" dirty="0"/>
            </a:br>
            <a:r>
              <a:rPr lang="fr-FR" b="1" dirty="0"/>
              <a:t>Devoir à la maison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15/09/2019 - Lucile Jeanneret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84446" y="4245253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QSAR </a:t>
            </a:r>
            <a:r>
              <a:rPr lang="fr-FR" b="1" dirty="0" err="1" smtClean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biodegradation</a:t>
            </a:r>
            <a:r>
              <a:rPr lang="fr-FR" b="1" dirty="0" smtClean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Data Set</a:t>
            </a:r>
            <a:r>
              <a:rPr lang="fr-FR" dirty="0" smtClean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2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43" y="0"/>
            <a:ext cx="10515600" cy="1325563"/>
          </a:xfrm>
        </p:spPr>
        <p:txBody>
          <a:bodyPr/>
          <a:lstStyle/>
          <a:p>
            <a:r>
              <a:rPr lang="fr-FR" dirty="0" smtClean="0">
                <a:latin typeface="Calibri "/>
              </a:rPr>
              <a:t>Contexte</a:t>
            </a:r>
            <a:endParaRPr lang="fr-FR" dirty="0">
              <a:latin typeface="Calibr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829" y="1325563"/>
            <a:ext cx="11647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0" i="0" dirty="0" smtClean="0">
                <a:effectLst/>
              </a:rPr>
              <a:t>L'ensemble de données sur la biodégradation QSAR a été créé par le groupe de recherche Milano </a:t>
            </a:r>
            <a:r>
              <a:rPr lang="fr-FR" sz="2000" b="0" i="0" dirty="0" err="1" smtClean="0">
                <a:effectLst/>
              </a:rPr>
              <a:t>Chemometrics</a:t>
            </a:r>
            <a:r>
              <a:rPr lang="fr-FR" sz="2000" b="0" i="0" dirty="0" smtClean="0">
                <a:effectLst/>
              </a:rPr>
              <a:t> and QSAR (Université de Milan, </a:t>
            </a:r>
            <a:r>
              <a:rPr lang="fr-FR" sz="2000" b="0" i="0" dirty="0" err="1" smtClean="0">
                <a:effectLst/>
              </a:rPr>
              <a:t>Bicocca</a:t>
            </a:r>
            <a:r>
              <a:rPr lang="fr-FR" sz="2000" b="0" i="0" dirty="0" smtClean="0">
                <a:effectLst/>
              </a:rPr>
              <a:t>, Milan, Italie).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0" i="0" dirty="0" smtClean="0">
                <a:effectLst/>
              </a:rPr>
              <a:t>La recherche qui a abouti à ces résultats a été financée par le septième programme-cadre de la Communauté européenne [FP7 / 2007-2013] au titre de la convention de subvention n. 238701 du projet Marie Curie ITN </a:t>
            </a:r>
            <a:r>
              <a:rPr lang="fr-FR" sz="2000" b="0" i="0" dirty="0" err="1" smtClean="0">
                <a:effectLst/>
              </a:rPr>
              <a:t>Environmental</a:t>
            </a:r>
            <a:r>
              <a:rPr lang="fr-FR" sz="2000" b="0" i="0" dirty="0" smtClean="0">
                <a:effectLst/>
              </a:rPr>
              <a:t> </a:t>
            </a:r>
            <a:r>
              <a:rPr lang="fr-FR" sz="2000" b="0" i="0" dirty="0" err="1" smtClean="0">
                <a:effectLst/>
              </a:rPr>
              <a:t>Chemoinformatics</a:t>
            </a:r>
            <a:r>
              <a:rPr lang="fr-FR" sz="2000" b="0" i="0" dirty="0" smtClean="0">
                <a:effectLst/>
              </a:rPr>
              <a:t> (ECO)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Ensemble </a:t>
            </a:r>
            <a:r>
              <a:rPr lang="fr-FR" sz="2000" dirty="0"/>
              <a:t>de données contenant des valeurs pour 41 attributs (descripteurs moléculaires) permettant de classer 1055 produits chimiques en 2 classes (prêt et non </a:t>
            </a:r>
            <a:r>
              <a:rPr lang="fr-FR" sz="2000" dirty="0" smtClean="0"/>
              <a:t>biodégradable</a:t>
            </a:r>
            <a:r>
              <a:rPr lang="fr-FR" sz="2000" b="0" i="0" dirty="0" smtClean="0">
                <a:effectLst/>
              </a:rPr>
              <a:t>.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06829" y="4477435"/>
            <a:ext cx="1114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0" dirty="0" smtClean="0">
                <a:solidFill>
                  <a:srgbClr val="222222"/>
                </a:solidFill>
                <a:effectLst/>
                <a:latin typeface="Calibri "/>
              </a:rPr>
              <a:t>Biodégradable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Calibri "/>
              </a:rPr>
              <a:t> : Susceptible d'être décomposé par des organismes vivants.</a:t>
            </a:r>
            <a:endParaRPr lang="fr-FR" dirty="0">
              <a:latin typeface="Calibri 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829" y="5008993"/>
            <a:ext cx="11647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 "/>
              </a:rPr>
              <a:t>N</a:t>
            </a:r>
            <a:r>
              <a:rPr lang="fr-FR" b="1" i="0" dirty="0" smtClean="0">
                <a:solidFill>
                  <a:srgbClr val="000000"/>
                </a:solidFill>
                <a:effectLst/>
                <a:latin typeface="Calibri "/>
              </a:rPr>
              <a:t>on-biodégradable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Calibri "/>
              </a:rPr>
              <a:t> : est le contraire de biodégradable et reste donc intacte pendant longtemps. C’est à dire que si un objet fait de matériaux non-biodégradables est jeté dans la nature il restera intacte sur le sol pendant longtemps.</a:t>
            </a:r>
            <a:endParaRPr lang="fr-FR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6474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43" y="0"/>
            <a:ext cx="10515600" cy="1325563"/>
          </a:xfrm>
        </p:spPr>
        <p:txBody>
          <a:bodyPr/>
          <a:lstStyle/>
          <a:p>
            <a:r>
              <a:rPr lang="fr-FR" dirty="0" smtClean="0">
                <a:latin typeface="Calibri "/>
              </a:rPr>
              <a:t>Objectifs</a:t>
            </a:r>
            <a:endParaRPr lang="fr-FR" dirty="0">
              <a:latin typeface="Calibri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643" y="1325563"/>
            <a:ext cx="11740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0" i="0" dirty="0" smtClean="0">
                <a:effectLst/>
              </a:rPr>
              <a:t>Les données ont été utilisées pour développer des modèles QSAR (Quantitative Structure Activity </a:t>
            </a:r>
            <a:r>
              <a:rPr lang="fr-FR" sz="2000" b="0" i="0" dirty="0" err="1" smtClean="0">
                <a:effectLst/>
              </a:rPr>
              <a:t>Relationships</a:t>
            </a:r>
            <a:r>
              <a:rPr lang="fr-FR" sz="2000" b="0" i="0" dirty="0" smtClean="0">
                <a:effectLst/>
              </a:rPr>
              <a:t>) pour l’étude des relations entre la structure chimique et la biodégradation des molécules.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0" i="0" dirty="0" smtClean="0">
                <a:effectLst/>
              </a:rPr>
              <a:t>Les valeurs expérimentales de biodégradation de 1 055 produits chimiques ont été recueillies à partir de la page Web de l'Institut national de technologie et d'évaluation du Japon (NITE).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0" i="0" dirty="0" smtClean="0">
                <a:effectLst/>
              </a:rPr>
              <a:t>L’objectif est d’appliquer un modèle de classification afin de distinguer les molécules biodégradables prêtes (356) et non prêtes (699)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44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43" y="0"/>
            <a:ext cx="10515600" cy="1325563"/>
          </a:xfrm>
        </p:spPr>
        <p:txBody>
          <a:bodyPr/>
          <a:lstStyle/>
          <a:p>
            <a:r>
              <a:rPr lang="fr-FR" dirty="0" smtClean="0">
                <a:latin typeface="Calibri "/>
              </a:rPr>
              <a:t>Description</a:t>
            </a:r>
            <a:endParaRPr lang="fr-FR" dirty="0">
              <a:latin typeface="Calibri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643" y="1325563"/>
            <a:ext cx="11740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41 descripteurs moléculaires et 1 classe expérimentale : </a:t>
            </a:r>
            <a:r>
              <a:rPr lang="fr-FR" sz="2000" dirty="0" err="1"/>
              <a:t>rb</a:t>
            </a:r>
            <a:r>
              <a:rPr lang="fr-FR" sz="2000" dirty="0"/>
              <a:t> / </a:t>
            </a:r>
            <a:r>
              <a:rPr lang="fr-FR" sz="2000" dirty="0" err="1" smtClean="0"/>
              <a:t>nrb</a:t>
            </a:r>
            <a:endParaRPr lang="fr-F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61410"/>
              </p:ext>
            </p:extLst>
          </p:nvPr>
        </p:nvGraphicFramePr>
        <p:xfrm>
          <a:off x="506187" y="2242319"/>
          <a:ext cx="6997700" cy="1943100"/>
        </p:xfrm>
        <a:graphic>
          <a:graphicData uri="http://schemas.openxmlformats.org/drawingml/2006/table">
            <a:tbl>
              <a:tblPr/>
              <a:tblGrid>
                <a:gridCol w="2788556"/>
                <a:gridCol w="4209144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Caractéristique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Multivariate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Attribut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Entier, réelle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Tache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Classification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Total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1055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Nb attributs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41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643" y="4840905"/>
            <a:ext cx="6408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https://archive.ics.uci.edu/ml/datasets/QSAR+biodegradation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83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2" y="2256414"/>
            <a:ext cx="4725477" cy="36838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31" y="2256413"/>
            <a:ext cx="4725477" cy="368383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643" y="0"/>
            <a:ext cx="10515600" cy="1325563"/>
          </a:xfrm>
        </p:spPr>
        <p:txBody>
          <a:bodyPr/>
          <a:lstStyle/>
          <a:p>
            <a:r>
              <a:rPr lang="fr-FR" dirty="0" smtClean="0">
                <a:latin typeface="Calibri "/>
              </a:rPr>
              <a:t>Visu</a:t>
            </a:r>
            <a:endParaRPr lang="fr-FR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43195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24" y="0"/>
            <a:ext cx="10384976" cy="1325563"/>
          </a:xfrm>
        </p:spPr>
        <p:txBody>
          <a:bodyPr/>
          <a:lstStyle/>
          <a:p>
            <a:r>
              <a:rPr lang="fr-FR" b="1" dirty="0" err="1" smtClean="0"/>
              <a:t>Feature</a:t>
            </a:r>
            <a:endParaRPr lang="fr-FR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13763"/>
              </p:ext>
            </p:extLst>
          </p:nvPr>
        </p:nvGraphicFramePr>
        <p:xfrm>
          <a:off x="130624" y="1098005"/>
          <a:ext cx="11604180" cy="3313750"/>
        </p:xfrm>
        <a:graphic>
          <a:graphicData uri="http://schemas.openxmlformats.org/drawingml/2006/table">
            <a:tbl>
              <a:tblPr/>
              <a:tblGrid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  <a:gridCol w="276290"/>
              </a:tblGrid>
              <a:tr h="296744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2.6909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2.1144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3.2512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2.7098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3.3944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3.4286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1.119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7.904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744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5.0476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9.657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18.375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4.712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9.303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3130" marR="3130" marT="31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0" y="5509760"/>
            <a:ext cx="125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Extrait des données du fichier csv, les données sont de 41 colonnes * 1055 lignes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Data Préparation via panda à permis de récupérer les données lignes par lignes les données </a:t>
            </a:r>
            <a:r>
              <a:rPr lang="fr-FR" sz="2000" dirty="0"/>
              <a:t>é</a:t>
            </a:r>
            <a:r>
              <a:rPr lang="fr-FR" sz="2000" dirty="0" smtClean="0"/>
              <a:t>tant séparer par «;»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Grâce à la documentation du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, les données sont regrouper par les noms des molécules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30624" y="4631905"/>
            <a:ext cx="116041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.919;2.6909;0;0;0;0;0;31.4;2;0;0;0;3.106;2.55;9.002;0;0.96;1.142;0;0;0;1.201;0;0;0;0;1.932;0.011;0;0;4.489;0;0;0;0;2.949;1.591;0;7.253;0;0;RB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209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631</Words>
  <Application>Microsoft Office PowerPoint</Application>
  <PresentationFormat>Grand écran</PresentationFormat>
  <Paragraphs>330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</vt:lpstr>
      <vt:lpstr>Calibri Light</vt:lpstr>
      <vt:lpstr>Thème Office</vt:lpstr>
      <vt:lpstr>Python for data-science Devoir à la maison</vt:lpstr>
      <vt:lpstr>Contexte</vt:lpstr>
      <vt:lpstr>Objectifs</vt:lpstr>
      <vt:lpstr>Description</vt:lpstr>
      <vt:lpstr>Visu</vt:lpstr>
      <vt:lpstr>Feature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 Jeanneret</dc:creator>
  <cp:lastModifiedBy>Lucile Jeanneret</cp:lastModifiedBy>
  <cp:revision>5</cp:revision>
  <dcterms:created xsi:type="dcterms:W3CDTF">2019-02-15T20:52:46Z</dcterms:created>
  <dcterms:modified xsi:type="dcterms:W3CDTF">2019-02-15T22:03:34Z</dcterms:modified>
</cp:coreProperties>
</file>