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9B6B41-D514-4AA4-A560-4A5FD463EBF5}">
  <a:tblStyle styleId="{B69B6B41-D514-4AA4-A560-4A5FD463EB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9"/>
    <p:restoredTop sz="94662"/>
  </p:normalViewPr>
  <p:slideViewPr>
    <p:cSldViewPr snapToGrid="0">
      <p:cViewPr varScale="1">
        <p:scale>
          <a:sx n="105" d="100"/>
          <a:sy n="105" d="100"/>
        </p:scale>
        <p:origin x="44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a9fd6f146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a9fd6f146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Liam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a9fd6f14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a9fd6f14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Liam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Josh/Adam</a:t>
            </a:r>
          </a:p>
        </p:txBody>
      </p:sp>
    </p:spTree>
    <p:extLst>
      <p:ext uri="{BB962C8B-B14F-4D97-AF65-F5344CB8AC3E}">
        <p14:creationId xmlns:p14="http://schemas.microsoft.com/office/powerpoint/2010/main" val="317528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aa163c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aa163c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Brogan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aa163c1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aa163c1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Adam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aa163c1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aa163c1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Adam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a9fd6f146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a9fd6f146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Josh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aa163c14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aa163c14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Liam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a9fd6f14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a9fd6f14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Liam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aa163c14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aa163c14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Brogan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a9fd6f14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a9fd6f14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Liam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Sports%20Analytics%20Projects/2024%20Cincinnati%20Reds%20Hackathon/Reds%20Hackathon%20Pitcher%20Selec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358550" y="2031975"/>
            <a:ext cx="64269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Cincinnati Reds Hackathon</a:t>
            </a:r>
            <a:endParaRPr b="1" i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Adam Gehr, Brogan Berkey, Josh Knapp, and Liam Jennings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383" y="589350"/>
            <a:ext cx="2123229" cy="1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755" y="435925"/>
            <a:ext cx="3516483" cy="42716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974" y="3776575"/>
            <a:ext cx="1523376" cy="10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75" y="331625"/>
            <a:ext cx="8584848" cy="4480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E922-ED14-0D8B-F1FE-664CE383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 Selections for Role Change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467C-F988-F216-CBD4-2F9057D09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>
            <a:hlinkClick r:id="rId3" action="ppaction://hlinkfile"/>
            <a:extLst>
              <a:ext uri="{FF2B5EF4-FFF2-40B4-BE49-F238E27FC236}">
                <a16:creationId xmlns:a16="http://schemas.microsoft.com/office/drawing/2014/main" id="{C4D087D5-8F21-5DF4-A0C9-16E705251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744315"/>
              </p:ext>
            </p:extLst>
          </p:nvPr>
        </p:nvGraphicFramePr>
        <p:xfrm>
          <a:off x="3520281" y="4297900"/>
          <a:ext cx="21034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102760" imgH="439560" progId="Package">
                  <p:embed/>
                </p:oleObj>
              </mc:Choice>
              <mc:Fallback>
                <p:oleObj name="Packager Shell Object" showAsIcon="1" r:id="rId4" imgW="2102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0281" y="4297900"/>
                        <a:ext cx="210343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F873A19-254F-30B9-F03E-76437B755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66" y="1857136"/>
            <a:ext cx="8650791" cy="14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6A1F-D376-03A2-465A-5FB11718C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0D169A4-8A6B-0F54-6A7F-BE9FDD1F7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Starting pitcher innings are on the decline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How can teams use their pitching depth more efficiently and effectively?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Important steps of analysis: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dirty="0"/>
              <a:t>Regression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 dirty="0"/>
              <a:t>Linear Regression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 dirty="0"/>
              <a:t>Stepwise Regression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dirty="0"/>
              <a:t>Decision Tree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 dirty="0"/>
              <a:t>K-Folds Cross Validation</a:t>
            </a:r>
            <a:endParaRPr sz="1600" dirty="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974" y="3776575"/>
            <a:ext cx="1523376" cy="10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Data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Remove pitchers with low innings counts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Accounts for injuries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Prevents frequently-optioned players from influencing data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Use basic statistics to create a baseline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Only want to include top 75% in Innings Pitched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Relief pitchers with less than 19.1 IP (first quartile) in a season are removed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Starting pitchers with less than 40.8 IP (first quartile) in a season are    removed</a:t>
            </a:r>
            <a:endParaRPr sz="1600" dirty="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974" y="3776575"/>
            <a:ext cx="1523376" cy="10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wOBA and Data Cleaning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762125"/>
            <a:ext cx="6492900" cy="27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Batting Average Against and WHIP are influenced by factors other than just pitcher and batter performance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can we fix this?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Replace these variables with wOBA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Issue: Fangraphs and Baseball Savant names had spelling discrepancies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Had to recode Fangraphs data so we could bind wOBA from Statcast to Fangraphs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974" y="3776575"/>
            <a:ext cx="1523376" cy="10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6666"/>
              <a:buFont typeface="Arial"/>
              <a:buNone/>
            </a:pPr>
            <a:r>
              <a:rPr lang="en" dirty="0"/>
              <a:t>Selecting Variables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819150" y="1740425"/>
            <a:ext cx="3686100" cy="26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K% - Strikeout Percentage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BB% - Walk Percentage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BABIP - Batting Average on Balls in Play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LOB% - Left on Base Percentage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dirty="0" err="1">
                <a:solidFill>
                  <a:schemeClr val="lt1"/>
                </a:solidFill>
              </a:rPr>
              <a:t>wOBA</a:t>
            </a:r>
            <a:r>
              <a:rPr lang="en-US" dirty="0">
                <a:solidFill>
                  <a:schemeClr val="lt1"/>
                </a:solidFill>
              </a:rPr>
              <a:t> - Weighted On Base Average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GB% - Ground Ball Percentage</a:t>
            </a: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2"/>
          </p:nvPr>
        </p:nvSpPr>
        <p:spPr>
          <a:xfrm>
            <a:off x="4293191" y="1740425"/>
            <a:ext cx="3519550" cy="26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  <a:buClr>
                <a:schemeClr val="lt1"/>
              </a:buClr>
            </a:pPr>
            <a:r>
              <a:rPr lang="en-US" dirty="0"/>
              <a:t>LD% - Line Drive Percentage</a:t>
            </a:r>
            <a:endParaRPr lang="en-US" dirty="0">
              <a:solidFill>
                <a:schemeClr val="lt1"/>
              </a:solidFill>
            </a:endParaRPr>
          </a:p>
          <a:p>
            <a:pPr>
              <a:lnSpc>
                <a:spcPct val="200000"/>
              </a:lnSpc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GB to FB - Ground Ball to Fly Ball Rate</a:t>
            </a:r>
          </a:p>
          <a:p>
            <a:pPr>
              <a:lnSpc>
                <a:spcPct val="200000"/>
              </a:lnSpc>
              <a:buClr>
                <a:schemeClr val="lt1"/>
              </a:buClr>
            </a:pPr>
            <a:r>
              <a:rPr lang="en" dirty="0">
                <a:solidFill>
                  <a:schemeClr val="lt1"/>
                </a:solidFill>
              </a:rPr>
              <a:t>EV - Exit Velocity</a:t>
            </a:r>
            <a:endParaRPr dirty="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>
                <a:solidFill>
                  <a:schemeClr val="lt1"/>
                </a:solidFill>
              </a:rPr>
              <a:t>LA - Launch Angle</a:t>
            </a:r>
            <a:endParaRPr dirty="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>
                <a:solidFill>
                  <a:schemeClr val="lt1"/>
                </a:solidFill>
              </a:rPr>
              <a:t>Barrel% - Barrel Percentage</a:t>
            </a:r>
            <a:endParaRPr dirty="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dirty="0">
                <a:solidFill>
                  <a:schemeClr val="lt1"/>
                </a:solidFill>
              </a:rPr>
              <a:t>Hard% - Hard Hit Percentage</a:t>
            </a: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974" y="3776575"/>
            <a:ext cx="1523376" cy="10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Regression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dirty="0">
                <a:solidFill>
                  <a:schemeClr val="lt1"/>
                </a:solidFill>
              </a:rPr>
              <a:t>Why we used linear regression?</a:t>
            </a:r>
            <a:endParaRPr sz="1600" dirty="0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 dirty="0">
                <a:solidFill>
                  <a:schemeClr val="lt1"/>
                </a:solidFill>
              </a:rPr>
              <a:t>To determine which variables are statistically significant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dirty="0">
                <a:solidFill>
                  <a:schemeClr val="lt1"/>
                </a:solidFill>
              </a:rPr>
              <a:t>Variables have normal distribution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Forward BIC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BIC is more stringent on the number of predictors than AIC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Used other models to confirm variable significance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F-statistic </a:t>
            </a:r>
            <a:r>
              <a:rPr lang="en" sz="1600" dirty="0"/>
              <a:t>and t-values</a:t>
            </a:r>
            <a:endParaRPr sz="1600" dirty="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974" y="3776575"/>
            <a:ext cx="1523376" cy="10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38" y="395688"/>
            <a:ext cx="5791125" cy="43521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62" y="445300"/>
            <a:ext cx="8149277" cy="42528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of the Model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Confusion matrix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Accuracy: 71.47%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Improvement over no information rate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 Fold Cross Validation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 folds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Accuracy: 70.14%</a:t>
            </a:r>
            <a:endParaRPr sz="16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250" y="2977975"/>
            <a:ext cx="3999900" cy="18976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graphicFrame>
        <p:nvGraphicFramePr>
          <p:cNvPr id="184" name="Google Shape;184;p21"/>
          <p:cNvGraphicFramePr/>
          <p:nvPr/>
        </p:nvGraphicFramePr>
        <p:xfrm>
          <a:off x="6135300" y="1495525"/>
          <a:ext cx="2189550" cy="1188630"/>
        </p:xfrm>
        <a:graphic>
          <a:graphicData uri="http://schemas.openxmlformats.org/drawingml/2006/table">
            <a:tbl>
              <a:tblPr>
                <a:noFill/>
                <a:tableStyleId>{B69B6B41-D514-4AA4-A560-4A5FD463EBF5}</a:tableStyleId>
              </a:tblPr>
              <a:tblGrid>
                <a:gridCol w="72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21"/>
          <p:cNvSpPr txBox="1"/>
          <p:nvPr/>
        </p:nvSpPr>
        <p:spPr>
          <a:xfrm>
            <a:off x="5574225" y="1499925"/>
            <a:ext cx="860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Fold 1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5574225" y="1893925"/>
            <a:ext cx="860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Fold 2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5574225" y="2287925"/>
            <a:ext cx="860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Fold 3</a:t>
            </a:r>
            <a:endParaRPr sz="13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000000"/>
      </a:lt1>
      <a:dk2>
        <a:srgbClr val="000000"/>
      </a:dk2>
      <a:lt2>
        <a:srgbClr val="D9D9D9"/>
      </a:lt2>
      <a:accent1>
        <a:srgbClr val="000000"/>
      </a:accent1>
      <a:accent2>
        <a:srgbClr val="C6011F"/>
      </a:accent2>
      <a:accent3>
        <a:srgbClr val="C6011F"/>
      </a:accent3>
      <a:accent4>
        <a:srgbClr val="14F597"/>
      </a:accent4>
      <a:accent5>
        <a:srgbClr val="3D4594"/>
      </a:accent5>
      <a:accent6>
        <a:srgbClr val="C60103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349</Words>
  <Application>Microsoft Office PowerPoint</Application>
  <PresentationFormat>On-screen Show (16:9)</PresentationFormat>
  <Paragraphs>78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Nunito</vt:lpstr>
      <vt:lpstr>Arial</vt:lpstr>
      <vt:lpstr>Shift</vt:lpstr>
      <vt:lpstr>Packager Shell Object</vt:lpstr>
      <vt:lpstr>Cincinnati Reds Hackathon</vt:lpstr>
      <vt:lpstr>Introduction</vt:lpstr>
      <vt:lpstr>Filtering Data</vt:lpstr>
      <vt:lpstr>wOBA and Data Cleaning</vt:lpstr>
      <vt:lpstr>Selecting Variables </vt:lpstr>
      <vt:lpstr>Stepwise Regression</vt:lpstr>
      <vt:lpstr>PowerPoint Presentation</vt:lpstr>
      <vt:lpstr>PowerPoint Presentation</vt:lpstr>
      <vt:lpstr>Validation of the Model</vt:lpstr>
      <vt:lpstr>PowerPoint Presentation</vt:lpstr>
      <vt:lpstr>PowerPoint Presentation</vt:lpstr>
      <vt:lpstr>Pitcher Selections for Role Change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Cincinnati Reds Hackathon</dc:title>
  <cp:lastModifiedBy>Liam Jennings</cp:lastModifiedBy>
  <cp:revision>5</cp:revision>
  <dcterms:modified xsi:type="dcterms:W3CDTF">2024-02-22T03:21:51Z</dcterms:modified>
</cp:coreProperties>
</file>