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2" r:id="rId3"/>
    <p:sldId id="257" r:id="rId4"/>
    <p:sldId id="260" r:id="rId5"/>
    <p:sldId id="278" r:id="rId6"/>
    <p:sldId id="261" r:id="rId7"/>
    <p:sldId id="266" r:id="rId8"/>
    <p:sldId id="264" r:id="rId9"/>
    <p:sldId id="265" r:id="rId10"/>
    <p:sldId id="269" r:id="rId11"/>
    <p:sldId id="268" r:id="rId12"/>
    <p:sldId id="270" r:id="rId13"/>
    <p:sldId id="273" r:id="rId14"/>
    <p:sldId id="271" r:id="rId15"/>
    <p:sldId id="272" r:id="rId16"/>
    <p:sldId id="281" r:id="rId17"/>
    <p:sldId id="274" r:id="rId18"/>
    <p:sldId id="276" r:id="rId19"/>
    <p:sldId id="277" r:id="rId20"/>
    <p:sldId id="275" r:id="rId21"/>
    <p:sldId id="282" r:id="rId22"/>
    <p:sldId id="283" r:id="rId23"/>
    <p:sldId id="284" r:id="rId24"/>
    <p:sldId id="285" r:id="rId25"/>
    <p:sldId id="279" r:id="rId26"/>
    <p:sldId id="286"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38" autoAdjust="0"/>
    <p:restoredTop sz="94660"/>
  </p:normalViewPr>
  <p:slideViewPr>
    <p:cSldViewPr>
      <p:cViewPr>
        <p:scale>
          <a:sx n="80" d="100"/>
          <a:sy n="80" d="100"/>
        </p:scale>
        <p:origin x="-138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259812-C9C0-47FA-857C-2FE3D4913B3E}" type="datetimeFigureOut">
              <a:rPr lang="en-US" smtClean="0"/>
              <a:pPr/>
              <a:t>3/27/2017</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00A8D-70AF-469F-9FAD-BD1E195D23AA}" type="slidenum">
              <a:rPr lang="en-PH" smtClean="0"/>
              <a:pPr/>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2</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11</a:t>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12</a:t>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13</a:t>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14</a:t>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15</a:t>
            </a:fld>
            <a:endParaRPr lang="en-P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16</a:t>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17</a:t>
            </a:fld>
            <a:endParaRPr lang="en-P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18</a:t>
            </a:fld>
            <a:endParaRPr lang="en-P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19</a:t>
            </a:fld>
            <a:endParaRPr lang="en-P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20</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3</a:t>
            </a:fld>
            <a:endParaRPr lang="en-P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21</a:t>
            </a:fld>
            <a:endParaRPr lang="en-P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22</a:t>
            </a:fld>
            <a:endParaRPr lang="en-P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23</a:t>
            </a:fld>
            <a:endParaRPr lang="en-P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24</a:t>
            </a:fld>
            <a:endParaRPr lang="en-P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25</a:t>
            </a:fld>
            <a:endParaRPr lang="en-P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26</a:t>
            </a:fld>
            <a:endParaRPr lang="en-P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27</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4</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5</a:t>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6</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7</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8</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9</a:t>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4200A8D-70AF-469F-9FAD-BD1E195D23AA}" type="slidenum">
              <a:rPr lang="en-PH" smtClean="0"/>
              <a:pPr/>
              <a:t>10</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A005DA9C-0359-4FD0-88EE-50B359370232}" type="datetime1">
              <a:rPr lang="en-US" smtClean="0"/>
              <a:pPr/>
              <a:t>3/27/2017</a:t>
            </a:fld>
            <a:endParaRPr lang="en-PH"/>
          </a:p>
        </p:txBody>
      </p:sp>
      <p:sp>
        <p:nvSpPr>
          <p:cNvPr id="5" name="Footer Placeholder 4"/>
          <p:cNvSpPr>
            <a:spLocks noGrp="1"/>
          </p:cNvSpPr>
          <p:nvPr>
            <p:ph type="ftr" sz="quarter" idx="11"/>
          </p:nvPr>
        </p:nvSpPr>
        <p:spPr/>
        <p:txBody>
          <a:bodyPr/>
          <a:lstStyle/>
          <a:p>
            <a:r>
              <a:rPr lang="en-PH" smtClean="0"/>
              <a:t>Ticketing System</a:t>
            </a:r>
            <a:endParaRPr lang="en-PH"/>
          </a:p>
        </p:txBody>
      </p:sp>
      <p:sp>
        <p:nvSpPr>
          <p:cNvPr id="6" name="Slide Number Placeholder 5"/>
          <p:cNvSpPr>
            <a:spLocks noGrp="1"/>
          </p:cNvSpPr>
          <p:nvPr>
            <p:ph type="sldNum" sz="quarter" idx="12"/>
          </p:nvPr>
        </p:nvSpPr>
        <p:spPr/>
        <p:txBody>
          <a:bodyPr/>
          <a:lstStyle/>
          <a:p>
            <a:fld id="{12AAB5E9-AD01-41E1-9050-CEEA0629C0A3}"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9FBDE455-2913-4D4D-8313-774F6B050822}" type="datetime1">
              <a:rPr lang="en-US" smtClean="0"/>
              <a:pPr/>
              <a:t>3/27/2017</a:t>
            </a:fld>
            <a:endParaRPr lang="en-PH"/>
          </a:p>
        </p:txBody>
      </p:sp>
      <p:sp>
        <p:nvSpPr>
          <p:cNvPr id="5" name="Footer Placeholder 4"/>
          <p:cNvSpPr>
            <a:spLocks noGrp="1"/>
          </p:cNvSpPr>
          <p:nvPr>
            <p:ph type="ftr" sz="quarter" idx="11"/>
          </p:nvPr>
        </p:nvSpPr>
        <p:spPr/>
        <p:txBody>
          <a:bodyPr/>
          <a:lstStyle/>
          <a:p>
            <a:r>
              <a:rPr lang="en-PH" smtClean="0"/>
              <a:t>Ticketing System</a:t>
            </a:r>
            <a:endParaRPr lang="en-PH"/>
          </a:p>
        </p:txBody>
      </p:sp>
      <p:sp>
        <p:nvSpPr>
          <p:cNvPr id="6" name="Slide Number Placeholder 5"/>
          <p:cNvSpPr>
            <a:spLocks noGrp="1"/>
          </p:cNvSpPr>
          <p:nvPr>
            <p:ph type="sldNum" sz="quarter" idx="12"/>
          </p:nvPr>
        </p:nvSpPr>
        <p:spPr/>
        <p:txBody>
          <a:bodyPr/>
          <a:lstStyle/>
          <a:p>
            <a:fld id="{12AAB5E9-AD01-41E1-9050-CEEA0629C0A3}"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EDE69574-3728-40E0-8E5F-3B36FB7C5B79}" type="datetime1">
              <a:rPr lang="en-US" smtClean="0"/>
              <a:pPr/>
              <a:t>3/27/2017</a:t>
            </a:fld>
            <a:endParaRPr lang="en-PH"/>
          </a:p>
        </p:txBody>
      </p:sp>
      <p:sp>
        <p:nvSpPr>
          <p:cNvPr id="5" name="Footer Placeholder 4"/>
          <p:cNvSpPr>
            <a:spLocks noGrp="1"/>
          </p:cNvSpPr>
          <p:nvPr>
            <p:ph type="ftr" sz="quarter" idx="11"/>
          </p:nvPr>
        </p:nvSpPr>
        <p:spPr/>
        <p:txBody>
          <a:bodyPr/>
          <a:lstStyle/>
          <a:p>
            <a:r>
              <a:rPr lang="en-PH" smtClean="0"/>
              <a:t>Ticketing System</a:t>
            </a:r>
            <a:endParaRPr lang="en-PH"/>
          </a:p>
        </p:txBody>
      </p:sp>
      <p:sp>
        <p:nvSpPr>
          <p:cNvPr id="6" name="Slide Number Placeholder 5"/>
          <p:cNvSpPr>
            <a:spLocks noGrp="1"/>
          </p:cNvSpPr>
          <p:nvPr>
            <p:ph type="sldNum" sz="quarter" idx="12"/>
          </p:nvPr>
        </p:nvSpPr>
        <p:spPr/>
        <p:txBody>
          <a:bodyPr/>
          <a:lstStyle/>
          <a:p>
            <a:fld id="{12AAB5E9-AD01-41E1-9050-CEEA0629C0A3}"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00B22585-DA82-4B9D-A22D-E8DDE9531AE1}" type="datetime1">
              <a:rPr lang="en-US" smtClean="0"/>
              <a:pPr/>
              <a:t>3/27/2017</a:t>
            </a:fld>
            <a:endParaRPr lang="en-PH"/>
          </a:p>
        </p:txBody>
      </p:sp>
      <p:sp>
        <p:nvSpPr>
          <p:cNvPr id="5" name="Footer Placeholder 4"/>
          <p:cNvSpPr>
            <a:spLocks noGrp="1"/>
          </p:cNvSpPr>
          <p:nvPr>
            <p:ph type="ftr" sz="quarter" idx="11"/>
          </p:nvPr>
        </p:nvSpPr>
        <p:spPr/>
        <p:txBody>
          <a:bodyPr/>
          <a:lstStyle/>
          <a:p>
            <a:r>
              <a:rPr lang="en-PH" smtClean="0"/>
              <a:t>Ticketing System</a:t>
            </a:r>
            <a:endParaRPr lang="en-PH"/>
          </a:p>
        </p:txBody>
      </p:sp>
      <p:sp>
        <p:nvSpPr>
          <p:cNvPr id="6" name="Slide Number Placeholder 5"/>
          <p:cNvSpPr>
            <a:spLocks noGrp="1"/>
          </p:cNvSpPr>
          <p:nvPr>
            <p:ph type="sldNum" sz="quarter" idx="12"/>
          </p:nvPr>
        </p:nvSpPr>
        <p:spPr/>
        <p:txBody>
          <a:bodyPr/>
          <a:lstStyle/>
          <a:p>
            <a:fld id="{12AAB5E9-AD01-41E1-9050-CEEA0629C0A3}"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F2D2F-C750-4B2C-A276-375D0A908A11}" type="datetime1">
              <a:rPr lang="en-US" smtClean="0"/>
              <a:pPr/>
              <a:t>3/27/2017</a:t>
            </a:fld>
            <a:endParaRPr lang="en-PH"/>
          </a:p>
        </p:txBody>
      </p:sp>
      <p:sp>
        <p:nvSpPr>
          <p:cNvPr id="5" name="Footer Placeholder 4"/>
          <p:cNvSpPr>
            <a:spLocks noGrp="1"/>
          </p:cNvSpPr>
          <p:nvPr>
            <p:ph type="ftr" sz="quarter" idx="11"/>
          </p:nvPr>
        </p:nvSpPr>
        <p:spPr/>
        <p:txBody>
          <a:bodyPr/>
          <a:lstStyle/>
          <a:p>
            <a:r>
              <a:rPr lang="en-PH" smtClean="0"/>
              <a:t>Ticketing System</a:t>
            </a:r>
            <a:endParaRPr lang="en-PH"/>
          </a:p>
        </p:txBody>
      </p:sp>
      <p:sp>
        <p:nvSpPr>
          <p:cNvPr id="6" name="Slide Number Placeholder 5"/>
          <p:cNvSpPr>
            <a:spLocks noGrp="1"/>
          </p:cNvSpPr>
          <p:nvPr>
            <p:ph type="sldNum" sz="quarter" idx="12"/>
          </p:nvPr>
        </p:nvSpPr>
        <p:spPr/>
        <p:txBody>
          <a:bodyPr/>
          <a:lstStyle/>
          <a:p>
            <a:fld id="{12AAB5E9-AD01-41E1-9050-CEEA0629C0A3}" type="slidenum">
              <a:rPr lang="en-PH" smtClean="0"/>
              <a:pPr/>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855C928A-72E7-4B58-8944-B9FF561FC320}" type="datetime1">
              <a:rPr lang="en-US" smtClean="0"/>
              <a:pPr/>
              <a:t>3/27/2017</a:t>
            </a:fld>
            <a:endParaRPr lang="en-PH"/>
          </a:p>
        </p:txBody>
      </p:sp>
      <p:sp>
        <p:nvSpPr>
          <p:cNvPr id="6" name="Footer Placeholder 5"/>
          <p:cNvSpPr>
            <a:spLocks noGrp="1"/>
          </p:cNvSpPr>
          <p:nvPr>
            <p:ph type="ftr" sz="quarter" idx="11"/>
          </p:nvPr>
        </p:nvSpPr>
        <p:spPr/>
        <p:txBody>
          <a:bodyPr/>
          <a:lstStyle/>
          <a:p>
            <a:r>
              <a:rPr lang="en-PH" smtClean="0"/>
              <a:t>Ticketing System</a:t>
            </a:r>
            <a:endParaRPr lang="en-PH"/>
          </a:p>
        </p:txBody>
      </p:sp>
      <p:sp>
        <p:nvSpPr>
          <p:cNvPr id="7" name="Slide Number Placeholder 6"/>
          <p:cNvSpPr>
            <a:spLocks noGrp="1"/>
          </p:cNvSpPr>
          <p:nvPr>
            <p:ph type="sldNum" sz="quarter" idx="12"/>
          </p:nvPr>
        </p:nvSpPr>
        <p:spPr/>
        <p:txBody>
          <a:bodyPr/>
          <a:lstStyle/>
          <a:p>
            <a:fld id="{12AAB5E9-AD01-41E1-9050-CEEA0629C0A3}"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8FE2174A-B94B-454D-A70A-6D5603BE9555}" type="datetime1">
              <a:rPr lang="en-US" smtClean="0"/>
              <a:pPr/>
              <a:t>3/27/2017</a:t>
            </a:fld>
            <a:endParaRPr lang="en-PH"/>
          </a:p>
        </p:txBody>
      </p:sp>
      <p:sp>
        <p:nvSpPr>
          <p:cNvPr id="8" name="Footer Placeholder 7"/>
          <p:cNvSpPr>
            <a:spLocks noGrp="1"/>
          </p:cNvSpPr>
          <p:nvPr>
            <p:ph type="ftr" sz="quarter" idx="11"/>
          </p:nvPr>
        </p:nvSpPr>
        <p:spPr/>
        <p:txBody>
          <a:bodyPr/>
          <a:lstStyle/>
          <a:p>
            <a:r>
              <a:rPr lang="en-PH" smtClean="0"/>
              <a:t>Ticketing System</a:t>
            </a:r>
            <a:endParaRPr lang="en-PH"/>
          </a:p>
        </p:txBody>
      </p:sp>
      <p:sp>
        <p:nvSpPr>
          <p:cNvPr id="9" name="Slide Number Placeholder 8"/>
          <p:cNvSpPr>
            <a:spLocks noGrp="1"/>
          </p:cNvSpPr>
          <p:nvPr>
            <p:ph type="sldNum" sz="quarter" idx="12"/>
          </p:nvPr>
        </p:nvSpPr>
        <p:spPr/>
        <p:txBody>
          <a:bodyPr/>
          <a:lstStyle/>
          <a:p>
            <a:fld id="{12AAB5E9-AD01-41E1-9050-CEEA0629C0A3}"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192BF8E1-67F5-4B54-A9ED-326B864AA814}" type="datetime1">
              <a:rPr lang="en-US" smtClean="0"/>
              <a:pPr/>
              <a:t>3/27/2017</a:t>
            </a:fld>
            <a:endParaRPr lang="en-PH"/>
          </a:p>
        </p:txBody>
      </p:sp>
      <p:sp>
        <p:nvSpPr>
          <p:cNvPr id="4" name="Footer Placeholder 3"/>
          <p:cNvSpPr>
            <a:spLocks noGrp="1"/>
          </p:cNvSpPr>
          <p:nvPr>
            <p:ph type="ftr" sz="quarter" idx="11"/>
          </p:nvPr>
        </p:nvSpPr>
        <p:spPr/>
        <p:txBody>
          <a:bodyPr/>
          <a:lstStyle/>
          <a:p>
            <a:r>
              <a:rPr lang="en-PH" smtClean="0"/>
              <a:t>Ticketing System</a:t>
            </a:r>
            <a:endParaRPr lang="en-PH"/>
          </a:p>
        </p:txBody>
      </p:sp>
      <p:sp>
        <p:nvSpPr>
          <p:cNvPr id="5" name="Slide Number Placeholder 4"/>
          <p:cNvSpPr>
            <a:spLocks noGrp="1"/>
          </p:cNvSpPr>
          <p:nvPr>
            <p:ph type="sldNum" sz="quarter" idx="12"/>
          </p:nvPr>
        </p:nvSpPr>
        <p:spPr/>
        <p:txBody>
          <a:bodyPr/>
          <a:lstStyle/>
          <a:p>
            <a:fld id="{12AAB5E9-AD01-41E1-9050-CEEA0629C0A3}"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C09E3-4886-4EF6-A273-56A27ACD2710}" type="datetime1">
              <a:rPr lang="en-US" smtClean="0"/>
              <a:pPr/>
              <a:t>3/27/2017</a:t>
            </a:fld>
            <a:endParaRPr lang="en-PH"/>
          </a:p>
        </p:txBody>
      </p:sp>
      <p:sp>
        <p:nvSpPr>
          <p:cNvPr id="3" name="Footer Placeholder 2"/>
          <p:cNvSpPr>
            <a:spLocks noGrp="1"/>
          </p:cNvSpPr>
          <p:nvPr>
            <p:ph type="ftr" sz="quarter" idx="11"/>
          </p:nvPr>
        </p:nvSpPr>
        <p:spPr/>
        <p:txBody>
          <a:bodyPr/>
          <a:lstStyle/>
          <a:p>
            <a:r>
              <a:rPr lang="en-PH" smtClean="0"/>
              <a:t>Ticketing System</a:t>
            </a:r>
            <a:endParaRPr lang="en-PH"/>
          </a:p>
        </p:txBody>
      </p:sp>
      <p:sp>
        <p:nvSpPr>
          <p:cNvPr id="4" name="Slide Number Placeholder 3"/>
          <p:cNvSpPr>
            <a:spLocks noGrp="1"/>
          </p:cNvSpPr>
          <p:nvPr>
            <p:ph type="sldNum" sz="quarter" idx="12"/>
          </p:nvPr>
        </p:nvSpPr>
        <p:spPr/>
        <p:txBody>
          <a:bodyPr/>
          <a:lstStyle/>
          <a:p>
            <a:fld id="{12AAB5E9-AD01-41E1-9050-CEEA0629C0A3}"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CFA08-0990-4B99-802B-ECA105EE7E2F}" type="datetime1">
              <a:rPr lang="en-US" smtClean="0"/>
              <a:pPr/>
              <a:t>3/27/2017</a:t>
            </a:fld>
            <a:endParaRPr lang="en-PH"/>
          </a:p>
        </p:txBody>
      </p:sp>
      <p:sp>
        <p:nvSpPr>
          <p:cNvPr id="6" name="Footer Placeholder 5"/>
          <p:cNvSpPr>
            <a:spLocks noGrp="1"/>
          </p:cNvSpPr>
          <p:nvPr>
            <p:ph type="ftr" sz="quarter" idx="11"/>
          </p:nvPr>
        </p:nvSpPr>
        <p:spPr/>
        <p:txBody>
          <a:bodyPr/>
          <a:lstStyle/>
          <a:p>
            <a:r>
              <a:rPr lang="en-PH" smtClean="0"/>
              <a:t>Ticketing System</a:t>
            </a:r>
            <a:endParaRPr lang="en-PH"/>
          </a:p>
        </p:txBody>
      </p:sp>
      <p:sp>
        <p:nvSpPr>
          <p:cNvPr id="7" name="Slide Number Placeholder 6"/>
          <p:cNvSpPr>
            <a:spLocks noGrp="1"/>
          </p:cNvSpPr>
          <p:nvPr>
            <p:ph type="sldNum" sz="quarter" idx="12"/>
          </p:nvPr>
        </p:nvSpPr>
        <p:spPr/>
        <p:txBody>
          <a:bodyPr/>
          <a:lstStyle/>
          <a:p>
            <a:fld id="{12AAB5E9-AD01-41E1-9050-CEEA0629C0A3}"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52E10-FDF1-4407-9B8F-56C51A838E2C}" type="datetime1">
              <a:rPr lang="en-US" smtClean="0"/>
              <a:pPr/>
              <a:t>3/27/2017</a:t>
            </a:fld>
            <a:endParaRPr lang="en-PH"/>
          </a:p>
        </p:txBody>
      </p:sp>
      <p:sp>
        <p:nvSpPr>
          <p:cNvPr id="6" name="Footer Placeholder 5"/>
          <p:cNvSpPr>
            <a:spLocks noGrp="1"/>
          </p:cNvSpPr>
          <p:nvPr>
            <p:ph type="ftr" sz="quarter" idx="11"/>
          </p:nvPr>
        </p:nvSpPr>
        <p:spPr/>
        <p:txBody>
          <a:bodyPr/>
          <a:lstStyle/>
          <a:p>
            <a:r>
              <a:rPr lang="en-PH" smtClean="0"/>
              <a:t>Ticketing System</a:t>
            </a:r>
            <a:endParaRPr lang="en-PH"/>
          </a:p>
        </p:txBody>
      </p:sp>
      <p:sp>
        <p:nvSpPr>
          <p:cNvPr id="7" name="Slide Number Placeholder 6"/>
          <p:cNvSpPr>
            <a:spLocks noGrp="1"/>
          </p:cNvSpPr>
          <p:nvPr>
            <p:ph type="sldNum" sz="quarter" idx="12"/>
          </p:nvPr>
        </p:nvSpPr>
        <p:spPr/>
        <p:txBody>
          <a:bodyPr/>
          <a:lstStyle/>
          <a:p>
            <a:fld id="{12AAB5E9-AD01-41E1-9050-CEEA0629C0A3}"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90F28-AF1F-4204-A5CC-2B096B1442E7}" type="datetime1">
              <a:rPr lang="en-US" smtClean="0"/>
              <a:pPr/>
              <a:t>3/27/2017</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PH" smtClean="0"/>
              <a:t>Ticketing System</a:t>
            </a:r>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AB5E9-AD01-41E1-9050-CEEA0629C0A3}" type="slidenum">
              <a:rPr lang="en-PH" smtClean="0"/>
              <a:pPr/>
              <a:t>‹#›</a:t>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p:cNvSpPr/>
          <p:nvPr/>
        </p:nvSpPr>
        <p:spPr>
          <a:xfrm>
            <a:off x="7315200" y="609600"/>
            <a:ext cx="1752600" cy="1295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Flowchart: Merge 13"/>
          <p:cNvSpPr/>
          <p:nvPr/>
        </p:nvSpPr>
        <p:spPr>
          <a:xfrm>
            <a:off x="7315200" y="1905000"/>
            <a:ext cx="1752600" cy="762000"/>
          </a:xfrm>
          <a:prstGeom prst="flowChartMerg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5" name="Picture 14" descr="1477889411081~01.png"/>
          <p:cNvPicPr>
            <a:picLocks noChangeAspect="1"/>
          </p:cNvPicPr>
          <p:nvPr/>
        </p:nvPicPr>
        <p:blipFill>
          <a:blip r:embed="rId2" cstate="print"/>
          <a:stretch>
            <a:fillRect/>
          </a:stretch>
        </p:blipFill>
        <p:spPr>
          <a:xfrm>
            <a:off x="7391400" y="578129"/>
            <a:ext cx="1600200" cy="1555471"/>
          </a:xfrm>
          <a:prstGeom prst="rect">
            <a:avLst/>
          </a:prstGeom>
        </p:spPr>
      </p:pic>
      <p:sp>
        <p:nvSpPr>
          <p:cNvPr id="20" name="Title 1"/>
          <p:cNvSpPr txBox="1">
            <a:spLocks/>
          </p:cNvSpPr>
          <p:nvPr/>
        </p:nvSpPr>
        <p:spPr>
          <a:xfrm>
            <a:off x="838200" y="2209800"/>
            <a:ext cx="5638800" cy="2209800"/>
          </a:xfrm>
          <a:prstGeom prst="rect">
            <a:avLst/>
          </a:prstGeom>
        </p:spPr>
        <p:txBody>
          <a:bodyPr vert="horz" lIns="91440" tIns="45720" rIns="91440" bIns="45720" rtlCol="0" anchor="ctr">
            <a:noAutofit/>
          </a:bodyPr>
          <a:lstStyle/>
          <a:p>
            <a:r>
              <a:rPr lang="en-US" sz="4800" dirty="0" smtClean="0">
                <a:solidFill>
                  <a:schemeClr val="tx2"/>
                </a:solidFill>
                <a:latin typeface="Tahoma" pitchFamily="34" charset="0"/>
                <a:ea typeface="Tahoma" pitchFamily="34" charset="0"/>
                <a:cs typeface="Tahoma" pitchFamily="34" charset="0"/>
              </a:rPr>
              <a:t>O</a:t>
            </a:r>
            <a:r>
              <a:rPr lang="en-US" sz="3600" dirty="0" smtClean="0">
                <a:solidFill>
                  <a:schemeClr val="tx2"/>
                </a:solidFill>
                <a:latin typeface="Tahoma" pitchFamily="34" charset="0"/>
                <a:ea typeface="Tahoma" pitchFamily="34" charset="0"/>
                <a:cs typeface="Tahoma" pitchFamily="34" charset="0"/>
              </a:rPr>
              <a:t>nline </a:t>
            </a:r>
            <a:r>
              <a:rPr lang="en-US" sz="3600" dirty="0">
                <a:solidFill>
                  <a:schemeClr val="tx2"/>
                </a:solidFill>
                <a:latin typeface="Tahoma" pitchFamily="34" charset="0"/>
                <a:ea typeface="Tahoma" pitchFamily="34" charset="0"/>
                <a:cs typeface="Tahoma" pitchFamily="34" charset="0"/>
              </a:rPr>
              <a:t>Ticketing System for Fortis Technologies Inc</a:t>
            </a:r>
            <a:r>
              <a:rPr lang="en-US" sz="3600" dirty="0" smtClean="0">
                <a:solidFill>
                  <a:schemeClr val="tx2"/>
                </a:solidFill>
                <a:latin typeface="Tahoma" pitchFamily="34" charset="0"/>
                <a:ea typeface="Tahoma" pitchFamily="34" charset="0"/>
                <a:cs typeface="Tahoma" pitchFamily="34" charset="0"/>
              </a:rPr>
              <a:t>.</a:t>
            </a:r>
            <a:endParaRPr lang="en-PH" sz="3600" dirty="0">
              <a:solidFill>
                <a:schemeClr val="tx2"/>
              </a:solidFill>
              <a:latin typeface="Tahoma" pitchFamily="34" charset="0"/>
              <a:ea typeface="Tahoma" pitchFamily="34" charset="0"/>
              <a:cs typeface="Tahoma" pitchFamily="34" charset="0"/>
            </a:endParaRPr>
          </a:p>
        </p:txBody>
      </p:sp>
      <p:sp>
        <p:nvSpPr>
          <p:cNvPr id="21" name="Slide Number Placeholder 20"/>
          <p:cNvSpPr>
            <a:spLocks noGrp="1"/>
          </p:cNvSpPr>
          <p:nvPr>
            <p:ph type="sldNum" sz="quarter" idx="12"/>
          </p:nvPr>
        </p:nvSpPr>
        <p:spPr/>
        <p:txBody>
          <a:bodyPr/>
          <a:lstStyle/>
          <a:p>
            <a:fld id="{12AAB5E9-AD01-41E1-9050-CEEA0629C0A3}" type="slidenum">
              <a:rPr lang="en-PH" smtClean="0"/>
              <a:pPr/>
              <a:t>1</a:t>
            </a:fld>
            <a:endParaRPr lang="en-PH"/>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0" y="1752600"/>
            <a:ext cx="9144000" cy="2438400"/>
          </a:xfrm>
        </p:spPr>
        <p:txBody>
          <a:bodyPr>
            <a:normAutofit/>
          </a:bodyPr>
          <a:lstStyle/>
          <a:p>
            <a:r>
              <a:rPr lang="en-US" sz="2800" b="1" dirty="0" smtClean="0">
                <a:solidFill>
                  <a:schemeClr val="tx2"/>
                </a:solidFill>
                <a:latin typeface="Tahoma" pitchFamily="34" charset="0"/>
                <a:ea typeface="Tahoma" pitchFamily="34" charset="0"/>
                <a:cs typeface="Tahoma" pitchFamily="34" charset="0"/>
              </a:rPr>
              <a:t>Chapter 3</a:t>
            </a:r>
            <a:br>
              <a:rPr lang="en-US" sz="2800" b="1" dirty="0" smtClean="0">
                <a:solidFill>
                  <a:schemeClr val="tx2"/>
                </a:solidFill>
                <a:latin typeface="Tahoma" pitchFamily="34" charset="0"/>
                <a:ea typeface="Tahoma" pitchFamily="34" charset="0"/>
                <a:cs typeface="Tahoma" pitchFamily="34" charset="0"/>
              </a:rPr>
            </a:br>
            <a:r>
              <a:rPr lang="en-US" sz="2800" b="1" dirty="0" smtClean="0">
                <a:solidFill>
                  <a:schemeClr val="tx2"/>
                </a:solidFill>
                <a:latin typeface="Tahoma" pitchFamily="34" charset="0"/>
                <a:ea typeface="Tahoma" pitchFamily="34" charset="0"/>
                <a:cs typeface="Tahoma" pitchFamily="34" charset="0"/>
              </a:rPr>
              <a:t>DESIGN AND METHODOLOGY</a:t>
            </a:r>
            <a:endParaRPr lang="en-PH" sz="2800" dirty="0">
              <a:solidFill>
                <a:schemeClr val="tx2"/>
              </a:solidFill>
              <a:latin typeface="Tahoma" pitchFamily="34" charset="0"/>
              <a:ea typeface="Tahoma" pitchFamily="34" charset="0"/>
              <a:cs typeface="Tahoma" pitchFamily="34" charset="0"/>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10</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11</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pic>
        <p:nvPicPr>
          <p:cNvPr id="16" name="Content Placeholder 15" descr="ReqAnal.png"/>
          <p:cNvPicPr>
            <a:picLocks noGrp="1" noChangeAspect="1"/>
          </p:cNvPicPr>
          <p:nvPr>
            <p:ph idx="1"/>
          </p:nvPr>
        </p:nvPicPr>
        <p:blipFill>
          <a:blip r:embed="rId4"/>
          <a:stretch>
            <a:fillRect/>
          </a:stretch>
        </p:blipFill>
        <p:spPr>
          <a:xfrm>
            <a:off x="1676400" y="914400"/>
            <a:ext cx="6118485" cy="4724400"/>
          </a:xfrm>
        </p:spPr>
      </p:pic>
      <p:sp>
        <p:nvSpPr>
          <p:cNvPr id="12" name="Title 1"/>
          <p:cNvSpPr txBox="1">
            <a:spLocks/>
          </p:cNvSpPr>
          <p:nvPr/>
        </p:nvSpPr>
        <p:spPr>
          <a:xfrm>
            <a:off x="2286000" y="5334000"/>
            <a:ext cx="5029200" cy="685800"/>
          </a:xfrm>
          <a:prstGeom prst="rect">
            <a:avLst/>
          </a:prstGeom>
        </p:spPr>
        <p:txBody>
          <a:bodyPr vert="horz" lIns="91440" tIns="45720" rIns="91440" bIns="45720" rtlCol="0" anchor="ctr">
            <a:normAutofit fontScale="97500"/>
          </a:bodyPr>
          <a:lstStyle/>
          <a:p>
            <a:r>
              <a:rPr lang="en-US" sz="1400" b="1" dirty="0" smtClean="0">
                <a:solidFill>
                  <a:schemeClr val="tx2"/>
                </a:solidFill>
                <a:latin typeface="Tahoma" pitchFamily="34" charset="0"/>
                <a:ea typeface="Tahoma" pitchFamily="34" charset="0"/>
                <a:cs typeface="Tahoma" pitchFamily="34" charset="0"/>
              </a:rPr>
              <a:t>Figure </a:t>
            </a:r>
            <a:r>
              <a:rPr lang="en-US" sz="1400" b="1" dirty="0" smtClean="0">
                <a:solidFill>
                  <a:schemeClr val="tx2"/>
                </a:solidFill>
                <a:latin typeface="Tahoma" pitchFamily="34" charset="0"/>
                <a:ea typeface="Tahoma" pitchFamily="34" charset="0"/>
                <a:cs typeface="Tahoma" pitchFamily="34" charset="0"/>
              </a:rPr>
              <a:t>1.0 - </a:t>
            </a:r>
            <a:r>
              <a:rPr lang="en-US" sz="1400" dirty="0" smtClean="0">
                <a:latin typeface="Tahoma" pitchFamily="34" charset="0"/>
                <a:ea typeface="Tahoma" pitchFamily="34" charset="0"/>
                <a:cs typeface="Tahoma" pitchFamily="34" charset="0"/>
              </a:rPr>
              <a:t>Flow </a:t>
            </a:r>
            <a:r>
              <a:rPr lang="en-US" sz="1400" dirty="0" smtClean="0">
                <a:latin typeface="Tahoma" pitchFamily="34" charset="0"/>
                <a:ea typeface="Tahoma" pitchFamily="34" charset="0"/>
                <a:cs typeface="Tahoma" pitchFamily="34" charset="0"/>
              </a:rPr>
              <a:t>chart of the current process of the Fortis Technologies Inc.</a:t>
            </a:r>
            <a:endParaRPr lang="en-PH" sz="1400" dirty="0">
              <a:latin typeface="Tahoma" pitchFamily="34" charset="0"/>
              <a:ea typeface="Tahoma" pitchFamily="34" charset="0"/>
              <a:cs typeface="Tahoma" pitchFamily="34" charset="0"/>
            </a:endParaRPr>
          </a:p>
        </p:txBody>
      </p:sp>
      <p:sp>
        <p:nvSpPr>
          <p:cNvPr id="17" name="Title 1"/>
          <p:cNvSpPr txBox="1">
            <a:spLocks/>
          </p:cNvSpPr>
          <p:nvPr/>
        </p:nvSpPr>
        <p:spPr>
          <a:xfrm>
            <a:off x="381000" y="762000"/>
            <a:ext cx="4724400" cy="6858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smtClean="0">
                <a:ln>
                  <a:noFill/>
                </a:ln>
                <a:solidFill>
                  <a:schemeClr val="tx2"/>
                </a:solidFill>
                <a:effectLst/>
                <a:uLnTx/>
                <a:uFillTx/>
                <a:latin typeface="Tahoma" pitchFamily="34" charset="0"/>
                <a:ea typeface="Tahoma" pitchFamily="34" charset="0"/>
                <a:cs typeface="Tahoma" pitchFamily="34" charset="0"/>
              </a:rPr>
              <a:t>Requirement Analysis</a:t>
            </a:r>
            <a:endParaRPr kumimoji="0" lang="en-PH" sz="22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381000" y="762000"/>
            <a:ext cx="5105400" cy="685800"/>
          </a:xfrm>
        </p:spPr>
        <p:txBody>
          <a:bodyPr>
            <a:normAutofit/>
          </a:bodyPr>
          <a:lstStyle/>
          <a:p>
            <a:pPr algn="l"/>
            <a:r>
              <a:rPr lang="en-US" sz="2200" b="1" dirty="0" smtClean="0">
                <a:solidFill>
                  <a:schemeClr val="tx2"/>
                </a:solidFill>
                <a:latin typeface="Tahoma" pitchFamily="34" charset="0"/>
                <a:ea typeface="Tahoma" pitchFamily="34" charset="0"/>
                <a:cs typeface="Tahoma" pitchFamily="34" charset="0"/>
              </a:rPr>
              <a:t>Requirement Documentation</a:t>
            </a:r>
            <a:endParaRPr lang="en-PH" sz="2200" b="1" dirty="0">
              <a:solidFill>
                <a:schemeClr val="tx2"/>
              </a:solidFill>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12</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1" name="Content Placeholder 2"/>
          <p:cNvSpPr>
            <a:spLocks noGrp="1"/>
          </p:cNvSpPr>
          <p:nvPr>
            <p:ph idx="1"/>
          </p:nvPr>
        </p:nvSpPr>
        <p:spPr>
          <a:xfrm>
            <a:off x="762000" y="1676400"/>
            <a:ext cx="8229600" cy="4648200"/>
          </a:xfrm>
        </p:spPr>
        <p:txBody>
          <a:bodyPr>
            <a:noAutofit/>
          </a:bodyPr>
          <a:lstStyle/>
          <a:p>
            <a:pPr lvl="0">
              <a:lnSpc>
                <a:spcPct val="150000"/>
              </a:lnSpc>
            </a:pPr>
            <a:r>
              <a:rPr lang="en-US" sz="1600" b="1" dirty="0" smtClean="0">
                <a:latin typeface="Tahoma" pitchFamily="34" charset="0"/>
                <a:ea typeface="Tahoma" pitchFamily="34" charset="0"/>
                <a:cs typeface="Tahoma" pitchFamily="34" charset="0"/>
              </a:rPr>
              <a:t>Client </a:t>
            </a:r>
            <a:r>
              <a:rPr lang="en-US" sz="1600" b="1" dirty="0" smtClean="0">
                <a:latin typeface="Tahoma" pitchFamily="34" charset="0"/>
                <a:ea typeface="Tahoma" pitchFamily="34" charset="0"/>
                <a:cs typeface="Tahoma" pitchFamily="34" charset="0"/>
              </a:rPr>
              <a:t>module - </a:t>
            </a:r>
            <a:r>
              <a:rPr lang="en-US" sz="1600" dirty="0" smtClean="0">
                <a:latin typeface="Tahoma" pitchFamily="34" charset="0"/>
                <a:ea typeface="Tahoma" pitchFamily="34" charset="0"/>
                <a:cs typeface="Tahoma" pitchFamily="34" charset="0"/>
              </a:rPr>
              <a:t>This Create Ticket Module can create ticket that will be use for transaction with the company and View Ticket for clients which will able them to see the progress of the issue they sent.</a:t>
            </a:r>
            <a:endParaRPr lang="en-PH" sz="1600" dirty="0" smtClean="0">
              <a:latin typeface="Tahoma" pitchFamily="34" charset="0"/>
              <a:ea typeface="Tahoma" pitchFamily="34" charset="0"/>
              <a:cs typeface="Tahoma" pitchFamily="34" charset="0"/>
            </a:endParaRPr>
          </a:p>
          <a:p>
            <a:pPr lvl="0">
              <a:lnSpc>
                <a:spcPct val="150000"/>
              </a:lnSpc>
            </a:pPr>
            <a:r>
              <a:rPr lang="en-US" sz="1600" b="1" dirty="0" smtClean="0">
                <a:latin typeface="Tahoma" pitchFamily="34" charset="0"/>
                <a:ea typeface="Tahoma" pitchFamily="34" charset="0"/>
                <a:cs typeface="Tahoma" pitchFamily="34" charset="0"/>
              </a:rPr>
              <a:t>Ticket Module – </a:t>
            </a:r>
            <a:r>
              <a:rPr lang="en-US" sz="1600" dirty="0" smtClean="0">
                <a:latin typeface="Tahoma" pitchFamily="34" charset="0"/>
                <a:ea typeface="Tahoma" pitchFamily="34" charset="0"/>
                <a:cs typeface="Tahoma" pitchFamily="34" charset="0"/>
              </a:rPr>
              <a:t>This module enables the administrator and the users to view the open tickets, the assigned tickets, closed tickets and those that are pending. In this module where they make the progress of the tickets.</a:t>
            </a:r>
            <a:endParaRPr lang="en-PH" sz="1600" dirty="0" smtClean="0">
              <a:latin typeface="Tahoma" pitchFamily="34" charset="0"/>
              <a:ea typeface="Tahoma" pitchFamily="34" charset="0"/>
              <a:cs typeface="Tahoma" pitchFamily="34" charset="0"/>
            </a:endParaRPr>
          </a:p>
          <a:p>
            <a:pPr lvl="0">
              <a:lnSpc>
                <a:spcPct val="150000"/>
              </a:lnSpc>
            </a:pPr>
            <a:r>
              <a:rPr lang="en-US" sz="1600" b="1" dirty="0" smtClean="0">
                <a:latin typeface="Tahoma" pitchFamily="34" charset="0"/>
                <a:ea typeface="Tahoma" pitchFamily="34" charset="0"/>
                <a:cs typeface="Tahoma" pitchFamily="34" charset="0"/>
              </a:rPr>
              <a:t>Maintenance Module – </a:t>
            </a:r>
            <a:r>
              <a:rPr lang="en-US" sz="1600" dirty="0" smtClean="0">
                <a:latin typeface="Tahoma" pitchFamily="34" charset="0"/>
                <a:ea typeface="Tahoma" pitchFamily="34" charset="0"/>
                <a:cs typeface="Tahoma" pitchFamily="34" charset="0"/>
              </a:rPr>
              <a:t>This module is accessible only by the administrator. In this module the administrator can add, edit and delete status, severity and resolution</a:t>
            </a:r>
            <a:r>
              <a:rPr lang="en-US" sz="1600" dirty="0" smtClean="0">
                <a:latin typeface="Tahoma" pitchFamily="34" charset="0"/>
                <a:ea typeface="Tahoma" pitchFamily="34" charset="0"/>
                <a:cs typeface="Tahoma" pitchFamily="34"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13</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1" name="Content Placeholder 2"/>
          <p:cNvSpPr>
            <a:spLocks noGrp="1"/>
          </p:cNvSpPr>
          <p:nvPr>
            <p:ph idx="1"/>
          </p:nvPr>
        </p:nvSpPr>
        <p:spPr>
          <a:xfrm>
            <a:off x="762000" y="1676400"/>
            <a:ext cx="8229600" cy="4648200"/>
          </a:xfrm>
        </p:spPr>
        <p:txBody>
          <a:bodyPr>
            <a:noAutofit/>
          </a:bodyPr>
          <a:lstStyle/>
          <a:p>
            <a:pPr lvl="0">
              <a:lnSpc>
                <a:spcPct val="150000"/>
              </a:lnSpc>
            </a:pPr>
            <a:r>
              <a:rPr lang="en-US" sz="1600" b="1" dirty="0" smtClean="0">
                <a:latin typeface="Tahoma" pitchFamily="34" charset="0"/>
                <a:ea typeface="Tahoma" pitchFamily="34" charset="0"/>
                <a:cs typeface="Tahoma" pitchFamily="34" charset="0"/>
              </a:rPr>
              <a:t>Users Module – </a:t>
            </a:r>
            <a:r>
              <a:rPr lang="en-US" sz="1600" dirty="0" smtClean="0">
                <a:latin typeface="Tahoma" pitchFamily="34" charset="0"/>
                <a:ea typeface="Tahoma" pitchFamily="34" charset="0"/>
                <a:cs typeface="Tahoma" pitchFamily="34" charset="0"/>
              </a:rPr>
              <a:t>This module is accessible only by the administrator. In this module the administrator can add, edit, and delete user accounts for the system. The administrator also can activate and de-activate the user accounts.</a:t>
            </a:r>
            <a:endParaRPr lang="en-PH" sz="1600" dirty="0" smtClean="0">
              <a:latin typeface="Tahoma" pitchFamily="34" charset="0"/>
              <a:ea typeface="Tahoma" pitchFamily="34" charset="0"/>
              <a:cs typeface="Tahoma" pitchFamily="34" charset="0"/>
            </a:endParaRPr>
          </a:p>
          <a:p>
            <a:pPr lvl="0">
              <a:lnSpc>
                <a:spcPct val="150000"/>
              </a:lnSpc>
            </a:pPr>
            <a:r>
              <a:rPr lang="en-US" sz="1600" b="1" dirty="0" smtClean="0">
                <a:latin typeface="Tahoma" pitchFamily="34" charset="0"/>
                <a:ea typeface="Tahoma" pitchFamily="34" charset="0"/>
                <a:cs typeface="Tahoma" pitchFamily="34" charset="0"/>
              </a:rPr>
              <a:t>Reports </a:t>
            </a:r>
            <a:r>
              <a:rPr lang="en-US" sz="1600" b="1" dirty="0" smtClean="0">
                <a:latin typeface="Tahoma" pitchFamily="34" charset="0"/>
                <a:ea typeface="Tahoma" pitchFamily="34" charset="0"/>
                <a:cs typeface="Tahoma" pitchFamily="34" charset="0"/>
              </a:rPr>
              <a:t>– </a:t>
            </a:r>
            <a:r>
              <a:rPr lang="en-US" sz="1600" dirty="0" smtClean="0">
                <a:latin typeface="Tahoma" pitchFamily="34" charset="0"/>
                <a:ea typeface="Tahoma" pitchFamily="34" charset="0"/>
                <a:cs typeface="Tahoma" pitchFamily="34" charset="0"/>
              </a:rPr>
              <a:t>This </a:t>
            </a:r>
            <a:r>
              <a:rPr lang="en-US" sz="1600" dirty="0" smtClean="0">
                <a:latin typeface="Tahoma" pitchFamily="34" charset="0"/>
                <a:ea typeface="Tahoma" pitchFamily="34" charset="0"/>
                <a:cs typeface="Tahoma" pitchFamily="34" charset="0"/>
              </a:rPr>
              <a:t>Module was designed to provide a feature-rich and user-friendly web interface for managing reports. The core idea behind the Reporting Module is to provide a solid foundation so that other developers can use the framework to implement new features.</a:t>
            </a:r>
            <a:endParaRPr lang="en-PH" sz="1600" dirty="0" smtClean="0">
              <a:latin typeface="Tahoma" pitchFamily="34" charset="0"/>
              <a:ea typeface="Tahoma" pitchFamily="34" charset="0"/>
              <a:cs typeface="Tahoma" pitchFamily="34" charset="0"/>
            </a:endParaRPr>
          </a:p>
          <a:p>
            <a:pPr>
              <a:lnSpc>
                <a:spcPct val="150000"/>
              </a:lnSpc>
            </a:pPr>
            <a:endParaRPr lang="en-PH" sz="1600" dirty="0" smtClean="0">
              <a:latin typeface="Tahoma" pitchFamily="34" charset="0"/>
              <a:ea typeface="Tahoma" pitchFamily="34" charset="0"/>
              <a:cs typeface="Tahoma" pitchFamily="34" charset="0"/>
            </a:endParaRPr>
          </a:p>
          <a:p>
            <a:pPr>
              <a:lnSpc>
                <a:spcPct val="150000"/>
              </a:lnSpc>
            </a:pPr>
            <a:endParaRPr lang="en-PH" sz="160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14</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pic>
        <p:nvPicPr>
          <p:cNvPr id="16" name="Content Placeholder 15" descr="systemDes.png"/>
          <p:cNvPicPr>
            <a:picLocks noGrp="1" noChangeAspect="1"/>
          </p:cNvPicPr>
          <p:nvPr>
            <p:ph idx="1"/>
          </p:nvPr>
        </p:nvPicPr>
        <p:blipFill>
          <a:blip r:embed="rId4"/>
          <a:stretch>
            <a:fillRect/>
          </a:stretch>
        </p:blipFill>
        <p:spPr>
          <a:xfrm>
            <a:off x="1524000" y="1235475"/>
            <a:ext cx="7162800" cy="4250925"/>
          </a:xfrm>
        </p:spPr>
      </p:pic>
      <p:sp>
        <p:nvSpPr>
          <p:cNvPr id="15" name="Title 1"/>
          <p:cNvSpPr txBox="1">
            <a:spLocks/>
          </p:cNvSpPr>
          <p:nvPr/>
        </p:nvSpPr>
        <p:spPr>
          <a:xfrm>
            <a:off x="2133600" y="5486400"/>
            <a:ext cx="5791200" cy="685800"/>
          </a:xfrm>
          <a:prstGeom prst="rect">
            <a:avLst/>
          </a:prstGeom>
        </p:spPr>
        <p:txBody>
          <a:bodyPr vert="horz" lIns="91440" tIns="45720" rIns="91440" bIns="45720" rtlCol="0" anchor="ctr">
            <a:normAutofit fontScale="97500"/>
          </a:bodyPr>
          <a:lstStyle/>
          <a:p>
            <a:r>
              <a:rPr lang="en-US" sz="1600" b="1" dirty="0" smtClean="0">
                <a:solidFill>
                  <a:schemeClr val="tx2"/>
                </a:solidFill>
                <a:latin typeface="Tahoma" pitchFamily="34" charset="0"/>
                <a:ea typeface="Tahoma" pitchFamily="34" charset="0"/>
                <a:cs typeface="Tahoma" pitchFamily="34" charset="0"/>
              </a:rPr>
              <a:t>Figure 2.0</a:t>
            </a:r>
            <a:r>
              <a:rPr lang="en-US" sz="1600" b="1" dirty="0" smtClean="0">
                <a:latin typeface="Tahoma" pitchFamily="34" charset="0"/>
                <a:ea typeface="Tahoma" pitchFamily="34" charset="0"/>
                <a:cs typeface="Tahoma" pitchFamily="34" charset="0"/>
              </a:rPr>
              <a:t> </a:t>
            </a:r>
            <a:r>
              <a:rPr lang="en-US" sz="1600" b="1" dirty="0" smtClean="0">
                <a:latin typeface="Tahoma" pitchFamily="34" charset="0"/>
                <a:ea typeface="Tahoma" pitchFamily="34" charset="0"/>
                <a:cs typeface="Tahoma" pitchFamily="34" charset="0"/>
              </a:rPr>
              <a:t>- </a:t>
            </a:r>
            <a:r>
              <a:rPr lang="en-US" sz="1600" dirty="0" smtClean="0">
                <a:latin typeface="Tahoma" pitchFamily="34" charset="0"/>
                <a:ea typeface="Tahoma" pitchFamily="34" charset="0"/>
                <a:cs typeface="Tahoma" pitchFamily="34" charset="0"/>
              </a:rPr>
              <a:t>Data </a:t>
            </a:r>
            <a:r>
              <a:rPr lang="en-US" sz="1600" dirty="0" smtClean="0">
                <a:latin typeface="Tahoma" pitchFamily="34" charset="0"/>
                <a:ea typeface="Tahoma" pitchFamily="34" charset="0"/>
                <a:cs typeface="Tahoma" pitchFamily="34" charset="0"/>
              </a:rPr>
              <a:t>Flow Diagram of the Online Ticketing System for Fortis Technologies</a:t>
            </a:r>
            <a:endParaRPr lang="en-PH" sz="1600" dirty="0">
              <a:latin typeface="Tahoma" pitchFamily="34" charset="0"/>
              <a:ea typeface="Tahoma" pitchFamily="34" charset="0"/>
              <a:cs typeface="Tahoma" pitchFamily="34" charset="0"/>
            </a:endParaRPr>
          </a:p>
        </p:txBody>
      </p:sp>
      <p:sp>
        <p:nvSpPr>
          <p:cNvPr id="18" name="Title 1"/>
          <p:cNvSpPr txBox="1">
            <a:spLocks/>
          </p:cNvSpPr>
          <p:nvPr/>
        </p:nvSpPr>
        <p:spPr>
          <a:xfrm>
            <a:off x="381000" y="762000"/>
            <a:ext cx="2743200" cy="6858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smtClean="0">
                <a:ln>
                  <a:noFill/>
                </a:ln>
                <a:solidFill>
                  <a:schemeClr val="tx2"/>
                </a:solidFill>
                <a:effectLst/>
                <a:uLnTx/>
                <a:uFillTx/>
                <a:latin typeface="Tahoma" pitchFamily="34" charset="0"/>
                <a:ea typeface="Tahoma" pitchFamily="34" charset="0"/>
                <a:cs typeface="Tahoma" pitchFamily="34" charset="0"/>
              </a:rPr>
              <a:t>System Design</a:t>
            </a:r>
            <a:endParaRPr kumimoji="0" lang="en-PH" sz="2200" b="0" i="0" u="none" strike="noStrike" kern="1200" cap="none" spc="0" normalizeH="0" baseline="0" noProof="0" dirty="0">
              <a:ln>
                <a:noFill/>
              </a:ln>
              <a:solidFill>
                <a:schemeClr val="tx2"/>
              </a:solidFill>
              <a:effectLst/>
              <a:uLnTx/>
              <a:uFillTx/>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381000" y="762000"/>
            <a:ext cx="5181600" cy="685800"/>
          </a:xfrm>
        </p:spPr>
        <p:txBody>
          <a:bodyPr>
            <a:normAutofit/>
          </a:bodyPr>
          <a:lstStyle/>
          <a:p>
            <a:pPr algn="l"/>
            <a:r>
              <a:rPr lang="en-US" sz="2200" b="1" dirty="0" smtClean="0">
                <a:solidFill>
                  <a:schemeClr val="tx2"/>
                </a:solidFill>
                <a:latin typeface="Tahoma" pitchFamily="34" charset="0"/>
                <a:ea typeface="Tahoma" pitchFamily="34" charset="0"/>
                <a:cs typeface="Tahoma" pitchFamily="34" charset="0"/>
              </a:rPr>
              <a:t>Development And Testing</a:t>
            </a:r>
            <a:endParaRPr lang="en-PH" sz="2200" b="1" dirty="0">
              <a:solidFill>
                <a:schemeClr val="tx2"/>
              </a:solidFill>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15</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1" name="Content Placeholder 2"/>
          <p:cNvSpPr>
            <a:spLocks noGrp="1"/>
          </p:cNvSpPr>
          <p:nvPr>
            <p:ph idx="1"/>
          </p:nvPr>
        </p:nvSpPr>
        <p:spPr>
          <a:xfrm>
            <a:off x="838200" y="1981200"/>
            <a:ext cx="8077200" cy="3611563"/>
          </a:xfrm>
        </p:spPr>
        <p:txBody>
          <a:bodyPr>
            <a:noAutofit/>
          </a:bodyPr>
          <a:lstStyle/>
          <a:p>
            <a:pPr>
              <a:lnSpc>
                <a:spcPct val="150000"/>
              </a:lnSpc>
            </a:pPr>
            <a:r>
              <a:rPr lang="en-US" sz="1600" dirty="0" smtClean="0">
                <a:latin typeface="Tahoma" pitchFamily="34" charset="0"/>
                <a:ea typeface="Tahoma" pitchFamily="34" charset="0"/>
                <a:cs typeface="Tahoma" pitchFamily="34" charset="0"/>
              </a:rPr>
              <a:t>To be able the gather the relevant information in the study, the researcher made use of iterative model methods is that they all focus on empowering people to collaborate and make decisions together quickly and effectively. Iterative model continuous planning, continuous testing, continuous integration, and other forms of continuous evolution of both the project and the software, where the proposed of the software or the system should be determined.</a:t>
            </a:r>
          </a:p>
          <a:p>
            <a:pPr>
              <a:lnSpc>
                <a:spcPct val="150000"/>
              </a:lnSpc>
            </a:pPr>
            <a:endParaRPr lang="en-US" sz="1600" dirty="0" smtClean="0">
              <a:latin typeface="Tahoma" pitchFamily="34" charset="0"/>
              <a:ea typeface="Tahoma" pitchFamily="34" charset="0"/>
              <a:cs typeface="Tahoma" pitchFamily="34" charset="0"/>
            </a:endParaRPr>
          </a:p>
          <a:p>
            <a:pPr>
              <a:lnSpc>
                <a:spcPct val="150000"/>
              </a:lnSpc>
            </a:pPr>
            <a:endParaRPr lang="en-PH" sz="1600" dirty="0" smtClean="0">
              <a:latin typeface="Tahoma" pitchFamily="34" charset="0"/>
              <a:ea typeface="Tahoma" pitchFamily="34" charset="0"/>
              <a:cs typeface="Tahoma" pitchFamily="34" charset="0"/>
            </a:endParaRPr>
          </a:p>
          <a:p>
            <a:pPr>
              <a:lnSpc>
                <a:spcPct val="150000"/>
              </a:lnSpc>
            </a:pPr>
            <a:endParaRPr lang="en-PH"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16</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pic>
        <p:nvPicPr>
          <p:cNvPr id="11265" name="Picture 1"/>
          <p:cNvPicPr>
            <a:picLocks noChangeAspect="1" noChangeArrowheads="1"/>
          </p:cNvPicPr>
          <p:nvPr/>
        </p:nvPicPr>
        <p:blipFill>
          <a:blip r:embed="rId4"/>
          <a:srcRect/>
          <a:stretch>
            <a:fillRect/>
          </a:stretch>
        </p:blipFill>
        <p:spPr bwMode="auto">
          <a:xfrm>
            <a:off x="704850" y="1685925"/>
            <a:ext cx="8058150" cy="2809875"/>
          </a:xfrm>
          <a:prstGeom prst="rect">
            <a:avLst/>
          </a:prstGeom>
          <a:noFill/>
          <a:ln w="9525">
            <a:noFill/>
            <a:miter lim="800000"/>
            <a:headEnd/>
            <a:tailEnd/>
          </a:ln>
          <a:effectLst/>
        </p:spPr>
      </p:pic>
      <p:sp>
        <p:nvSpPr>
          <p:cNvPr id="16" name="Title 1"/>
          <p:cNvSpPr txBox="1">
            <a:spLocks/>
          </p:cNvSpPr>
          <p:nvPr/>
        </p:nvSpPr>
        <p:spPr>
          <a:xfrm>
            <a:off x="1752600" y="4648200"/>
            <a:ext cx="6858000" cy="685800"/>
          </a:xfrm>
          <a:prstGeom prst="rect">
            <a:avLst/>
          </a:prstGeom>
        </p:spPr>
        <p:txBody>
          <a:bodyPr vert="horz" lIns="91440" tIns="45720" rIns="91440" bIns="45720" rtlCol="0" anchor="ctr">
            <a:normAutofit fontScale="97500"/>
          </a:bodyPr>
          <a:lstStyle/>
          <a:p>
            <a:r>
              <a:rPr lang="en-US" sz="1400" b="1" dirty="0" smtClean="0">
                <a:solidFill>
                  <a:schemeClr val="tx2"/>
                </a:solidFill>
                <a:latin typeface="Tahoma" pitchFamily="34" charset="0"/>
                <a:ea typeface="Tahoma" pitchFamily="34" charset="0"/>
                <a:cs typeface="Tahoma" pitchFamily="34" charset="0"/>
              </a:rPr>
              <a:t>Figure </a:t>
            </a:r>
            <a:r>
              <a:rPr lang="en-US" sz="1400" b="1" dirty="0" smtClean="0">
                <a:solidFill>
                  <a:schemeClr val="tx2"/>
                </a:solidFill>
                <a:latin typeface="Tahoma" pitchFamily="34" charset="0"/>
                <a:ea typeface="Tahoma" pitchFamily="34" charset="0"/>
                <a:cs typeface="Tahoma" pitchFamily="34" charset="0"/>
              </a:rPr>
              <a:t>3.0 -  </a:t>
            </a:r>
            <a:r>
              <a:rPr lang="en-US" sz="1600" dirty="0" smtClean="0">
                <a:latin typeface="Tahoma" pitchFamily="34" charset="0"/>
                <a:ea typeface="Tahoma" pitchFamily="34" charset="0"/>
                <a:cs typeface="Tahoma" pitchFamily="34" charset="0"/>
              </a:rPr>
              <a:t>Representation of the methodology use by the proponents</a:t>
            </a:r>
            <a:endParaRPr lang="en-PH"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381000" y="762000"/>
            <a:ext cx="5029200" cy="685800"/>
          </a:xfrm>
        </p:spPr>
        <p:txBody>
          <a:bodyPr>
            <a:normAutofit/>
          </a:bodyPr>
          <a:lstStyle/>
          <a:p>
            <a:pPr algn="l"/>
            <a:r>
              <a:rPr lang="en-US" sz="2200" b="1" dirty="0" smtClean="0">
                <a:solidFill>
                  <a:schemeClr val="tx2"/>
                </a:solidFill>
                <a:latin typeface="Tahoma" pitchFamily="34" charset="0"/>
                <a:ea typeface="Tahoma" pitchFamily="34" charset="0"/>
                <a:cs typeface="Tahoma" pitchFamily="34" charset="0"/>
              </a:rPr>
              <a:t>Description Of The Prototype</a:t>
            </a:r>
            <a:endParaRPr lang="en-PH" sz="2200" b="1" dirty="0">
              <a:solidFill>
                <a:schemeClr val="tx2"/>
              </a:solidFill>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17</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pic>
        <p:nvPicPr>
          <p:cNvPr id="15" name="Content Placeholder 14" descr="LoginForm.png"/>
          <p:cNvPicPr>
            <a:picLocks noGrp="1"/>
          </p:cNvPicPr>
          <p:nvPr>
            <p:ph idx="1"/>
          </p:nvPr>
        </p:nvPicPr>
        <p:blipFill>
          <a:blip r:embed="rId4" cstate="print"/>
          <a:stretch>
            <a:fillRect/>
          </a:stretch>
        </p:blipFill>
        <p:spPr>
          <a:xfrm>
            <a:off x="1676400" y="1447800"/>
            <a:ext cx="6423691" cy="3611563"/>
          </a:xfrm>
          <a:prstGeom prst="rect">
            <a:avLst/>
          </a:prstGeom>
        </p:spPr>
      </p:pic>
      <p:sp>
        <p:nvSpPr>
          <p:cNvPr id="16" name="Title 1"/>
          <p:cNvSpPr txBox="1">
            <a:spLocks/>
          </p:cNvSpPr>
          <p:nvPr/>
        </p:nvSpPr>
        <p:spPr>
          <a:xfrm>
            <a:off x="2514600" y="5105400"/>
            <a:ext cx="5029200" cy="685800"/>
          </a:xfrm>
          <a:prstGeom prst="rect">
            <a:avLst/>
          </a:prstGeom>
        </p:spPr>
        <p:txBody>
          <a:bodyPr vert="horz" lIns="91440" tIns="45720" rIns="91440" bIns="45720" rtlCol="0" anchor="ctr">
            <a:normAutofit fontScale="97500"/>
          </a:bodyPr>
          <a:lstStyle/>
          <a:p>
            <a:r>
              <a:rPr lang="en-US" sz="1400" b="1" dirty="0" smtClean="0">
                <a:solidFill>
                  <a:schemeClr val="tx2"/>
                </a:solidFill>
                <a:latin typeface="Tahoma" pitchFamily="34" charset="0"/>
                <a:ea typeface="Tahoma" pitchFamily="34" charset="0"/>
                <a:cs typeface="Tahoma" pitchFamily="34" charset="0"/>
              </a:rPr>
              <a:t>Figure 4.0 Login Form </a:t>
            </a:r>
            <a:r>
              <a:rPr lang="en-PH" sz="1400" b="1" dirty="0" smtClean="0">
                <a:solidFill>
                  <a:schemeClr val="tx2"/>
                </a:solidFill>
                <a:latin typeface="Tahoma" pitchFamily="34" charset="0"/>
                <a:ea typeface="Tahoma" pitchFamily="34" charset="0"/>
                <a:cs typeface="Tahoma" pitchFamily="34" charset="0"/>
              </a:rPr>
              <a:t> - </a:t>
            </a:r>
            <a:r>
              <a:rPr lang="en-US" sz="1400" dirty="0" smtClean="0">
                <a:latin typeface="Tahoma" pitchFamily="34" charset="0"/>
                <a:ea typeface="Tahoma" pitchFamily="34" charset="0"/>
                <a:cs typeface="Tahoma" pitchFamily="34" charset="0"/>
              </a:rPr>
              <a:t>This page is where the users of the system need to login to access the system.</a:t>
            </a:r>
            <a:endParaRPr lang="en-PH" sz="14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18</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6" name="Title 1"/>
          <p:cNvSpPr txBox="1">
            <a:spLocks/>
          </p:cNvSpPr>
          <p:nvPr/>
        </p:nvSpPr>
        <p:spPr>
          <a:xfrm>
            <a:off x="2438400" y="4953000"/>
            <a:ext cx="5029200" cy="685800"/>
          </a:xfrm>
          <a:prstGeom prst="rect">
            <a:avLst/>
          </a:prstGeom>
        </p:spPr>
        <p:txBody>
          <a:bodyPr vert="horz" lIns="91440" tIns="45720" rIns="91440" bIns="45720" rtlCol="0" anchor="ctr">
            <a:normAutofit fontScale="97500"/>
          </a:bodyPr>
          <a:lstStyle/>
          <a:p>
            <a:r>
              <a:rPr lang="en-US" sz="1400" b="1" dirty="0" smtClean="0">
                <a:solidFill>
                  <a:schemeClr val="tx2"/>
                </a:solidFill>
                <a:latin typeface="Tahoma" pitchFamily="34" charset="0"/>
                <a:ea typeface="Tahoma" pitchFamily="34" charset="0"/>
                <a:cs typeface="Tahoma" pitchFamily="34" charset="0"/>
              </a:rPr>
              <a:t>Figure 5.0 Admin Index -</a:t>
            </a:r>
            <a:r>
              <a:rPr lang="en-PH" sz="1400" b="1" dirty="0" smtClean="0">
                <a:solidFill>
                  <a:schemeClr val="tx2"/>
                </a:solidFill>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rPr>
              <a:t>This Admin Index module will use to see and to manage the system.</a:t>
            </a:r>
            <a:endParaRPr lang="en-PH" sz="1400" dirty="0">
              <a:latin typeface="Tahoma" pitchFamily="34" charset="0"/>
              <a:ea typeface="Tahoma" pitchFamily="34" charset="0"/>
              <a:cs typeface="Tahoma" pitchFamily="34" charset="0"/>
            </a:endParaRPr>
          </a:p>
        </p:txBody>
      </p:sp>
      <p:pic>
        <p:nvPicPr>
          <p:cNvPr id="19" name="Picture 18" descr="AdminIndex.png"/>
          <p:cNvPicPr/>
          <p:nvPr/>
        </p:nvPicPr>
        <p:blipFill>
          <a:blip r:embed="rId4" cstate="print"/>
          <a:stretch>
            <a:fillRect/>
          </a:stretch>
        </p:blipFill>
        <p:spPr>
          <a:xfrm>
            <a:off x="1572768" y="1143000"/>
            <a:ext cx="6428232" cy="361188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19</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6" name="Title 1"/>
          <p:cNvSpPr txBox="1">
            <a:spLocks/>
          </p:cNvSpPr>
          <p:nvPr/>
        </p:nvSpPr>
        <p:spPr>
          <a:xfrm>
            <a:off x="2438400" y="4953000"/>
            <a:ext cx="5257800" cy="685800"/>
          </a:xfrm>
          <a:prstGeom prst="rect">
            <a:avLst/>
          </a:prstGeom>
        </p:spPr>
        <p:txBody>
          <a:bodyPr vert="horz" lIns="91440" tIns="45720" rIns="91440" bIns="45720" rtlCol="0" anchor="ctr">
            <a:normAutofit fontScale="97500"/>
          </a:bodyPr>
          <a:lstStyle/>
          <a:p>
            <a:r>
              <a:rPr lang="en-US" sz="1400" b="1" dirty="0" smtClean="0">
                <a:solidFill>
                  <a:schemeClr val="tx2"/>
                </a:solidFill>
                <a:latin typeface="Tahoma" pitchFamily="34" charset="0"/>
                <a:ea typeface="Tahoma" pitchFamily="34" charset="0"/>
                <a:cs typeface="Tahoma" pitchFamily="34" charset="0"/>
              </a:rPr>
              <a:t>Figure 6.0 Create Ticket</a:t>
            </a:r>
            <a:r>
              <a:rPr lang="en-PH" sz="1400" b="1" dirty="0" smtClean="0">
                <a:solidFill>
                  <a:schemeClr val="tx2"/>
                </a:solidFill>
                <a:latin typeface="Tahoma" pitchFamily="34" charset="0"/>
                <a:ea typeface="Tahoma" pitchFamily="34" charset="0"/>
                <a:cs typeface="Tahoma" pitchFamily="34" charset="0"/>
              </a:rPr>
              <a:t> - </a:t>
            </a:r>
            <a:r>
              <a:rPr lang="en-US" sz="1400" dirty="0" smtClean="0">
                <a:latin typeface="Tahoma" pitchFamily="34" charset="0"/>
                <a:ea typeface="Tahoma" pitchFamily="34" charset="0"/>
                <a:cs typeface="Tahoma" pitchFamily="34" charset="0"/>
              </a:rPr>
              <a:t>This Create Ticket Module can create ticket that will be use for transaction with the company</a:t>
            </a:r>
            <a:endParaRPr lang="en-PH" sz="1400" dirty="0">
              <a:latin typeface="Tahoma" pitchFamily="34" charset="0"/>
              <a:ea typeface="Tahoma" pitchFamily="34" charset="0"/>
              <a:cs typeface="Tahoma" pitchFamily="34" charset="0"/>
            </a:endParaRPr>
          </a:p>
        </p:txBody>
      </p:sp>
      <p:pic>
        <p:nvPicPr>
          <p:cNvPr id="15" name="Picture 14" descr="CreateTicket.png"/>
          <p:cNvPicPr/>
          <p:nvPr/>
        </p:nvPicPr>
        <p:blipFill>
          <a:blip r:embed="rId4" cstate="print"/>
          <a:stretch>
            <a:fillRect/>
          </a:stretch>
        </p:blipFill>
        <p:spPr>
          <a:xfrm>
            <a:off x="1572768" y="1066800"/>
            <a:ext cx="6400800" cy="385876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0" y="1752600"/>
            <a:ext cx="9144000" cy="2438400"/>
          </a:xfrm>
        </p:spPr>
        <p:txBody>
          <a:bodyPr>
            <a:normAutofit/>
          </a:bodyPr>
          <a:lstStyle/>
          <a:p>
            <a:r>
              <a:rPr lang="en-US" sz="2800" b="1" dirty="0" smtClean="0">
                <a:solidFill>
                  <a:schemeClr val="tx2"/>
                </a:solidFill>
                <a:latin typeface="Tahoma" pitchFamily="34" charset="0"/>
                <a:ea typeface="Tahoma" pitchFamily="34" charset="0"/>
                <a:cs typeface="Tahoma" pitchFamily="34" charset="0"/>
              </a:rPr>
              <a:t>Chapter 1</a:t>
            </a:r>
            <a:r>
              <a:rPr lang="en-PH" sz="2800" dirty="0" smtClean="0">
                <a:solidFill>
                  <a:schemeClr val="tx2"/>
                </a:solidFill>
                <a:latin typeface="Tahoma" pitchFamily="34" charset="0"/>
                <a:ea typeface="Tahoma" pitchFamily="34" charset="0"/>
                <a:cs typeface="Tahoma" pitchFamily="34" charset="0"/>
              </a:rPr>
              <a:t/>
            </a:r>
            <a:br>
              <a:rPr lang="en-PH" sz="2800" dirty="0" smtClean="0">
                <a:solidFill>
                  <a:schemeClr val="tx2"/>
                </a:solidFill>
                <a:latin typeface="Tahoma" pitchFamily="34" charset="0"/>
                <a:ea typeface="Tahoma" pitchFamily="34" charset="0"/>
                <a:cs typeface="Tahoma" pitchFamily="34" charset="0"/>
              </a:rPr>
            </a:br>
            <a:r>
              <a:rPr lang="en-US" sz="2800" b="1" dirty="0" smtClean="0">
                <a:solidFill>
                  <a:schemeClr val="tx2"/>
                </a:solidFill>
                <a:latin typeface="Tahoma" pitchFamily="34" charset="0"/>
                <a:ea typeface="Tahoma" pitchFamily="34" charset="0"/>
                <a:cs typeface="Tahoma" pitchFamily="34" charset="0"/>
              </a:rPr>
              <a:t>PROBLEM AND ITS BACKGROUND</a:t>
            </a:r>
            <a:endParaRPr lang="en-PH" sz="2800" dirty="0">
              <a:solidFill>
                <a:schemeClr val="tx2"/>
              </a:solidFill>
              <a:latin typeface="Tahoma" pitchFamily="34" charset="0"/>
              <a:ea typeface="Tahoma" pitchFamily="34" charset="0"/>
              <a:cs typeface="Tahoma" pitchFamily="34" charset="0"/>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2</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20</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pic>
        <p:nvPicPr>
          <p:cNvPr id="1026" name="Picture 4" descr="SettingResolution.png"/>
          <p:cNvPicPr>
            <a:picLocks noChangeAspect="1" noChangeArrowheads="1"/>
          </p:cNvPicPr>
          <p:nvPr/>
        </p:nvPicPr>
        <p:blipFill>
          <a:blip r:embed="rId4"/>
          <a:srcRect/>
          <a:stretch>
            <a:fillRect/>
          </a:stretch>
        </p:blipFill>
        <p:spPr bwMode="auto">
          <a:xfrm>
            <a:off x="1524075" y="731520"/>
            <a:ext cx="6400725" cy="3840480"/>
          </a:xfrm>
          <a:prstGeom prst="rect">
            <a:avLst/>
          </a:prstGeom>
          <a:noFill/>
          <a:ln w="9525">
            <a:noFill/>
            <a:miter lim="800000"/>
            <a:headEnd/>
            <a:tailEnd/>
          </a:ln>
        </p:spPr>
      </p:pic>
      <p:sp>
        <p:nvSpPr>
          <p:cNvPr id="16" name="Title 1"/>
          <p:cNvSpPr txBox="1">
            <a:spLocks/>
          </p:cNvSpPr>
          <p:nvPr/>
        </p:nvSpPr>
        <p:spPr>
          <a:xfrm>
            <a:off x="2438400" y="4953000"/>
            <a:ext cx="5257800" cy="685800"/>
          </a:xfrm>
          <a:prstGeom prst="rect">
            <a:avLst/>
          </a:prstGeom>
        </p:spPr>
        <p:txBody>
          <a:bodyPr vert="horz" lIns="91440" tIns="45720" rIns="91440" bIns="45720" rtlCol="0" anchor="ctr">
            <a:normAutofit fontScale="97500"/>
          </a:bodyPr>
          <a:lstStyle/>
          <a:p>
            <a:r>
              <a:rPr lang="en-US" sz="1400" b="1" dirty="0" smtClean="0">
                <a:solidFill>
                  <a:schemeClr val="tx2"/>
                </a:solidFill>
                <a:latin typeface="Tahoma" pitchFamily="34" charset="0"/>
                <a:ea typeface="Tahoma" pitchFamily="34" charset="0"/>
                <a:cs typeface="Tahoma" pitchFamily="34" charset="0"/>
              </a:rPr>
              <a:t>Figure 7.0 Setting Resolution</a:t>
            </a:r>
            <a:r>
              <a:rPr lang="en-PH" sz="1400" b="1" dirty="0" smtClean="0">
                <a:solidFill>
                  <a:schemeClr val="tx2"/>
                </a:solidFill>
                <a:latin typeface="Tahoma" pitchFamily="34" charset="0"/>
                <a:ea typeface="Tahoma" pitchFamily="34" charset="0"/>
                <a:cs typeface="Tahoma" pitchFamily="34" charset="0"/>
              </a:rPr>
              <a:t> - </a:t>
            </a:r>
            <a:r>
              <a:rPr lang="en-US" sz="1400" dirty="0" smtClean="0">
                <a:latin typeface="Tahoma" pitchFamily="34" charset="0"/>
                <a:ea typeface="Tahoma" pitchFamily="34" charset="0"/>
                <a:cs typeface="Tahoma" pitchFamily="34" charset="0"/>
              </a:rPr>
              <a:t>This Setting (Resolution) Module can add, edit, and delete resolutions.</a:t>
            </a:r>
            <a:endParaRPr lang="en-PH" sz="14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21</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6" name="Title 1"/>
          <p:cNvSpPr txBox="1">
            <a:spLocks/>
          </p:cNvSpPr>
          <p:nvPr/>
        </p:nvSpPr>
        <p:spPr>
          <a:xfrm>
            <a:off x="2438400" y="4953000"/>
            <a:ext cx="5257800" cy="685800"/>
          </a:xfrm>
          <a:prstGeom prst="rect">
            <a:avLst/>
          </a:prstGeom>
        </p:spPr>
        <p:txBody>
          <a:bodyPr vert="horz" lIns="91440" tIns="45720" rIns="91440" bIns="45720" rtlCol="0" anchor="ctr">
            <a:normAutofit fontScale="97500"/>
          </a:bodyPr>
          <a:lstStyle/>
          <a:p>
            <a:r>
              <a:rPr lang="en-US" sz="1400" b="1" dirty="0" smtClean="0">
                <a:solidFill>
                  <a:schemeClr val="tx2"/>
                </a:solidFill>
                <a:latin typeface="Tahoma" pitchFamily="34" charset="0"/>
                <a:ea typeface="Tahoma" pitchFamily="34" charset="0"/>
                <a:cs typeface="Tahoma" pitchFamily="34" charset="0"/>
              </a:rPr>
              <a:t>Figure 8.0 Setting Status - </a:t>
            </a:r>
            <a:r>
              <a:rPr lang="en-US" sz="1400" dirty="0" smtClean="0">
                <a:latin typeface="Tahoma" pitchFamily="34" charset="0"/>
                <a:ea typeface="Tahoma" pitchFamily="34" charset="0"/>
                <a:cs typeface="Tahoma" pitchFamily="34" charset="0"/>
              </a:rPr>
              <a:t>This Setting (Status) Module can add, edit, and delete status.</a:t>
            </a:r>
            <a:endParaRPr lang="en-PH" sz="1400" dirty="0">
              <a:latin typeface="Tahoma" pitchFamily="34" charset="0"/>
              <a:ea typeface="Tahoma" pitchFamily="34" charset="0"/>
              <a:cs typeface="Tahoma" pitchFamily="34" charset="0"/>
            </a:endParaRPr>
          </a:p>
        </p:txBody>
      </p:sp>
      <p:pic>
        <p:nvPicPr>
          <p:cNvPr id="2050" name="Picture 5" descr="SettingStatus.png"/>
          <p:cNvPicPr>
            <a:picLocks noChangeAspect="1" noChangeArrowheads="1"/>
          </p:cNvPicPr>
          <p:nvPr/>
        </p:nvPicPr>
        <p:blipFill>
          <a:blip r:embed="rId4"/>
          <a:srcRect/>
          <a:stretch>
            <a:fillRect/>
          </a:stretch>
        </p:blipFill>
        <p:spPr bwMode="auto">
          <a:xfrm>
            <a:off x="1524000" y="762000"/>
            <a:ext cx="6629400" cy="39927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22</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6" name="Title 1"/>
          <p:cNvSpPr txBox="1">
            <a:spLocks/>
          </p:cNvSpPr>
          <p:nvPr/>
        </p:nvSpPr>
        <p:spPr>
          <a:xfrm>
            <a:off x="2438400" y="4953000"/>
            <a:ext cx="5257800" cy="685800"/>
          </a:xfrm>
          <a:prstGeom prst="rect">
            <a:avLst/>
          </a:prstGeom>
        </p:spPr>
        <p:txBody>
          <a:bodyPr vert="horz" lIns="91440" tIns="45720" rIns="91440" bIns="45720" rtlCol="0" anchor="ctr">
            <a:normAutofit fontScale="97500"/>
          </a:bodyPr>
          <a:lstStyle/>
          <a:p>
            <a:r>
              <a:rPr lang="en-US" sz="1400" b="1" dirty="0" smtClean="0">
                <a:solidFill>
                  <a:schemeClr val="tx2"/>
                </a:solidFill>
                <a:latin typeface="Tahoma" pitchFamily="34" charset="0"/>
                <a:ea typeface="Tahoma" pitchFamily="34" charset="0"/>
                <a:cs typeface="Tahoma" pitchFamily="34" charset="0"/>
              </a:rPr>
              <a:t>Figure 9.0 Setting Severity - </a:t>
            </a:r>
            <a:r>
              <a:rPr lang="en-US" sz="1400" dirty="0" smtClean="0">
                <a:latin typeface="Tahoma" pitchFamily="34" charset="0"/>
                <a:ea typeface="Tahoma" pitchFamily="34" charset="0"/>
                <a:cs typeface="Tahoma" pitchFamily="34" charset="0"/>
              </a:rPr>
              <a:t>This Setting (Severity) module can add, edit, and delete severity.</a:t>
            </a:r>
            <a:endParaRPr lang="en-PH" sz="1400" dirty="0">
              <a:latin typeface="Tahoma" pitchFamily="34" charset="0"/>
              <a:ea typeface="Tahoma" pitchFamily="34" charset="0"/>
              <a:cs typeface="Tahoma" pitchFamily="34" charset="0"/>
            </a:endParaRPr>
          </a:p>
        </p:txBody>
      </p:sp>
      <p:pic>
        <p:nvPicPr>
          <p:cNvPr id="3074" name="Picture 6" descr="SettingSeverity.png"/>
          <p:cNvPicPr>
            <a:picLocks noChangeAspect="1" noChangeArrowheads="1"/>
          </p:cNvPicPr>
          <p:nvPr/>
        </p:nvPicPr>
        <p:blipFill>
          <a:blip r:embed="rId4"/>
          <a:srcRect/>
          <a:stretch>
            <a:fillRect/>
          </a:stretch>
        </p:blipFill>
        <p:spPr bwMode="auto">
          <a:xfrm>
            <a:off x="1524000" y="1066800"/>
            <a:ext cx="64770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23</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6" name="Title 1"/>
          <p:cNvSpPr txBox="1">
            <a:spLocks/>
          </p:cNvSpPr>
          <p:nvPr/>
        </p:nvSpPr>
        <p:spPr>
          <a:xfrm>
            <a:off x="2438400" y="5029200"/>
            <a:ext cx="5257800" cy="685800"/>
          </a:xfrm>
          <a:prstGeom prst="rect">
            <a:avLst/>
          </a:prstGeom>
        </p:spPr>
        <p:txBody>
          <a:bodyPr vert="horz" lIns="91440" tIns="45720" rIns="91440" bIns="45720" rtlCol="0" anchor="ctr">
            <a:normAutofit fontScale="97500" lnSpcReduction="10000"/>
          </a:bodyPr>
          <a:lstStyle/>
          <a:p>
            <a:r>
              <a:rPr lang="en-US" sz="1400" b="1" dirty="0" smtClean="0">
                <a:solidFill>
                  <a:schemeClr val="tx2"/>
                </a:solidFill>
                <a:latin typeface="Tahoma" pitchFamily="34" charset="0"/>
                <a:ea typeface="Tahoma" pitchFamily="34" charset="0"/>
                <a:cs typeface="Tahoma" pitchFamily="34" charset="0"/>
              </a:rPr>
              <a:t>Figure 10.0 Ticket Module -</a:t>
            </a:r>
            <a:r>
              <a:rPr lang="en-PH" sz="1400" b="1" dirty="0" smtClean="0">
                <a:solidFill>
                  <a:schemeClr val="tx2"/>
                </a:solidFill>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rPr>
              <a:t>This page is where the users and the administrator can see the status of the tickets and also update the status. </a:t>
            </a:r>
            <a:endParaRPr lang="en-PH" sz="1400" dirty="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4"/>
          <a:srcRect/>
          <a:stretch>
            <a:fillRect/>
          </a:stretch>
        </p:blipFill>
        <p:spPr bwMode="auto">
          <a:xfrm>
            <a:off x="1676400" y="1125110"/>
            <a:ext cx="6400800" cy="35992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24</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6" name="Title 1"/>
          <p:cNvSpPr txBox="1">
            <a:spLocks/>
          </p:cNvSpPr>
          <p:nvPr/>
        </p:nvSpPr>
        <p:spPr>
          <a:xfrm>
            <a:off x="2438400" y="4953000"/>
            <a:ext cx="5257800" cy="685800"/>
          </a:xfrm>
          <a:prstGeom prst="rect">
            <a:avLst/>
          </a:prstGeom>
        </p:spPr>
        <p:txBody>
          <a:bodyPr vert="horz" lIns="91440" tIns="45720" rIns="91440" bIns="45720" rtlCol="0" anchor="ctr">
            <a:normAutofit fontScale="97500"/>
          </a:bodyPr>
          <a:lstStyle/>
          <a:p>
            <a:r>
              <a:rPr lang="en-US" sz="1400" b="1" dirty="0" smtClean="0">
                <a:solidFill>
                  <a:schemeClr val="tx2"/>
                </a:solidFill>
                <a:latin typeface="Tahoma" pitchFamily="34" charset="0"/>
                <a:ea typeface="Tahoma" pitchFamily="34" charset="0"/>
                <a:cs typeface="Tahoma" pitchFamily="34" charset="0"/>
              </a:rPr>
              <a:t>Figure 11.0 Add User - </a:t>
            </a:r>
            <a:r>
              <a:rPr lang="en-US" sz="1400" dirty="0" smtClean="0">
                <a:latin typeface="Tahoma" pitchFamily="34" charset="0"/>
                <a:ea typeface="Tahoma" pitchFamily="34" charset="0"/>
                <a:cs typeface="Tahoma" pitchFamily="34" charset="0"/>
              </a:rPr>
              <a:t>This page let the administrator to add, edit, delete, and lock the accounts of the users.</a:t>
            </a:r>
            <a:endParaRPr lang="en-PH" sz="1400" dirty="0">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4"/>
          <a:srcRect/>
          <a:stretch>
            <a:fillRect/>
          </a:stretch>
        </p:blipFill>
        <p:spPr bwMode="auto">
          <a:xfrm>
            <a:off x="1600200" y="990600"/>
            <a:ext cx="6400800" cy="35992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381000" y="838200"/>
            <a:ext cx="3352800" cy="381000"/>
          </a:xfrm>
        </p:spPr>
        <p:txBody>
          <a:bodyPr>
            <a:normAutofit fontScale="90000"/>
          </a:bodyPr>
          <a:lstStyle/>
          <a:p>
            <a:pPr algn="l"/>
            <a:r>
              <a:rPr lang="en-US" sz="2400" b="1" dirty="0" smtClean="0">
                <a:solidFill>
                  <a:schemeClr val="tx2"/>
                </a:solidFill>
                <a:latin typeface="Tahoma" pitchFamily="34" charset="0"/>
                <a:ea typeface="Tahoma" pitchFamily="34" charset="0"/>
                <a:cs typeface="Tahoma" pitchFamily="34" charset="0"/>
              </a:rPr>
              <a:t/>
            </a:r>
            <a:br>
              <a:rPr lang="en-US" sz="2400" b="1" dirty="0" smtClean="0">
                <a:solidFill>
                  <a:schemeClr val="tx2"/>
                </a:solidFill>
                <a:latin typeface="Tahoma" pitchFamily="34" charset="0"/>
                <a:ea typeface="Tahoma" pitchFamily="34" charset="0"/>
                <a:cs typeface="Tahoma" pitchFamily="34" charset="0"/>
              </a:rPr>
            </a:br>
            <a:r>
              <a:rPr lang="en-US" sz="2400" b="1" dirty="0" smtClean="0">
                <a:solidFill>
                  <a:schemeClr val="tx2"/>
                </a:solidFill>
                <a:latin typeface="Tahoma" pitchFamily="34" charset="0"/>
                <a:ea typeface="Tahoma" pitchFamily="34" charset="0"/>
                <a:cs typeface="Tahoma" pitchFamily="34" charset="0"/>
              </a:rPr>
              <a:t>Implementation Plan</a:t>
            </a:r>
            <a:r>
              <a:rPr lang="en-PH" sz="2800" dirty="0" smtClean="0"/>
              <a:t/>
            </a:r>
            <a:br>
              <a:rPr lang="en-PH" sz="2800" dirty="0" smtClean="0"/>
            </a:br>
            <a:r>
              <a:rPr lang="en-US" sz="2800" b="1" dirty="0" smtClean="0">
                <a:solidFill>
                  <a:schemeClr val="tx2"/>
                </a:solidFill>
                <a:latin typeface="Tahoma" pitchFamily="34" charset="0"/>
                <a:ea typeface="Tahoma" pitchFamily="34" charset="0"/>
                <a:cs typeface="Tahoma" pitchFamily="34" charset="0"/>
              </a:rPr>
              <a:t>	</a:t>
            </a:r>
            <a:endParaRPr lang="en-PH" sz="2800" b="1" dirty="0">
              <a:solidFill>
                <a:schemeClr val="tx2"/>
              </a:solidFill>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25</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graphicFrame>
        <p:nvGraphicFramePr>
          <p:cNvPr id="12" name="Content Placeholder 11"/>
          <p:cNvGraphicFramePr>
            <a:graphicFrameLocks noGrp="1"/>
          </p:cNvGraphicFramePr>
          <p:nvPr>
            <p:ph idx="1"/>
          </p:nvPr>
        </p:nvGraphicFramePr>
        <p:xfrm>
          <a:off x="2057400" y="1371599"/>
          <a:ext cx="5334000" cy="4114801"/>
        </p:xfrm>
        <a:graphic>
          <a:graphicData uri="http://schemas.openxmlformats.org/drawingml/2006/table">
            <a:tbl>
              <a:tblPr/>
              <a:tblGrid>
                <a:gridCol w="1480987"/>
                <a:gridCol w="1683250"/>
                <a:gridCol w="1175289"/>
                <a:gridCol w="994474"/>
              </a:tblGrid>
              <a:tr h="464581">
                <a:tc>
                  <a:txBody>
                    <a:bodyPr/>
                    <a:lstStyle/>
                    <a:p>
                      <a:pPr marL="0" marR="0" algn="ctr">
                        <a:lnSpc>
                          <a:spcPct val="115000"/>
                        </a:lnSpc>
                        <a:spcBef>
                          <a:spcPts val="0"/>
                        </a:spcBef>
                        <a:spcAft>
                          <a:spcPts val="0"/>
                        </a:spcAft>
                      </a:pPr>
                      <a:r>
                        <a:rPr lang="en-US" sz="1000" b="1" dirty="0">
                          <a:latin typeface="Tahoma"/>
                          <a:ea typeface="Times New Roman"/>
                          <a:cs typeface="Times New Roman"/>
                        </a:rPr>
                        <a:t>STRATEGY</a:t>
                      </a:r>
                      <a:endParaRPr lang="en-PH" sz="900" dirty="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a:latin typeface="Tahoma"/>
                          <a:ea typeface="Times New Roman"/>
                          <a:cs typeface="Times New Roman"/>
                        </a:rPr>
                        <a:t>ACTIVITIES</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a:latin typeface="Tahoma"/>
                          <a:ea typeface="Times New Roman"/>
                          <a:cs typeface="Times New Roman"/>
                        </a:rPr>
                        <a:t>PERSON’S INVOLVED</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1">
                          <a:latin typeface="Tahoma"/>
                          <a:ea typeface="Times New Roman"/>
                          <a:cs typeface="Times New Roman"/>
                        </a:rPr>
                        <a:t>DURATION</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9099">
                <a:tc>
                  <a:txBody>
                    <a:bodyPr/>
                    <a:lstStyle/>
                    <a:p>
                      <a:pPr marL="0" marR="0" algn="ctr">
                        <a:lnSpc>
                          <a:spcPct val="115000"/>
                        </a:lnSpc>
                        <a:spcBef>
                          <a:spcPts val="0"/>
                        </a:spcBef>
                        <a:spcAft>
                          <a:spcPts val="0"/>
                        </a:spcAft>
                        <a:tabLst>
                          <a:tab pos="2266950" algn="l"/>
                        </a:tabLst>
                      </a:pPr>
                      <a:r>
                        <a:rPr lang="en-US" sz="1000">
                          <a:latin typeface="Tahoma"/>
                          <a:ea typeface="Times New Roman"/>
                          <a:cs typeface="Times New Roman"/>
                        </a:rPr>
                        <a:t>Approval from the Fortis Technologies</a:t>
                      </a:r>
                      <a:endParaRPr lang="en-PH" sz="900">
                        <a:latin typeface="Times New Roman"/>
                        <a:ea typeface="Times New Roman"/>
                        <a:cs typeface="Times New Roman"/>
                      </a:endParaRPr>
                    </a:p>
                    <a:p>
                      <a:pPr marL="0" marR="0" algn="ctr">
                        <a:lnSpc>
                          <a:spcPct val="115000"/>
                        </a:lnSpc>
                        <a:spcBef>
                          <a:spcPts val="0"/>
                        </a:spcBef>
                        <a:spcAft>
                          <a:spcPts val="0"/>
                        </a:spcAft>
                      </a:pPr>
                      <a:r>
                        <a:rPr lang="en-US" sz="1000">
                          <a:latin typeface="Tahoma"/>
                          <a:ea typeface="Times New Roman"/>
                          <a:cs typeface="Times New Roman"/>
                        </a:rPr>
                        <a:t>Administrator</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latin typeface="Tahoma"/>
                          <a:ea typeface="Times New Roman"/>
                          <a:cs typeface="Times New Roman"/>
                        </a:rPr>
                        <a:t>Letter’s for the Administrator for approval</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latin typeface="Tahoma"/>
                          <a:ea typeface="Times New Roman"/>
                          <a:cs typeface="Times New Roman"/>
                        </a:rPr>
                        <a:t>Researchers, Administrator</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latin typeface="Tahoma"/>
                          <a:ea typeface="Times New Roman"/>
                          <a:cs typeface="Times New Roman"/>
                        </a:rPr>
                        <a:t>1 Day</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8062">
                <a:tc>
                  <a:txBody>
                    <a:bodyPr/>
                    <a:lstStyle/>
                    <a:p>
                      <a:pPr marL="0" marR="0" algn="ctr">
                        <a:lnSpc>
                          <a:spcPct val="115000"/>
                        </a:lnSpc>
                        <a:spcBef>
                          <a:spcPts val="0"/>
                        </a:spcBef>
                        <a:spcAft>
                          <a:spcPts val="0"/>
                        </a:spcAft>
                      </a:pPr>
                      <a:r>
                        <a:rPr lang="en-US" sz="1000">
                          <a:latin typeface="Tahoma"/>
                          <a:ea typeface="Times New Roman"/>
                          <a:cs typeface="Times New Roman"/>
                        </a:rPr>
                        <a:t>System installation</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latin typeface="Tahoma"/>
                          <a:ea typeface="Times New Roman"/>
                          <a:cs typeface="Times New Roman"/>
                        </a:rPr>
                        <a:t>Installation of the system to Fortis Technologies</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Tahoma"/>
                          <a:ea typeface="Times New Roman"/>
                          <a:cs typeface="Times New Roman"/>
                        </a:rPr>
                        <a:t>Researcher’s Administrator</a:t>
                      </a:r>
                      <a:endParaRPr lang="en-PH" sz="900" dirty="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latin typeface="Tahoma"/>
                          <a:ea typeface="Times New Roman"/>
                          <a:cs typeface="Times New Roman"/>
                        </a:rPr>
                        <a:t>5 Hours</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9439">
                <a:tc>
                  <a:txBody>
                    <a:bodyPr/>
                    <a:lstStyle/>
                    <a:p>
                      <a:pPr marL="0" marR="0" algn="ctr">
                        <a:lnSpc>
                          <a:spcPct val="115000"/>
                        </a:lnSpc>
                        <a:spcBef>
                          <a:spcPts val="0"/>
                        </a:spcBef>
                        <a:spcAft>
                          <a:spcPts val="0"/>
                        </a:spcAft>
                      </a:pPr>
                      <a:r>
                        <a:rPr lang="en-US" sz="1000">
                          <a:latin typeface="Tahoma"/>
                          <a:ea typeface="Times New Roman"/>
                          <a:cs typeface="Times New Roman"/>
                        </a:rPr>
                        <a:t>Information Distribution</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latin typeface="Tahoma"/>
                          <a:ea typeface="Times New Roman"/>
                          <a:cs typeface="Times New Roman"/>
                        </a:rPr>
                        <a:t>User’s guide</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latin typeface="Tahoma"/>
                          <a:ea typeface="Times New Roman"/>
                          <a:cs typeface="Times New Roman"/>
                        </a:rPr>
                        <a:t>Administrator, Developers</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solidFill>
                            <a:srgbClr val="000000"/>
                          </a:solidFill>
                          <a:latin typeface="Tahoma"/>
                          <a:ea typeface="Times New Roman"/>
                          <a:cs typeface="Times New Roman"/>
                        </a:rPr>
                        <a:t>1 Day</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620">
                <a:tc>
                  <a:txBody>
                    <a:bodyPr/>
                    <a:lstStyle/>
                    <a:p>
                      <a:pPr marL="0" marR="0" algn="ctr">
                        <a:lnSpc>
                          <a:spcPct val="115000"/>
                        </a:lnSpc>
                        <a:spcBef>
                          <a:spcPts val="0"/>
                        </a:spcBef>
                        <a:spcAft>
                          <a:spcPts val="0"/>
                        </a:spcAft>
                      </a:pPr>
                      <a:r>
                        <a:rPr lang="en-US" sz="1000">
                          <a:latin typeface="Tahoma"/>
                          <a:ea typeface="Times New Roman"/>
                          <a:cs typeface="Times New Roman"/>
                        </a:rPr>
                        <a:t> Testing</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latin typeface="Tahoma"/>
                          <a:ea typeface="Times New Roman"/>
                          <a:cs typeface="Times New Roman"/>
                        </a:rPr>
                        <a:t>Hands on Training and Lectures</a:t>
                      </a:r>
                      <a:endParaRPr lang="en-PH" sz="900" dirty="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a:latin typeface="Tahoma"/>
                          <a:ea typeface="Times New Roman"/>
                          <a:cs typeface="Times New Roman"/>
                        </a:rPr>
                        <a:t>Administrator, Developers</a:t>
                      </a:r>
                      <a:endParaRPr lang="en-PH" sz="90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latin typeface="Tahoma"/>
                          <a:ea typeface="Times New Roman"/>
                          <a:cs typeface="Times New Roman"/>
                        </a:rPr>
                        <a:t>7 Days</a:t>
                      </a:r>
                      <a:endParaRPr lang="en-PH" sz="900" dirty="0">
                        <a:latin typeface="Times New Roman"/>
                        <a:ea typeface="Times New Roman"/>
                        <a:cs typeface="Times New Roman"/>
                      </a:endParaRPr>
                    </a:p>
                  </a:txBody>
                  <a:tcPr marL="49650" marR="49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3886200" y="3048000"/>
            <a:ext cx="1371600" cy="685800"/>
          </a:xfrm>
        </p:spPr>
        <p:txBody>
          <a:bodyPr>
            <a:noAutofit/>
          </a:bodyPr>
          <a:lstStyle/>
          <a:p>
            <a:pPr algn="l"/>
            <a:r>
              <a:rPr lang="en-US" sz="4000" b="1" dirty="0" smtClean="0">
                <a:solidFill>
                  <a:schemeClr val="tx2"/>
                </a:solidFill>
                <a:latin typeface="Tahoma" pitchFamily="34" charset="0"/>
                <a:ea typeface="Tahoma" pitchFamily="34" charset="0"/>
                <a:cs typeface="Tahoma" pitchFamily="34" charset="0"/>
              </a:rPr>
              <a:t>END</a:t>
            </a:r>
            <a:endParaRPr lang="en-PH" sz="4000" b="1" dirty="0">
              <a:solidFill>
                <a:schemeClr val="tx2"/>
              </a:solidFill>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26</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381000" y="762000"/>
            <a:ext cx="2743200" cy="685800"/>
          </a:xfrm>
        </p:spPr>
        <p:txBody>
          <a:bodyPr>
            <a:normAutofit/>
          </a:bodyPr>
          <a:lstStyle/>
          <a:p>
            <a:pPr algn="l"/>
            <a:r>
              <a:rPr lang="en-US" sz="2800" b="1" dirty="0" smtClean="0">
                <a:solidFill>
                  <a:schemeClr val="tx2"/>
                </a:solidFill>
                <a:latin typeface="Tahoma" pitchFamily="34" charset="0"/>
                <a:ea typeface="Tahoma" pitchFamily="34" charset="0"/>
                <a:cs typeface="Tahoma" pitchFamily="34" charset="0"/>
              </a:rPr>
              <a:t>TITLE</a:t>
            </a:r>
            <a:endParaRPr lang="en-PH" sz="2800" b="1" dirty="0">
              <a:solidFill>
                <a:schemeClr val="tx2"/>
              </a:solidFill>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27</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1" name="Content Placeholder 2"/>
          <p:cNvSpPr>
            <a:spLocks noGrp="1"/>
          </p:cNvSpPr>
          <p:nvPr>
            <p:ph idx="1"/>
          </p:nvPr>
        </p:nvSpPr>
        <p:spPr>
          <a:xfrm>
            <a:off x="838200" y="1371600"/>
            <a:ext cx="8229600" cy="3611563"/>
          </a:xfrm>
        </p:spPr>
        <p:txBody>
          <a:bodyPr>
            <a:noAutofit/>
          </a:bodyPr>
          <a:lstStyle/>
          <a:p>
            <a:pPr>
              <a:lnSpc>
                <a:spcPct val="150000"/>
              </a:lnSpc>
            </a:pPr>
            <a:endParaRPr lang="en-PH"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381000" y="762000"/>
            <a:ext cx="3429000" cy="685800"/>
          </a:xfrm>
        </p:spPr>
        <p:txBody>
          <a:bodyPr>
            <a:noAutofit/>
          </a:bodyPr>
          <a:lstStyle/>
          <a:p>
            <a:pPr algn="l"/>
            <a:r>
              <a:rPr lang="en-PH" sz="2200" b="1" dirty="0" smtClean="0">
                <a:solidFill>
                  <a:schemeClr val="tx2"/>
                </a:solidFill>
                <a:latin typeface="Tahoma" pitchFamily="34" charset="0"/>
                <a:ea typeface="Tahoma" pitchFamily="34" charset="0"/>
                <a:cs typeface="Tahoma" pitchFamily="34" charset="0"/>
              </a:rPr>
              <a:t>Project Context</a:t>
            </a:r>
            <a:endParaRPr lang="en-PH" sz="2200" b="1" dirty="0">
              <a:solidFill>
                <a:schemeClr val="tx2"/>
              </a:solidFill>
              <a:latin typeface="Tahoma" pitchFamily="34" charset="0"/>
              <a:ea typeface="Tahoma" pitchFamily="34" charset="0"/>
              <a:cs typeface="Tahoma" pitchFamily="34" charset="0"/>
            </a:endParaRPr>
          </a:p>
        </p:txBody>
      </p:sp>
      <p:sp>
        <p:nvSpPr>
          <p:cNvPr id="30" name="Content Placeholder 2"/>
          <p:cNvSpPr>
            <a:spLocks noGrp="1"/>
          </p:cNvSpPr>
          <p:nvPr>
            <p:ph idx="1"/>
          </p:nvPr>
        </p:nvSpPr>
        <p:spPr>
          <a:xfrm>
            <a:off x="838200" y="1371600"/>
            <a:ext cx="8001000" cy="5486400"/>
          </a:xfrm>
        </p:spPr>
        <p:txBody>
          <a:bodyPr>
            <a:noAutofit/>
          </a:bodyPr>
          <a:lstStyle/>
          <a:p>
            <a:pPr>
              <a:lnSpc>
                <a:spcPct val="170000"/>
              </a:lnSpc>
            </a:pPr>
            <a:r>
              <a:rPr lang="en-US" sz="1600" dirty="0" smtClean="0">
                <a:solidFill>
                  <a:srgbClr val="000000"/>
                </a:solidFill>
                <a:latin typeface="Tahoma"/>
                <a:ea typeface="Times New Roman"/>
              </a:rPr>
              <a:t>Developing a technology for the company’s productivity should be the main concern of the developers.</a:t>
            </a:r>
          </a:p>
          <a:p>
            <a:pPr>
              <a:lnSpc>
                <a:spcPct val="170000"/>
              </a:lnSpc>
            </a:pPr>
            <a:r>
              <a:rPr lang="en-US" sz="1600" dirty="0" smtClean="0">
                <a:solidFill>
                  <a:srgbClr val="000000"/>
                </a:solidFill>
                <a:latin typeface="Tahoma"/>
                <a:ea typeface="Times New Roman"/>
              </a:rPr>
              <a:t> Fortis Technologies Inc, expertise in hardware’s, software’s, and people are value in their proposition, offering end to end solutions to the entire information technology stack. </a:t>
            </a:r>
          </a:p>
          <a:p>
            <a:pPr>
              <a:lnSpc>
                <a:spcPct val="170000"/>
              </a:lnSpc>
            </a:pPr>
            <a:r>
              <a:rPr lang="en-US" sz="1600" dirty="0" smtClean="0">
                <a:solidFill>
                  <a:srgbClr val="000000"/>
                </a:solidFill>
                <a:latin typeface="Tahoma"/>
                <a:ea typeface="Times New Roman"/>
              </a:rPr>
              <a:t>The researchers conducted a research and learned that the developers of Fortis Technologies Inc. receives an average of 100 and plus of emails of the technical support team, requesting for support every day. </a:t>
            </a:r>
          </a:p>
          <a:p>
            <a:pPr>
              <a:lnSpc>
                <a:spcPct val="170000"/>
              </a:lnSpc>
            </a:pPr>
            <a:r>
              <a:rPr lang="en-US" sz="1600" dirty="0" smtClean="0">
                <a:solidFill>
                  <a:srgbClr val="000000"/>
                </a:solidFill>
                <a:latin typeface="Tahoma"/>
                <a:ea typeface="Times New Roman"/>
              </a:rPr>
              <a:t>The researchers decided to create an Online Ticketing System for Fortis Technologies that will help the business process of the Fortis Technologies. </a:t>
            </a:r>
            <a:endParaRPr lang="en-PH" sz="1600" dirty="0">
              <a:latin typeface="Tahoma" pitchFamily="34" charset="0"/>
              <a:ea typeface="Tahoma" pitchFamily="34" charset="0"/>
              <a:cs typeface="Tahoma" pitchFamily="34" charset="0"/>
            </a:endParaRPr>
          </a:p>
          <a:p>
            <a:pPr>
              <a:lnSpc>
                <a:spcPct val="170000"/>
              </a:lnSpc>
            </a:pPr>
            <a:endParaRPr lang="en-PH" sz="1600" dirty="0">
              <a:latin typeface="Tahoma" pitchFamily="34" charset="0"/>
              <a:ea typeface="Tahoma" pitchFamily="34" charset="0"/>
              <a:cs typeface="Tahoma" pitchFamily="34" charset="0"/>
            </a:endParaRPr>
          </a:p>
          <a:p>
            <a:pPr>
              <a:lnSpc>
                <a:spcPct val="170000"/>
              </a:lnSpc>
            </a:pPr>
            <a:endParaRPr lang="en-PH" sz="1400" dirty="0">
              <a:latin typeface="Tahoma" pitchFamily="34" charset="0"/>
              <a:ea typeface="Tahoma" pitchFamily="34" charset="0"/>
              <a:cs typeface="Tahoma" pitchFamily="34" charset="0"/>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3</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381000" y="762000"/>
            <a:ext cx="2743200" cy="685800"/>
          </a:xfrm>
        </p:spPr>
        <p:txBody>
          <a:bodyPr>
            <a:normAutofit/>
          </a:bodyPr>
          <a:lstStyle/>
          <a:p>
            <a:pPr algn="l"/>
            <a:r>
              <a:rPr lang="en-US" sz="2200" b="1" dirty="0" smtClean="0">
                <a:solidFill>
                  <a:schemeClr val="tx2"/>
                </a:solidFill>
                <a:latin typeface="Tahoma" pitchFamily="34" charset="0"/>
                <a:ea typeface="Tahoma" pitchFamily="34" charset="0"/>
                <a:cs typeface="Tahoma" pitchFamily="34" charset="0"/>
              </a:rPr>
              <a:t>Objective</a:t>
            </a:r>
            <a:endParaRPr lang="en-PH" sz="2200" b="1" dirty="0">
              <a:solidFill>
                <a:schemeClr val="tx2"/>
              </a:solidFill>
            </a:endParaRPr>
          </a:p>
        </p:txBody>
      </p:sp>
      <p:sp>
        <p:nvSpPr>
          <p:cNvPr id="30" name="Content Placeholder 2"/>
          <p:cNvSpPr>
            <a:spLocks noGrp="1"/>
          </p:cNvSpPr>
          <p:nvPr>
            <p:ph idx="1"/>
          </p:nvPr>
        </p:nvSpPr>
        <p:spPr>
          <a:xfrm>
            <a:off x="838200" y="1371600"/>
            <a:ext cx="8229600" cy="3611563"/>
          </a:xfrm>
        </p:spPr>
        <p:txBody>
          <a:bodyPr>
            <a:noAutofit/>
          </a:bodyPr>
          <a:lstStyle/>
          <a:p>
            <a:pPr>
              <a:lnSpc>
                <a:spcPct val="150000"/>
              </a:lnSpc>
            </a:pPr>
            <a:endParaRPr lang="en-US" sz="1600" dirty="0" smtClean="0">
              <a:latin typeface="Tahoma"/>
              <a:ea typeface="Times New Roman"/>
            </a:endParaRPr>
          </a:p>
          <a:p>
            <a:pPr>
              <a:lnSpc>
                <a:spcPct val="150000"/>
              </a:lnSpc>
            </a:pPr>
            <a:endParaRPr lang="en-US" sz="1600" dirty="0" smtClean="0">
              <a:latin typeface="Tahoma"/>
              <a:ea typeface="Times New Roman"/>
            </a:endParaRPr>
          </a:p>
          <a:p>
            <a:pPr>
              <a:lnSpc>
                <a:spcPct val="150000"/>
              </a:lnSpc>
            </a:pPr>
            <a:endParaRPr lang="en-US" sz="1600" dirty="0" smtClean="0">
              <a:latin typeface="Tahoma"/>
              <a:ea typeface="Times New Roman"/>
            </a:endParaRPr>
          </a:p>
          <a:p>
            <a:pPr>
              <a:lnSpc>
                <a:spcPct val="150000"/>
              </a:lnSpc>
            </a:pPr>
            <a:r>
              <a:rPr lang="en-US" sz="1600" dirty="0" smtClean="0">
                <a:latin typeface="Tahoma"/>
                <a:ea typeface="Times New Roman"/>
              </a:rPr>
              <a:t>This study aims to develop a Ticketing System for Fortis Technologies Inc. to easily track and report the problem progress. D</a:t>
            </a:r>
            <a:r>
              <a:rPr lang="en-US" sz="1600" dirty="0" smtClean="0">
                <a:solidFill>
                  <a:srgbClr val="000000"/>
                </a:solidFill>
                <a:latin typeface="Tahoma"/>
                <a:ea typeface="Times New Roman"/>
              </a:rPr>
              <a:t>eveloping a technology for the company’s productivity should be the main concern of the researchers.</a:t>
            </a:r>
          </a:p>
          <a:p>
            <a:pPr>
              <a:lnSpc>
                <a:spcPct val="150000"/>
              </a:lnSpc>
            </a:pPr>
            <a:endParaRPr lang="en-PH" sz="1600" dirty="0">
              <a:latin typeface="Tahoma" pitchFamily="34" charset="0"/>
              <a:ea typeface="Tahoma" pitchFamily="34" charset="0"/>
              <a:cs typeface="Tahoma" pitchFamily="34" charset="0"/>
            </a:endParaRPr>
          </a:p>
          <a:p>
            <a:pPr>
              <a:lnSpc>
                <a:spcPct val="170000"/>
              </a:lnSpc>
            </a:pPr>
            <a:endParaRPr lang="en-PH" sz="1400" dirty="0">
              <a:latin typeface="Tahoma" pitchFamily="34" charset="0"/>
              <a:ea typeface="Tahoma" pitchFamily="34" charset="0"/>
              <a:cs typeface="Tahoma" pitchFamily="34" charset="0"/>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4</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5</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1" name="Content Placeholder 2"/>
          <p:cNvSpPr>
            <a:spLocks noGrp="1"/>
          </p:cNvSpPr>
          <p:nvPr>
            <p:ph idx="1"/>
          </p:nvPr>
        </p:nvSpPr>
        <p:spPr>
          <a:xfrm>
            <a:off x="762000" y="1295400"/>
            <a:ext cx="8229600" cy="4419600"/>
          </a:xfrm>
        </p:spPr>
        <p:txBody>
          <a:bodyPr>
            <a:noAutofit/>
          </a:bodyPr>
          <a:lstStyle/>
          <a:p>
            <a:pPr lvl="0" algn="just">
              <a:lnSpc>
                <a:spcPct val="150000"/>
              </a:lnSpc>
              <a:spcBef>
                <a:spcPts val="0"/>
              </a:spcBef>
              <a:buFont typeface="+mj-lt"/>
              <a:buAutoNum type="arabicPeriod"/>
            </a:pPr>
            <a:r>
              <a:rPr lang="en-US" sz="1600" dirty="0" smtClean="0">
                <a:latin typeface="Tahoma" pitchFamily="34" charset="0"/>
                <a:ea typeface="Tahoma" pitchFamily="34" charset="0"/>
                <a:cs typeface="Tahoma" pitchFamily="34" charset="0"/>
              </a:rPr>
              <a:t>To design an interface for administrator, users and the clients</a:t>
            </a:r>
          </a:p>
          <a:p>
            <a:pPr algn="just">
              <a:lnSpc>
                <a:spcPct val="150000"/>
              </a:lnSpc>
              <a:spcBef>
                <a:spcPts val="0"/>
              </a:spcBef>
              <a:buFont typeface="+mj-lt"/>
              <a:buAutoNum type="arabicPeriod"/>
            </a:pPr>
            <a:r>
              <a:rPr lang="en-US" sz="1600" dirty="0" smtClean="0">
                <a:latin typeface="Tahoma" pitchFamily="34" charset="0"/>
                <a:ea typeface="Tahoma" pitchFamily="34" charset="0"/>
                <a:cs typeface="Tahoma" pitchFamily="34" charset="0"/>
              </a:rPr>
              <a:t>To develop a login/logout module for the users</a:t>
            </a:r>
            <a:r>
              <a:rPr lang="en-US" sz="1400" dirty="0" smtClean="0">
                <a:latin typeface="Tahoma" pitchFamily="34" charset="0"/>
                <a:ea typeface="Tahoma" pitchFamily="34" charset="0"/>
                <a:cs typeface="Tahoma" pitchFamily="34" charset="0"/>
              </a:rPr>
              <a:t>.</a:t>
            </a:r>
          </a:p>
          <a:p>
            <a:pPr lvl="0" algn="just">
              <a:lnSpc>
                <a:spcPct val="150000"/>
              </a:lnSpc>
              <a:spcBef>
                <a:spcPts val="0"/>
              </a:spcBef>
              <a:buFont typeface="+mj-lt"/>
              <a:buAutoNum type="arabicPeriod"/>
            </a:pPr>
            <a:r>
              <a:rPr lang="en-US" sz="1600" dirty="0" smtClean="0">
                <a:latin typeface="Tahoma" pitchFamily="34" charset="0"/>
                <a:ea typeface="Tahoma" pitchFamily="34" charset="0"/>
                <a:cs typeface="Tahoma" pitchFamily="34" charset="0"/>
              </a:rPr>
              <a:t>To develop a module for the administrator will be able to monitor and manage easily the reports regarding the technical support request of the clients.</a:t>
            </a:r>
            <a:endParaRPr lang="en-PH" sz="1600" dirty="0" smtClean="0">
              <a:latin typeface="Tahoma" pitchFamily="34" charset="0"/>
              <a:ea typeface="Tahoma" pitchFamily="34" charset="0"/>
              <a:cs typeface="Tahoma" pitchFamily="34" charset="0"/>
            </a:endParaRPr>
          </a:p>
          <a:p>
            <a:pPr lvl="0" algn="just">
              <a:lnSpc>
                <a:spcPct val="150000"/>
              </a:lnSpc>
              <a:spcBef>
                <a:spcPts val="0"/>
              </a:spcBef>
              <a:buFont typeface="+mj-lt"/>
              <a:buAutoNum type="arabicPeriod"/>
            </a:pPr>
            <a:r>
              <a:rPr lang="en-US" sz="1600" dirty="0" smtClean="0">
                <a:latin typeface="Tahoma" pitchFamily="34" charset="0"/>
                <a:ea typeface="Tahoma" pitchFamily="34" charset="0"/>
                <a:cs typeface="Tahoma" pitchFamily="34" charset="0"/>
              </a:rPr>
              <a:t>To develop a module for the user to view and manage technical support request.</a:t>
            </a:r>
            <a:endParaRPr lang="en-PH" sz="1600" dirty="0" smtClean="0">
              <a:latin typeface="Tahoma" pitchFamily="34" charset="0"/>
              <a:ea typeface="Tahoma" pitchFamily="34" charset="0"/>
              <a:cs typeface="Tahoma" pitchFamily="34" charset="0"/>
            </a:endParaRPr>
          </a:p>
          <a:p>
            <a:pPr lvl="0" algn="just">
              <a:lnSpc>
                <a:spcPct val="150000"/>
              </a:lnSpc>
              <a:spcBef>
                <a:spcPts val="0"/>
              </a:spcBef>
              <a:buFont typeface="+mj-lt"/>
              <a:buAutoNum type="arabicPeriod"/>
            </a:pPr>
            <a:r>
              <a:rPr lang="en-US" sz="1600" dirty="0" smtClean="0">
                <a:latin typeface="Tahoma" pitchFamily="34" charset="0"/>
                <a:ea typeface="Tahoma" pitchFamily="34" charset="0"/>
                <a:cs typeface="Tahoma" pitchFamily="34" charset="0"/>
              </a:rPr>
              <a:t>To develop a module for the clients of the Fortis Technologies Inc. that can create and view their requested technical support.</a:t>
            </a:r>
          </a:p>
          <a:p>
            <a:pPr algn="just">
              <a:lnSpc>
                <a:spcPct val="150000"/>
              </a:lnSpc>
              <a:spcBef>
                <a:spcPts val="0"/>
              </a:spcBef>
              <a:buFont typeface="+mj-lt"/>
              <a:buAutoNum type="arabicPeriod"/>
            </a:pPr>
            <a:r>
              <a:rPr lang="en-US" sz="1600" dirty="0" smtClean="0">
                <a:latin typeface="Tahoma" pitchFamily="34" charset="0"/>
                <a:ea typeface="Tahoma" pitchFamily="34" charset="0"/>
                <a:cs typeface="Tahoma" pitchFamily="34" charset="0"/>
              </a:rPr>
              <a:t>To create a module which the clients of Fortis Technologies Inc. can send technical support requests to the company.</a:t>
            </a:r>
          </a:p>
          <a:p>
            <a:pPr lvl="0" algn="just">
              <a:lnSpc>
                <a:spcPct val="150000"/>
              </a:lnSpc>
              <a:spcBef>
                <a:spcPts val="0"/>
              </a:spcBef>
              <a:buFont typeface="+mj-lt"/>
              <a:buAutoNum type="arabicPeriod"/>
            </a:pPr>
            <a:r>
              <a:rPr lang="en-US" sz="1600" dirty="0" smtClean="0">
                <a:latin typeface="Tahoma" pitchFamily="34" charset="0"/>
                <a:ea typeface="Tahoma" pitchFamily="34" charset="0"/>
                <a:cs typeface="Tahoma" pitchFamily="34" charset="0"/>
              </a:rPr>
              <a:t>To create a module that will show the status and severity of the ticket requested by the client</a:t>
            </a:r>
            <a:r>
              <a:rPr lang="en-US" sz="1600" dirty="0" smtClean="0"/>
              <a:t>.</a:t>
            </a:r>
            <a:endParaRPr lang="en-PH" sz="1600" dirty="0" smtClean="0"/>
          </a:p>
          <a:p>
            <a:pPr algn="just">
              <a:lnSpc>
                <a:spcPct val="150000"/>
              </a:lnSpc>
              <a:spcBef>
                <a:spcPts val="0"/>
              </a:spcBef>
              <a:buFont typeface="+mj-lt"/>
              <a:buAutoNum type="arabicPeriod"/>
            </a:pPr>
            <a:endParaRPr lang="en-PH" sz="1600" dirty="0" smtClean="0">
              <a:latin typeface="Tahoma" pitchFamily="34" charset="0"/>
              <a:ea typeface="Tahoma" pitchFamily="34" charset="0"/>
              <a:cs typeface="Tahoma" pitchFamily="34" charset="0"/>
            </a:endParaRPr>
          </a:p>
          <a:p>
            <a:pPr lvl="0" algn="just">
              <a:lnSpc>
                <a:spcPct val="150000"/>
              </a:lnSpc>
              <a:spcBef>
                <a:spcPts val="0"/>
              </a:spcBef>
              <a:buFont typeface="+mj-lt"/>
              <a:buAutoNum type="arabicPeriod"/>
            </a:pPr>
            <a:endParaRPr lang="en-PH" sz="1600" dirty="0" smtClean="0">
              <a:latin typeface="Tahoma" pitchFamily="34" charset="0"/>
              <a:ea typeface="Tahoma" pitchFamily="34" charset="0"/>
              <a:cs typeface="Tahoma" pitchFamily="34" charset="0"/>
            </a:endParaRPr>
          </a:p>
          <a:p>
            <a:pPr algn="just">
              <a:lnSpc>
                <a:spcPct val="150000"/>
              </a:lnSpc>
              <a:spcBef>
                <a:spcPts val="0"/>
              </a:spcBef>
              <a:buFont typeface="+mj-lt"/>
              <a:buAutoNum type="arabicPeriod"/>
            </a:pPr>
            <a:endParaRPr lang="en-PH" sz="1400" dirty="0" smtClean="0">
              <a:latin typeface="Tahoma" pitchFamily="34" charset="0"/>
              <a:ea typeface="Tahoma" pitchFamily="34" charset="0"/>
              <a:cs typeface="Tahoma" pitchFamily="34" charset="0"/>
            </a:endParaRPr>
          </a:p>
          <a:p>
            <a:pPr lvl="0" algn="just">
              <a:lnSpc>
                <a:spcPct val="150000"/>
              </a:lnSpc>
              <a:spcBef>
                <a:spcPts val="0"/>
              </a:spcBef>
              <a:buNone/>
            </a:pPr>
            <a:endParaRPr lang="en-PH" sz="1400" dirty="0" smtClean="0">
              <a:latin typeface="Tahoma" pitchFamily="34" charset="0"/>
              <a:ea typeface="Tahoma" pitchFamily="34" charset="0"/>
              <a:cs typeface="Tahoma" pitchFamily="34" charset="0"/>
            </a:endParaRPr>
          </a:p>
          <a:p>
            <a:pPr>
              <a:lnSpc>
                <a:spcPct val="150000"/>
              </a:lnSpc>
            </a:pPr>
            <a:endParaRPr lang="en-PH" sz="1400" dirty="0">
              <a:latin typeface="Tahoma" pitchFamily="34" charset="0"/>
              <a:ea typeface="Tahoma" pitchFamily="34" charset="0"/>
              <a:cs typeface="Tahoma" pitchFamily="34" charset="0"/>
            </a:endParaRPr>
          </a:p>
        </p:txBody>
      </p:sp>
      <p:sp>
        <p:nvSpPr>
          <p:cNvPr id="12" name="Title 11"/>
          <p:cNvSpPr>
            <a:spLocks noGrp="1"/>
          </p:cNvSpPr>
          <p:nvPr>
            <p:ph type="title"/>
          </p:nvPr>
        </p:nvSpPr>
        <p:spPr>
          <a:xfrm>
            <a:off x="-838200" y="838200"/>
            <a:ext cx="8229600" cy="685800"/>
          </a:xfrm>
        </p:spPr>
        <p:txBody>
          <a:bodyPr>
            <a:normAutofit/>
          </a:bodyPr>
          <a:lstStyle/>
          <a:p>
            <a:r>
              <a:rPr lang="en-US" sz="1800" dirty="0" smtClean="0">
                <a:latin typeface="Tahoma" pitchFamily="34" charset="0"/>
                <a:ea typeface="Tahoma" pitchFamily="34" charset="0"/>
                <a:cs typeface="Tahoma" pitchFamily="34" charset="0"/>
              </a:rPr>
              <a:t>This study has the following specific objectives:</a:t>
            </a:r>
            <a:r>
              <a:rPr lang="en-PH" sz="1800" dirty="0" smtClean="0">
                <a:latin typeface="Tahoma" pitchFamily="34" charset="0"/>
                <a:ea typeface="Tahoma" pitchFamily="34" charset="0"/>
                <a:cs typeface="Tahoma" pitchFamily="34" charset="0"/>
              </a:rPr>
              <a:t/>
            </a:r>
            <a:br>
              <a:rPr lang="en-PH" sz="1800" dirty="0" smtClean="0">
                <a:latin typeface="Tahoma" pitchFamily="34" charset="0"/>
                <a:ea typeface="Tahoma" pitchFamily="34" charset="0"/>
                <a:cs typeface="Tahoma" pitchFamily="34" charset="0"/>
              </a:rPr>
            </a:br>
            <a:endParaRPr lang="en-PH" sz="18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381000" y="762000"/>
            <a:ext cx="3810000" cy="685800"/>
          </a:xfrm>
        </p:spPr>
        <p:txBody>
          <a:bodyPr>
            <a:noAutofit/>
          </a:bodyPr>
          <a:lstStyle/>
          <a:p>
            <a:r>
              <a:rPr lang="en-US" sz="2200" b="1" dirty="0" smtClean="0">
                <a:solidFill>
                  <a:schemeClr val="tx2"/>
                </a:solidFill>
                <a:latin typeface="Tahoma" pitchFamily="34" charset="0"/>
                <a:ea typeface="Tahoma" pitchFamily="34" charset="0"/>
                <a:cs typeface="Tahoma" pitchFamily="34" charset="0"/>
              </a:rPr>
              <a:t>Scope of the Project</a:t>
            </a:r>
            <a:endParaRPr lang="en-PH" sz="2200" dirty="0">
              <a:solidFill>
                <a:schemeClr val="tx2"/>
              </a:solidFill>
              <a:latin typeface="Tahoma" pitchFamily="34" charset="0"/>
              <a:ea typeface="Tahoma" pitchFamily="34" charset="0"/>
              <a:cs typeface="Tahoma" pitchFamily="34" charset="0"/>
            </a:endParaRPr>
          </a:p>
        </p:txBody>
      </p:sp>
      <p:sp>
        <p:nvSpPr>
          <p:cNvPr id="30" name="Content Placeholder 2"/>
          <p:cNvSpPr>
            <a:spLocks noGrp="1"/>
          </p:cNvSpPr>
          <p:nvPr>
            <p:ph idx="1"/>
          </p:nvPr>
        </p:nvSpPr>
        <p:spPr>
          <a:xfrm>
            <a:off x="838200" y="1371600"/>
            <a:ext cx="8229600" cy="4343400"/>
          </a:xfrm>
        </p:spPr>
        <p:txBody>
          <a:bodyPr>
            <a:noAutofit/>
          </a:bodyPr>
          <a:lstStyle/>
          <a:p>
            <a:pPr>
              <a:lnSpc>
                <a:spcPct val="170000"/>
              </a:lnSpc>
            </a:pPr>
            <a:r>
              <a:rPr lang="en-US" sz="1600" dirty="0" smtClean="0">
                <a:latin typeface="Tahoma" pitchFamily="34" charset="0"/>
                <a:ea typeface="Tahoma" pitchFamily="34" charset="0"/>
                <a:cs typeface="Tahoma" pitchFamily="34" charset="0"/>
              </a:rPr>
              <a:t>The proposed project of the researchers is capable of creating issue or tickets which will be created by the clients, the clients can also view the progress of the tickets they have created. The clients can add comments to give their feedbacks on the support of the company.</a:t>
            </a:r>
            <a:endParaRPr lang="en-PH" sz="1600" dirty="0" smtClean="0">
              <a:latin typeface="Tahoma" pitchFamily="34" charset="0"/>
              <a:ea typeface="Tahoma" pitchFamily="34" charset="0"/>
              <a:cs typeface="Tahoma" pitchFamily="34" charset="0"/>
            </a:endParaRPr>
          </a:p>
          <a:p>
            <a:pPr>
              <a:lnSpc>
                <a:spcPct val="170000"/>
              </a:lnSpc>
            </a:pPr>
            <a:r>
              <a:rPr lang="en-US" sz="1600" dirty="0" smtClean="0">
                <a:solidFill>
                  <a:srgbClr val="000000"/>
                </a:solidFill>
                <a:latin typeface="Tahoma"/>
                <a:ea typeface="Times New Roman"/>
              </a:rPr>
              <a:t>The users of the system needs to login to access the system, users can view tickets and assign to them solves to fixed the problems.</a:t>
            </a:r>
          </a:p>
          <a:p>
            <a:pPr>
              <a:lnSpc>
                <a:spcPct val="170000"/>
              </a:lnSpc>
            </a:pPr>
            <a:r>
              <a:rPr lang="en-US" sz="1600" dirty="0" smtClean="0">
                <a:solidFill>
                  <a:srgbClr val="000000"/>
                </a:solidFill>
                <a:latin typeface="Tahoma"/>
                <a:ea typeface="Times New Roman"/>
              </a:rPr>
              <a:t>The administrator of the system is capable of adding, update and deleting of user accounts in the system, the administrator can add, edit and delete in the maintenance module. </a:t>
            </a:r>
            <a:endParaRPr lang="en-PH" sz="1600" dirty="0">
              <a:latin typeface="Tahoma" pitchFamily="34" charset="0"/>
              <a:ea typeface="Tahoma" pitchFamily="34" charset="0"/>
              <a:cs typeface="Tahoma" pitchFamily="34" charset="0"/>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6</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0" y="1752600"/>
            <a:ext cx="9144000" cy="2438400"/>
          </a:xfrm>
        </p:spPr>
        <p:txBody>
          <a:bodyPr>
            <a:normAutofit/>
          </a:bodyPr>
          <a:lstStyle/>
          <a:p>
            <a:r>
              <a:rPr lang="en-US" sz="2800" b="1" dirty="0" smtClean="0">
                <a:solidFill>
                  <a:schemeClr val="tx2"/>
                </a:solidFill>
                <a:latin typeface="Tahoma" pitchFamily="34" charset="0"/>
                <a:ea typeface="Tahoma" pitchFamily="34" charset="0"/>
                <a:cs typeface="Tahoma" pitchFamily="34" charset="0"/>
              </a:rPr>
              <a:t>Chapter 2</a:t>
            </a:r>
            <a:r>
              <a:rPr lang="en-PH" sz="2800" dirty="0" smtClean="0">
                <a:solidFill>
                  <a:schemeClr val="tx2"/>
                </a:solidFill>
                <a:latin typeface="Tahoma" pitchFamily="34" charset="0"/>
                <a:ea typeface="Tahoma" pitchFamily="34" charset="0"/>
                <a:cs typeface="Tahoma" pitchFamily="34" charset="0"/>
              </a:rPr>
              <a:t/>
            </a:r>
            <a:br>
              <a:rPr lang="en-PH" sz="2800" dirty="0" smtClean="0">
                <a:solidFill>
                  <a:schemeClr val="tx2"/>
                </a:solidFill>
                <a:latin typeface="Tahoma" pitchFamily="34" charset="0"/>
                <a:ea typeface="Tahoma" pitchFamily="34" charset="0"/>
                <a:cs typeface="Tahoma" pitchFamily="34" charset="0"/>
              </a:rPr>
            </a:br>
            <a:r>
              <a:rPr lang="en-US" sz="2800" b="1" dirty="0" smtClean="0">
                <a:solidFill>
                  <a:schemeClr val="tx2"/>
                </a:solidFill>
                <a:latin typeface="Tahoma" pitchFamily="34" charset="0"/>
                <a:ea typeface="Tahoma" pitchFamily="34" charset="0"/>
                <a:cs typeface="Tahoma" pitchFamily="34" charset="0"/>
              </a:rPr>
              <a:t>REVIEW OF RELATED LITERATURE &amp; STUDIES</a:t>
            </a:r>
            <a:endParaRPr lang="en-PH" sz="2800" dirty="0">
              <a:solidFill>
                <a:schemeClr val="tx2"/>
              </a:solidFill>
              <a:latin typeface="Tahoma" pitchFamily="34" charset="0"/>
              <a:ea typeface="Tahoma" pitchFamily="34" charset="0"/>
              <a:cs typeface="Tahoma" pitchFamily="34" charset="0"/>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7</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381000" y="762000"/>
            <a:ext cx="2743200" cy="685800"/>
          </a:xfrm>
        </p:spPr>
        <p:txBody>
          <a:bodyPr>
            <a:normAutofit/>
          </a:bodyPr>
          <a:lstStyle/>
          <a:p>
            <a:r>
              <a:rPr lang="en-US" sz="2200" b="1" dirty="0" smtClean="0">
                <a:solidFill>
                  <a:schemeClr val="tx2"/>
                </a:solidFill>
                <a:latin typeface="Tahoma" pitchFamily="34" charset="0"/>
                <a:ea typeface="Tahoma" pitchFamily="34" charset="0"/>
                <a:cs typeface="Tahoma" pitchFamily="34" charset="0"/>
              </a:rPr>
              <a:t>Related studies</a:t>
            </a:r>
            <a:endParaRPr lang="en-PH" sz="2200" dirty="0">
              <a:solidFill>
                <a:schemeClr val="tx2"/>
              </a:solidFill>
              <a:latin typeface="Tahoma" pitchFamily="34" charset="0"/>
              <a:ea typeface="Tahoma" pitchFamily="34" charset="0"/>
              <a:cs typeface="Tahoma" pitchFamily="34" charset="0"/>
            </a:endParaRPr>
          </a:p>
        </p:txBody>
      </p:sp>
      <p:sp>
        <p:nvSpPr>
          <p:cNvPr id="30" name="Content Placeholder 2"/>
          <p:cNvSpPr>
            <a:spLocks noGrp="1"/>
          </p:cNvSpPr>
          <p:nvPr>
            <p:ph idx="1"/>
          </p:nvPr>
        </p:nvSpPr>
        <p:spPr>
          <a:xfrm>
            <a:off x="838200" y="1371600"/>
            <a:ext cx="8229600" cy="3733800"/>
          </a:xfrm>
        </p:spPr>
        <p:txBody>
          <a:bodyPr>
            <a:noAutofit/>
          </a:bodyPr>
          <a:lstStyle/>
          <a:p>
            <a:pPr>
              <a:lnSpc>
                <a:spcPct val="150000"/>
              </a:lnSpc>
            </a:pPr>
            <a:r>
              <a:rPr lang="en-US" sz="1600" dirty="0" smtClean="0">
                <a:solidFill>
                  <a:srgbClr val="000000"/>
                </a:solidFill>
                <a:latin typeface="Tahoma"/>
                <a:ea typeface="Times New Roman"/>
              </a:rPr>
              <a:t>According to </a:t>
            </a:r>
            <a:r>
              <a:rPr lang="en-US" sz="1600" b="1" dirty="0" smtClean="0">
                <a:solidFill>
                  <a:srgbClr val="000000"/>
                </a:solidFill>
                <a:latin typeface="Tahoma"/>
                <a:ea typeface="Times New Roman"/>
              </a:rPr>
              <a:t>Johanna </a:t>
            </a:r>
            <a:r>
              <a:rPr lang="en-US" sz="1600" b="1" dirty="0" err="1" smtClean="0">
                <a:solidFill>
                  <a:srgbClr val="000000"/>
                </a:solidFill>
                <a:latin typeface="Tahoma"/>
                <a:ea typeface="Times New Roman"/>
              </a:rPr>
              <a:t>Ivarsson</a:t>
            </a:r>
            <a:r>
              <a:rPr lang="en-US" sz="1600" b="1" dirty="0" smtClean="0">
                <a:solidFill>
                  <a:srgbClr val="000000"/>
                </a:solidFill>
                <a:latin typeface="Tahoma"/>
                <a:ea typeface="Times New Roman"/>
              </a:rPr>
              <a:t> (2013) </a:t>
            </a:r>
            <a:r>
              <a:rPr lang="en-US" sz="1600" dirty="0" smtClean="0">
                <a:solidFill>
                  <a:srgbClr val="000000"/>
                </a:solidFill>
                <a:latin typeface="Tahoma"/>
                <a:ea typeface="Times New Roman"/>
              </a:rPr>
              <a:t>in her case study of an IT Helpdesk service, to solve the service quality issues this study recommends starting to work with measurability and continuous improvements.</a:t>
            </a:r>
          </a:p>
          <a:p>
            <a:pPr>
              <a:lnSpc>
                <a:spcPct val="150000"/>
              </a:lnSpc>
            </a:pPr>
            <a:r>
              <a:rPr lang="en-US" sz="1600" dirty="0" smtClean="0">
                <a:latin typeface="Tahoma" pitchFamily="34" charset="0"/>
                <a:ea typeface="Tahoma" pitchFamily="34" charset="0"/>
                <a:cs typeface="Tahoma" pitchFamily="34" charset="0"/>
              </a:rPr>
              <a:t>According to </a:t>
            </a:r>
            <a:r>
              <a:rPr lang="en-US" sz="1600" b="1" dirty="0" smtClean="0">
                <a:latin typeface="Tahoma" pitchFamily="34" charset="0"/>
                <a:ea typeface="Tahoma" pitchFamily="34" charset="0"/>
                <a:cs typeface="Tahoma" pitchFamily="34" charset="0"/>
              </a:rPr>
              <a:t>Knapp (2013) </a:t>
            </a:r>
            <a:r>
              <a:rPr lang="en-US" sz="1600" dirty="0" smtClean="0">
                <a:latin typeface="Tahoma" pitchFamily="34" charset="0"/>
                <a:ea typeface="Tahoma" pitchFamily="34" charset="0"/>
                <a:cs typeface="Tahoma" pitchFamily="34" charset="0"/>
              </a:rPr>
              <a:t>consequently, help desks have evolved into service desks. Furthermore, the most critical issues faced by organizations in the service desk environment pertain to: (1) the structure of the service desk; and (2) how to improve user support.</a:t>
            </a:r>
            <a:endParaRPr lang="en-PH" sz="1600" dirty="0" smtClean="0">
              <a:latin typeface="Tahoma" pitchFamily="34" charset="0"/>
              <a:ea typeface="Tahoma" pitchFamily="34" charset="0"/>
              <a:cs typeface="Tahoma" pitchFamily="34" charset="0"/>
            </a:endParaRPr>
          </a:p>
          <a:p>
            <a:pPr>
              <a:lnSpc>
                <a:spcPct val="150000"/>
              </a:lnSpc>
            </a:pPr>
            <a:r>
              <a:rPr lang="en-US" sz="1600" dirty="0" smtClean="0">
                <a:latin typeface="Tahoma" pitchFamily="34" charset="0"/>
                <a:ea typeface="Tahoma" pitchFamily="34" charset="0"/>
                <a:cs typeface="Tahoma" pitchFamily="34" charset="0"/>
              </a:rPr>
              <a:t>According to </a:t>
            </a:r>
            <a:r>
              <a:rPr lang="en-US" sz="1600" b="1" dirty="0" err="1" smtClean="0">
                <a:latin typeface="Tahoma" pitchFamily="34" charset="0"/>
                <a:ea typeface="Tahoma" pitchFamily="34" charset="0"/>
                <a:cs typeface="Tahoma" pitchFamily="34" charset="0"/>
              </a:rPr>
              <a:t>Abdinnour</a:t>
            </a:r>
            <a:r>
              <a:rPr lang="en-US" sz="1600" b="1" dirty="0" smtClean="0">
                <a:latin typeface="Tahoma" pitchFamily="34" charset="0"/>
                <a:ea typeface="Tahoma" pitchFamily="34" charset="0"/>
                <a:cs typeface="Tahoma" pitchFamily="34" charset="0"/>
              </a:rPr>
              <a:t> (2011) </a:t>
            </a:r>
            <a:r>
              <a:rPr lang="en-US" sz="1600" dirty="0" smtClean="0">
                <a:latin typeface="Tahoma" pitchFamily="34" charset="0"/>
                <a:ea typeface="Tahoma" pitchFamily="34" charset="0"/>
                <a:cs typeface="Tahoma" pitchFamily="34" charset="0"/>
              </a:rPr>
              <a:t>the virtual service desk became prominent when networking capabilities increased. In the virtual service desk structure, end users get the impression of a single, central service desk when in fact the service desk representatives may be using online.</a:t>
            </a:r>
            <a:endParaRPr lang="en-PH" sz="1600" dirty="0" smtClean="0">
              <a:latin typeface="Tahoma" pitchFamily="34" charset="0"/>
              <a:ea typeface="Tahoma" pitchFamily="34" charset="0"/>
              <a:cs typeface="Tahoma" pitchFamily="34" charset="0"/>
            </a:endParaRPr>
          </a:p>
          <a:p>
            <a:pPr>
              <a:lnSpc>
                <a:spcPct val="150000"/>
              </a:lnSpc>
            </a:pPr>
            <a:endParaRPr lang="en-US" sz="1600" dirty="0" smtClean="0">
              <a:solidFill>
                <a:srgbClr val="000000"/>
              </a:solidFill>
              <a:latin typeface="Tahoma"/>
              <a:ea typeface="Times New Roman"/>
            </a:endParaRPr>
          </a:p>
          <a:p>
            <a:pPr marL="0" marR="0" indent="457200" algn="just">
              <a:lnSpc>
                <a:spcPct val="150000"/>
              </a:lnSpc>
              <a:spcBef>
                <a:spcPts val="0"/>
              </a:spcBef>
              <a:spcAft>
                <a:spcPts val="0"/>
              </a:spcAft>
            </a:pPr>
            <a:endParaRPr lang="en-PH" sz="1400" dirty="0" smtClean="0">
              <a:latin typeface="Times New Roman"/>
              <a:ea typeface="Times New Roman"/>
            </a:endParaRPr>
          </a:p>
          <a:p>
            <a:pPr>
              <a:lnSpc>
                <a:spcPct val="150000"/>
              </a:lnSpc>
            </a:pPr>
            <a:endParaRPr lang="en-PH" sz="1600" dirty="0">
              <a:latin typeface="Tahoma" pitchFamily="34" charset="0"/>
              <a:ea typeface="Tahoma" pitchFamily="34" charset="0"/>
              <a:cs typeface="Tahoma" pitchFamily="34" charset="0"/>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8</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13"/>
          <p:cNvSpPr/>
          <p:nvPr/>
        </p:nvSpPr>
        <p:spPr>
          <a:xfrm>
            <a:off x="0" y="6248400"/>
            <a:ext cx="91440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Title 1"/>
          <p:cNvSpPr>
            <a:spLocks noGrp="1"/>
          </p:cNvSpPr>
          <p:nvPr>
            <p:ph type="title"/>
          </p:nvPr>
        </p:nvSpPr>
        <p:spPr>
          <a:xfrm>
            <a:off x="381000" y="762000"/>
            <a:ext cx="3657600" cy="685800"/>
          </a:xfrm>
        </p:spPr>
        <p:txBody>
          <a:bodyPr>
            <a:noAutofit/>
          </a:bodyPr>
          <a:lstStyle/>
          <a:p>
            <a:pPr algn="l"/>
            <a:r>
              <a:rPr lang="en-US" sz="2200" b="1" dirty="0" smtClean="0">
                <a:solidFill>
                  <a:schemeClr val="tx2"/>
                </a:solidFill>
                <a:latin typeface="Tahoma" pitchFamily="34" charset="0"/>
                <a:ea typeface="Tahoma" pitchFamily="34" charset="0"/>
                <a:cs typeface="Tahoma" pitchFamily="34" charset="0"/>
              </a:rPr>
              <a:t>Related Literature</a:t>
            </a:r>
            <a:endParaRPr lang="en-PH" sz="2200" dirty="0">
              <a:solidFill>
                <a:schemeClr val="tx2"/>
              </a:solidFill>
              <a:latin typeface="Tahoma" pitchFamily="34" charset="0"/>
              <a:ea typeface="Tahoma" pitchFamily="34" charset="0"/>
              <a:cs typeface="Tahoma" pitchFamily="34" charset="0"/>
            </a:endParaRPr>
          </a:p>
        </p:txBody>
      </p:sp>
      <p:sp>
        <p:nvSpPr>
          <p:cNvPr id="31" name="Title 1"/>
          <p:cNvSpPr txBox="1">
            <a:spLocks/>
          </p:cNvSpPr>
          <p:nvPr/>
        </p:nvSpPr>
        <p:spPr>
          <a:xfrm>
            <a:off x="1676400" y="6019800"/>
            <a:ext cx="6019800" cy="381000"/>
          </a:xfrm>
          <a:prstGeom prst="rect">
            <a:avLst/>
          </a:prstGeom>
        </p:spPr>
        <p:txBody>
          <a:bodyPr vert="horz" lIns="91440" tIns="45720" rIns="91440" bIns="45720" rtlCol="0" anchor="ctr">
            <a:noAutofit/>
          </a:bodyPr>
          <a:lstStyle/>
          <a:p>
            <a:pPr algn="ctr">
              <a:spcBef>
                <a:spcPct val="0"/>
              </a:spcBef>
            </a:pPr>
            <a:r>
              <a:rPr lang="en-US" sz="1400" dirty="0">
                <a:solidFill>
                  <a:schemeClr val="bg1"/>
                </a:solidFill>
                <a:latin typeface="Tahoma" pitchFamily="34" charset="0"/>
                <a:ea typeface="Tahoma" pitchFamily="34" charset="0"/>
                <a:cs typeface="Tahoma" pitchFamily="34" charset="0"/>
              </a:rPr>
              <a:t>Online Ticketing System for Fortis Technologies Inc.                                                        </a:t>
            </a:r>
            <a:r>
              <a:rPr lang="en-US" sz="1400" dirty="0" smtClean="0">
                <a:solidFill>
                  <a:schemeClr val="bg1"/>
                </a:solidFill>
                <a:latin typeface="Tahoma" pitchFamily="34" charset="0"/>
                <a:ea typeface="Tahoma" pitchFamily="34" charset="0"/>
                <a:cs typeface="Tahoma" pitchFamily="34" charset="0"/>
              </a:rPr>
              <a:t>                                                            </a:t>
            </a:r>
            <a:endParaRPr lang="en-PH" sz="1400" dirty="0">
              <a:solidFill>
                <a:schemeClr val="bg1"/>
              </a:solidFill>
              <a:latin typeface="Tahoma" pitchFamily="34" charset="0"/>
              <a:ea typeface="Tahoma" pitchFamily="34" charset="0"/>
              <a:cs typeface="Tahoma"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PH" sz="1400" b="0" i="0" u="none" strike="noStrike" kern="1200" cap="none" spc="0" normalizeH="0" baseline="0" noProof="0" dirty="0" smtClean="0">
              <a:ln>
                <a:noFill/>
              </a:ln>
              <a:solidFill>
                <a:schemeClr val="bg1"/>
              </a:solidFill>
              <a:effectLst/>
              <a:uLnTx/>
              <a:uFillTx/>
              <a:latin typeface="Tahoma" pitchFamily="34" charset="0"/>
              <a:ea typeface="Tahoma" pitchFamily="34" charset="0"/>
              <a:cs typeface="Tahoma" pitchFamily="34" charset="0"/>
            </a:endParaRPr>
          </a:p>
        </p:txBody>
      </p:sp>
      <p:sp>
        <p:nvSpPr>
          <p:cNvPr id="32" name="Slide Number Placeholder 31"/>
          <p:cNvSpPr>
            <a:spLocks noGrp="1"/>
          </p:cNvSpPr>
          <p:nvPr>
            <p:ph type="sldNum" sz="quarter" idx="12"/>
          </p:nvPr>
        </p:nvSpPr>
        <p:spPr/>
        <p:txBody>
          <a:bodyPr/>
          <a:lstStyle/>
          <a:p>
            <a:fld id="{12AAB5E9-AD01-41E1-9050-CEEA0629C0A3}" type="slidenum">
              <a:rPr lang="en-PH" smtClean="0"/>
              <a:pPr/>
              <a:t>9</a:t>
            </a:fld>
            <a:endParaRPr lang="en-PH" dirty="0"/>
          </a:p>
        </p:txBody>
      </p:sp>
      <p:sp>
        <p:nvSpPr>
          <p:cNvPr id="33" name="Footer Placeholder 32"/>
          <p:cNvSpPr>
            <a:spLocks noGrp="1"/>
          </p:cNvSpPr>
          <p:nvPr>
            <p:ph type="ftr" sz="quarter" idx="11"/>
          </p:nvPr>
        </p:nvSpPr>
        <p:spPr>
          <a:xfrm>
            <a:off x="-685800" y="6492875"/>
            <a:ext cx="5791200" cy="365125"/>
          </a:xfrm>
        </p:spPr>
        <p:txBody>
          <a:bodyPr/>
          <a:lstStyle/>
          <a:p>
            <a:pPr>
              <a:spcBef>
                <a:spcPct val="0"/>
              </a:spcBef>
            </a:pPr>
            <a:r>
              <a:rPr lang="en-US" sz="1400" dirty="0" smtClean="0">
                <a:solidFill>
                  <a:schemeClr val="bg1"/>
                </a:solidFill>
                <a:latin typeface="Tahoma" pitchFamily="34" charset="0"/>
                <a:ea typeface="Tahoma" pitchFamily="34" charset="0"/>
                <a:cs typeface="Tahoma" pitchFamily="34" charset="0"/>
              </a:rPr>
              <a:t>Online Ticketing System for Fortis Technologies Inc.                                                                                                                    </a:t>
            </a:r>
            <a:endParaRPr lang="en-PH" sz="1400" dirty="0" smtClean="0">
              <a:solidFill>
                <a:schemeClr val="bg1"/>
              </a:solidFill>
              <a:latin typeface="Tahoma" pitchFamily="34" charset="0"/>
              <a:ea typeface="Tahoma" pitchFamily="34" charset="0"/>
              <a:cs typeface="Tahoma" pitchFamily="34" charset="0"/>
            </a:endParaRPr>
          </a:p>
          <a:p>
            <a:pPr lvl="0">
              <a:spcBef>
                <a:spcPct val="0"/>
              </a:spcBef>
              <a:defRPr/>
            </a:pPr>
            <a:endParaRPr lang="en-PH" sz="1400" dirty="0">
              <a:solidFill>
                <a:schemeClr val="bg1"/>
              </a:solidFill>
              <a:latin typeface="Tahoma" pitchFamily="34" charset="0"/>
              <a:ea typeface="Tahoma" pitchFamily="34" charset="0"/>
              <a:cs typeface="Tahoma" pitchFamily="34" charset="0"/>
            </a:endParaRPr>
          </a:p>
        </p:txBody>
      </p:sp>
      <p:sp>
        <p:nvSpPr>
          <p:cNvPr id="34" name="Rectangle 33"/>
          <p:cNvSpPr/>
          <p:nvPr/>
        </p:nvSpPr>
        <p:spPr>
          <a:xfrm>
            <a:off x="76200" y="5410200"/>
            <a:ext cx="9906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Isosceles Triangle 36"/>
          <p:cNvSpPr/>
          <p:nvPr/>
        </p:nvSpPr>
        <p:spPr>
          <a:xfrm>
            <a:off x="76200" y="4876800"/>
            <a:ext cx="990600" cy="533400"/>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8" name="Picture 37" descr="1477889411081~01.png"/>
          <p:cNvPicPr>
            <a:picLocks noChangeAspect="1"/>
          </p:cNvPicPr>
          <p:nvPr/>
        </p:nvPicPr>
        <p:blipFill>
          <a:blip r:embed="rId3" cstate="print"/>
          <a:stretch>
            <a:fillRect/>
          </a:stretch>
        </p:blipFill>
        <p:spPr>
          <a:xfrm>
            <a:off x="76200" y="5181600"/>
            <a:ext cx="990600" cy="962910"/>
          </a:xfrm>
          <a:prstGeom prst="rect">
            <a:avLst/>
          </a:prstGeom>
        </p:spPr>
      </p:pic>
      <p:sp>
        <p:nvSpPr>
          <p:cNvPr id="12" name="Content Placeholder 2"/>
          <p:cNvSpPr>
            <a:spLocks noGrp="1"/>
          </p:cNvSpPr>
          <p:nvPr>
            <p:ph idx="1"/>
          </p:nvPr>
        </p:nvSpPr>
        <p:spPr>
          <a:xfrm>
            <a:off x="838200" y="1371600"/>
            <a:ext cx="8229600" cy="3611563"/>
          </a:xfrm>
        </p:spPr>
        <p:txBody>
          <a:bodyPr>
            <a:noAutofit/>
          </a:bodyPr>
          <a:lstStyle/>
          <a:p>
            <a:r>
              <a:rPr lang="en-US" sz="1600" dirty="0" smtClean="0">
                <a:latin typeface="Tahoma" pitchFamily="34" charset="0"/>
                <a:ea typeface="Tahoma" pitchFamily="34" charset="0"/>
                <a:cs typeface="Tahoma" pitchFamily="34" charset="0"/>
              </a:rPr>
              <a:t>According to </a:t>
            </a:r>
            <a:r>
              <a:rPr lang="en-US" sz="1600" b="1" dirty="0" smtClean="0">
                <a:latin typeface="Tahoma" pitchFamily="34" charset="0"/>
                <a:ea typeface="Tahoma" pitchFamily="34" charset="0"/>
                <a:cs typeface="Tahoma" pitchFamily="34" charset="0"/>
              </a:rPr>
              <a:t>(</a:t>
            </a:r>
            <a:r>
              <a:rPr lang="en-US" sz="1600" b="1" dirty="0" err="1" smtClean="0">
                <a:latin typeface="Tahoma" pitchFamily="34" charset="0"/>
                <a:ea typeface="Tahoma" pitchFamily="34" charset="0"/>
                <a:cs typeface="Tahoma" pitchFamily="34" charset="0"/>
              </a:rPr>
              <a:t>Jantti</a:t>
            </a:r>
            <a:r>
              <a:rPr lang="en-US" sz="1600" b="1" dirty="0" smtClean="0">
                <a:latin typeface="Tahoma" pitchFamily="34" charset="0"/>
                <a:ea typeface="Tahoma" pitchFamily="34" charset="0"/>
                <a:cs typeface="Tahoma" pitchFamily="34" charset="0"/>
              </a:rPr>
              <a:t> 2013) </a:t>
            </a:r>
            <a:r>
              <a:rPr lang="en-US" sz="1600" dirty="0" smtClean="0">
                <a:latin typeface="Tahoma" pitchFamily="34" charset="0"/>
                <a:ea typeface="Tahoma" pitchFamily="34" charset="0"/>
                <a:cs typeface="Tahoma" pitchFamily="34" charset="0"/>
              </a:rPr>
              <a:t>the literature pertaining to management service</a:t>
            </a:r>
            <a:r>
              <a:rPr lang="en-US" sz="1600" b="1" dirty="0" smtClean="0">
                <a:latin typeface="Tahoma" pitchFamily="34" charset="0"/>
                <a:ea typeface="Tahoma" pitchFamily="34" charset="0"/>
                <a:cs typeface="Tahoma" pitchFamily="34" charset="0"/>
              </a:rPr>
              <a:t> </a:t>
            </a:r>
            <a:r>
              <a:rPr lang="en-US" sz="1600" dirty="0" smtClean="0">
                <a:latin typeface="Tahoma" pitchFamily="34" charset="0"/>
                <a:ea typeface="Tahoma" pitchFamily="34" charset="0"/>
                <a:cs typeface="Tahoma" pitchFamily="34" charset="0"/>
              </a:rPr>
              <a:t>desks encompasses the implementation of self-help knowledge management systems.</a:t>
            </a:r>
            <a:endParaRPr lang="en-PH" sz="1600" dirty="0" smtClean="0">
              <a:latin typeface="Tahoma" pitchFamily="34" charset="0"/>
              <a:ea typeface="Tahoma" pitchFamily="34" charset="0"/>
              <a:cs typeface="Tahoma" pitchFamily="34" charset="0"/>
            </a:endParaRPr>
          </a:p>
          <a:p>
            <a:pPr>
              <a:lnSpc>
                <a:spcPct val="150000"/>
              </a:lnSpc>
            </a:pPr>
            <a:r>
              <a:rPr lang="en-US" sz="1600" dirty="0" smtClean="0">
                <a:latin typeface="Tahoma" pitchFamily="34" charset="0"/>
                <a:ea typeface="Tahoma" pitchFamily="34" charset="0"/>
                <a:cs typeface="Tahoma" pitchFamily="34" charset="0"/>
              </a:rPr>
              <a:t>According </a:t>
            </a:r>
            <a:r>
              <a:rPr lang="en-US" sz="1600" dirty="0" smtClean="0">
                <a:latin typeface="Tahoma" pitchFamily="34" charset="0"/>
                <a:ea typeface="Tahoma" pitchFamily="34" charset="0"/>
                <a:cs typeface="Tahoma" pitchFamily="34" charset="0"/>
              </a:rPr>
              <a:t>to  </a:t>
            </a:r>
            <a:r>
              <a:rPr lang="en-US" sz="1600" b="1" dirty="0" smtClean="0">
                <a:latin typeface="Tahoma" pitchFamily="34" charset="0"/>
                <a:ea typeface="Tahoma" pitchFamily="34" charset="0"/>
                <a:cs typeface="Tahoma" pitchFamily="34" charset="0"/>
              </a:rPr>
              <a:t>(R. </a:t>
            </a:r>
            <a:r>
              <a:rPr lang="en-US" sz="1600" b="1" dirty="0" err="1" smtClean="0">
                <a:latin typeface="Tahoma" pitchFamily="34" charset="0"/>
                <a:ea typeface="Tahoma" pitchFamily="34" charset="0"/>
                <a:cs typeface="Tahoma" pitchFamily="34" charset="0"/>
              </a:rPr>
              <a:t>Andriew’s</a:t>
            </a:r>
            <a:r>
              <a:rPr lang="en-US" sz="1600" b="1" dirty="0" smtClean="0">
                <a:latin typeface="Tahoma" pitchFamily="34" charset="0"/>
                <a:ea typeface="Tahoma" pitchFamily="34" charset="0"/>
                <a:cs typeface="Tahoma" pitchFamily="34" charset="0"/>
              </a:rPr>
              <a:t> 2011)</a:t>
            </a:r>
            <a:r>
              <a:rPr lang="en-US" sz="1600" dirty="0" smtClean="0">
                <a:latin typeface="Tahoma" pitchFamily="34" charset="0"/>
                <a:ea typeface="Tahoma" pitchFamily="34" charset="0"/>
                <a:cs typeface="Tahoma" pitchFamily="34" charset="0"/>
              </a:rPr>
              <a:t> article entitled “Supporting Your Product how to Provide Technical Support” .</a:t>
            </a:r>
            <a:r>
              <a:rPr lang="en-US" sz="1600" dirty="0" err="1" smtClean="0">
                <a:latin typeface="Tahoma" pitchFamily="34" charset="0"/>
                <a:ea typeface="Tahoma" pitchFamily="34" charset="0"/>
                <a:cs typeface="Tahoma" pitchFamily="34" charset="0"/>
              </a:rPr>
              <a:t>mplementation</a:t>
            </a:r>
            <a:r>
              <a:rPr lang="en-US" sz="1600" dirty="0" smtClean="0">
                <a:latin typeface="Tahoma" pitchFamily="34" charset="0"/>
                <a:ea typeface="Tahoma" pitchFamily="34" charset="0"/>
                <a:cs typeface="Tahoma" pitchFamily="34" charset="0"/>
              </a:rPr>
              <a:t> of self-help knowledge management systems. </a:t>
            </a:r>
          </a:p>
          <a:p>
            <a:pPr>
              <a:lnSpc>
                <a:spcPct val="150000"/>
              </a:lnSpc>
            </a:pPr>
            <a:r>
              <a:rPr lang="en-GB" sz="1600" dirty="0" smtClean="0">
                <a:latin typeface="Tahoma" pitchFamily="34" charset="0"/>
                <a:ea typeface="Tahoma" pitchFamily="34" charset="0"/>
                <a:cs typeface="Tahoma" pitchFamily="34" charset="0"/>
              </a:rPr>
              <a:t>The system provided a better alternative that will developed organizational pile handling and management. </a:t>
            </a:r>
            <a:r>
              <a:rPr lang="en-GB" sz="1600" b="1" dirty="0" smtClean="0">
                <a:latin typeface="Tahoma" pitchFamily="34" charset="0"/>
                <a:ea typeface="Tahoma" pitchFamily="34" charset="0"/>
                <a:cs typeface="Tahoma" pitchFamily="34" charset="0"/>
              </a:rPr>
              <a:t>(H. </a:t>
            </a:r>
            <a:r>
              <a:rPr lang="en-GB" sz="1600" b="1" dirty="0" err="1" smtClean="0">
                <a:latin typeface="Tahoma" pitchFamily="34" charset="0"/>
                <a:ea typeface="Tahoma" pitchFamily="34" charset="0"/>
                <a:cs typeface="Tahoma" pitchFamily="34" charset="0"/>
              </a:rPr>
              <a:t>Korth</a:t>
            </a:r>
            <a:r>
              <a:rPr lang="en-GB" sz="1600" b="1" dirty="0" smtClean="0">
                <a:latin typeface="Tahoma" pitchFamily="34" charset="0"/>
                <a:ea typeface="Tahoma" pitchFamily="34" charset="0"/>
                <a:cs typeface="Tahoma" pitchFamily="34" charset="0"/>
              </a:rPr>
              <a:t> 2011) </a:t>
            </a:r>
            <a:r>
              <a:rPr lang="en-GB" sz="1600" dirty="0" smtClean="0">
                <a:latin typeface="Tahoma" pitchFamily="34" charset="0"/>
                <a:ea typeface="Tahoma" pitchFamily="34" charset="0"/>
                <a:cs typeface="Tahoma" pitchFamily="34" charset="0"/>
              </a:rPr>
              <a:t>in “Database System Concepts”.</a:t>
            </a:r>
            <a:endParaRPr lang="en-PH" sz="160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TotalTime>
  <Words>1562</Words>
  <Application>Microsoft Office PowerPoint</Application>
  <PresentationFormat>On-screen Show (4:3)</PresentationFormat>
  <Paragraphs>190</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Chapter 1 PROBLEM AND ITS BACKGROUND</vt:lpstr>
      <vt:lpstr>Project Context</vt:lpstr>
      <vt:lpstr>Objective</vt:lpstr>
      <vt:lpstr>This study has the following specific objectives: </vt:lpstr>
      <vt:lpstr>Scope of the Project</vt:lpstr>
      <vt:lpstr>Chapter 2 REVIEW OF RELATED LITERATURE &amp; STUDIES</vt:lpstr>
      <vt:lpstr>Related studies</vt:lpstr>
      <vt:lpstr>Related Literature</vt:lpstr>
      <vt:lpstr>Chapter 3 DESIGN AND METHODOLOGY</vt:lpstr>
      <vt:lpstr>Slide 11</vt:lpstr>
      <vt:lpstr>Requirement Documentation</vt:lpstr>
      <vt:lpstr>Slide 13</vt:lpstr>
      <vt:lpstr>Slide 14</vt:lpstr>
      <vt:lpstr>Development And Testing</vt:lpstr>
      <vt:lpstr>Slide 16</vt:lpstr>
      <vt:lpstr>Description Of The Prototype</vt:lpstr>
      <vt:lpstr>Slide 18</vt:lpstr>
      <vt:lpstr>Slide 19</vt:lpstr>
      <vt:lpstr>Slide 20</vt:lpstr>
      <vt:lpstr>Slide 21</vt:lpstr>
      <vt:lpstr>Slide 22</vt:lpstr>
      <vt:lpstr>Slide 23</vt:lpstr>
      <vt:lpstr>Slide 24</vt:lpstr>
      <vt:lpstr> Implementation Plan  </vt:lpstr>
      <vt:lpstr>END</vt:lpstr>
      <vt:lpstr>TITLE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Kurth John P.Quimora</dc:creator>
  <cp:lastModifiedBy>Kurth John P.Quimora</cp:lastModifiedBy>
  <cp:revision>58</cp:revision>
  <dcterms:created xsi:type="dcterms:W3CDTF">2017-03-18T00:39:40Z</dcterms:created>
  <dcterms:modified xsi:type="dcterms:W3CDTF">2017-03-27T05:15:05Z</dcterms:modified>
</cp:coreProperties>
</file>