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Ultra-Bold" charset="1" panose="00000900000000000000"/>
      <p:regular r:id="rId18"/>
    </p:embeddedFont>
    <p:embeddedFont>
      <p:font typeface="Montserrat Semi-Bold" charset="1" panose="00000700000000000000"/>
      <p:regular r:id="rId19"/>
    </p:embeddedFont>
    <p:embeddedFont>
      <p:font typeface="Montserrat" charset="1" panose="00000500000000000000"/>
      <p:regular r:id="rId20"/>
    </p:embeddedFont>
    <p:embeddedFont>
      <p:font typeface="Montserrat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researchgate.net/profile/Sobia-Wassan-2?_tp=eyJjb250ZXh0Ijp7ImZpcnN0UGFnZSI6Il9kaXJlY3QiLCJwYWdlIjoicHVibGljYXRpb24ifX0" TargetMode="External" Type="http://schemas.openxmlformats.org/officeDocument/2006/relationships/hyperlink"/><Relationship Id="rId4" Target="https://www.researchgate.net/scientific-contributions/Xi-Chen-2190847534?_tp=eyJjb250ZXh0Ijp7ImZpcnN0UGFnZSI6Il9kaXJlY3QiLCJwYWdlIjoicHVibGljYXRpb24ifX0" TargetMode="External" Type="http://schemas.openxmlformats.org/officeDocument/2006/relationships/hyperlink"/><Relationship Id="rId5" Target="https://www.researchgate.net/scientific-contributions/Tian-Shen-2190850700" TargetMode="External" Type="http://schemas.openxmlformats.org/officeDocument/2006/relationships/hyperlink"/><Relationship Id="rId6" Target="https://www.researchgate.net/profile/Muhammad-Waqar-54?_tp=eyJjb250ZXh0Ijp7ImZpcnN0UGFnZSI6Il9kaXJlY3QiLCJwYWdlIjoicHVibGljYXRpb24ifX0" TargetMode="External" Type="http://schemas.openxmlformats.org/officeDocument/2006/relationships/hyperlink"/><Relationship Id="rId7" Target="https://www.researchgate.net/profile/Noor-Jhanjhi"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2677935"/>
            <a:ext cx="13250798" cy="4243056"/>
          </a:xfrm>
          <a:prstGeom prst="rect">
            <a:avLst/>
          </a:prstGeom>
        </p:spPr>
        <p:txBody>
          <a:bodyPr anchor="t" rtlCol="false" tIns="0" lIns="0" bIns="0" rIns="0">
            <a:spAutoFit/>
          </a:bodyPr>
          <a:lstStyle/>
          <a:p>
            <a:pPr algn="l">
              <a:lnSpc>
                <a:spcPts val="17080"/>
              </a:lnSpc>
            </a:pPr>
            <a:r>
              <a:rPr lang="en-US" b="true" sz="12200">
                <a:solidFill>
                  <a:srgbClr val="FFFFFF"/>
                </a:solidFill>
                <a:latin typeface="Montserrat Ultra-Bold"/>
                <a:ea typeface="Montserrat Ultra-Bold"/>
                <a:cs typeface="Montserrat Ultra-Bold"/>
                <a:sym typeface="Montserrat Ultra-Bold"/>
              </a:rPr>
              <a:t>CRE PAPER PRESENTATION</a:t>
            </a:r>
          </a:p>
        </p:txBody>
      </p:sp>
      <p:sp>
        <p:nvSpPr>
          <p:cNvPr name="AutoShape 3" id="3"/>
          <p:cNvSpPr/>
          <p:nvPr/>
        </p:nvSpPr>
        <p:spPr>
          <a:xfrm rot="5400000">
            <a:off x="11365497" y="5119688"/>
            <a:ext cx="10287000" cy="0"/>
          </a:xfrm>
          <a:prstGeom prst="line">
            <a:avLst/>
          </a:prstGeom>
          <a:ln cap="flat" w="47625">
            <a:solidFill>
              <a:srgbClr val="FFFFFF"/>
            </a:solidFill>
            <a:prstDash val="solid"/>
            <a:headEnd type="none" len="sm" w="sm"/>
            <a:tailEnd type="none" len="sm" w="sm"/>
          </a:ln>
        </p:spPr>
      </p:sp>
      <p:sp>
        <p:nvSpPr>
          <p:cNvPr name="TextBox 4" id="4"/>
          <p:cNvSpPr txBox="true"/>
          <p:nvPr/>
        </p:nvSpPr>
        <p:spPr>
          <a:xfrm rot="0">
            <a:off x="1028700" y="7628369"/>
            <a:ext cx="6978062" cy="1661795"/>
          </a:xfrm>
          <a:prstGeom prst="rect">
            <a:avLst/>
          </a:prstGeom>
        </p:spPr>
        <p:txBody>
          <a:bodyPr anchor="t" rtlCol="false" tIns="0" lIns="0" bIns="0" rIns="0">
            <a:spAutoFit/>
          </a:bodyPr>
          <a:lstStyle/>
          <a:p>
            <a:pPr algn="l">
              <a:lnSpc>
                <a:spcPts val="4480"/>
              </a:lnSpc>
            </a:pPr>
            <a:r>
              <a:rPr lang="en-US" sz="3200" b="true">
                <a:solidFill>
                  <a:srgbClr val="FFFFFF"/>
                </a:solidFill>
                <a:latin typeface="Montserrat Semi-Bold"/>
                <a:ea typeface="Montserrat Semi-Bold"/>
                <a:cs typeface="Montserrat Semi-Bold"/>
                <a:sym typeface="Montserrat Semi-Bold"/>
              </a:rPr>
              <a:t>TEAM 1</a:t>
            </a:r>
          </a:p>
          <a:p>
            <a:pPr algn="l">
              <a:lnSpc>
                <a:spcPts val="4480"/>
              </a:lnSpc>
            </a:pPr>
            <a:r>
              <a:rPr lang="en-US" sz="3200" b="true">
                <a:solidFill>
                  <a:srgbClr val="FFFFFF"/>
                </a:solidFill>
                <a:latin typeface="Montserrat Semi-Bold"/>
                <a:ea typeface="Montserrat Semi-Bold"/>
                <a:cs typeface="Montserrat Semi-Bold"/>
                <a:sym typeface="Montserrat Semi-Bold"/>
              </a:rPr>
              <a:t>JUAN ENRIQUE LOPEZ CHAVEZ</a:t>
            </a:r>
          </a:p>
          <a:p>
            <a:pPr algn="l">
              <a:lnSpc>
                <a:spcPts val="4480"/>
              </a:lnSpc>
            </a:pPr>
            <a:r>
              <a:rPr lang="en-US" b="true" sz="3200">
                <a:solidFill>
                  <a:srgbClr val="FFFFFF"/>
                </a:solidFill>
                <a:latin typeface="Montserrat Semi-Bold"/>
                <a:ea typeface="Montserrat Semi-Bold"/>
                <a:cs typeface="Montserrat Semi-Bold"/>
                <a:sym typeface="Montserrat Semi-Bold"/>
              </a:rPr>
              <a:t>LUCAS JERONYMO RIBEIRO</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8627157" y="2927627"/>
            <a:ext cx="0" cy="6090326"/>
          </a:xfrm>
          <a:prstGeom prst="line">
            <a:avLst/>
          </a:prstGeom>
          <a:ln cap="flat" w="47625">
            <a:solidFill>
              <a:srgbClr val="000000"/>
            </a:solidFill>
            <a:prstDash val="solid"/>
            <a:headEnd type="none" len="sm" w="sm"/>
            <a:tailEnd type="none" len="sm" w="sm"/>
          </a:ln>
        </p:spPr>
      </p:sp>
      <p:sp>
        <p:nvSpPr>
          <p:cNvPr name="TextBox 3" id="3"/>
          <p:cNvSpPr txBox="true"/>
          <p:nvPr/>
        </p:nvSpPr>
        <p:spPr>
          <a:xfrm rot="0">
            <a:off x="1181858" y="3016924"/>
            <a:ext cx="6994230" cy="1660250"/>
          </a:xfrm>
          <a:prstGeom prst="rect">
            <a:avLst/>
          </a:prstGeom>
        </p:spPr>
        <p:txBody>
          <a:bodyPr anchor="t" rtlCol="false" tIns="0" lIns="0" bIns="0" rIns="0">
            <a:spAutoFit/>
          </a:bodyPr>
          <a:lstStyle/>
          <a:p>
            <a:pPr algn="l" marL="0" indent="0" lvl="1">
              <a:lnSpc>
                <a:spcPts val="2628"/>
              </a:lnSpc>
              <a:spcBef>
                <a:spcPct val="0"/>
              </a:spcBef>
            </a:pPr>
            <a:r>
              <a:rPr lang="en-US" sz="2021">
                <a:solidFill>
                  <a:srgbClr val="000000"/>
                </a:solidFill>
                <a:latin typeface="Montserrat"/>
                <a:ea typeface="Montserrat"/>
                <a:cs typeface="Montserrat"/>
                <a:sym typeface="Montserrat"/>
              </a:rPr>
              <a:t>The </a:t>
            </a:r>
            <a:r>
              <a:rPr lang="en-US" b="true" sz="2021">
                <a:solidFill>
                  <a:srgbClr val="000000"/>
                </a:solidFill>
                <a:latin typeface="Montserrat Bold"/>
                <a:ea typeface="Montserrat Bold"/>
                <a:cs typeface="Montserrat Bold"/>
                <a:sym typeface="Montserrat Bold"/>
              </a:rPr>
              <a:t>LSTM </a:t>
            </a:r>
            <a:r>
              <a:rPr lang="en-US" sz="2021">
                <a:solidFill>
                  <a:srgbClr val="000000"/>
                </a:solidFill>
                <a:latin typeface="Montserrat"/>
                <a:ea typeface="Montserrat"/>
                <a:cs typeface="Montserrat"/>
                <a:sym typeface="Montserrat"/>
              </a:rPr>
              <a:t>model achieved the highest </a:t>
            </a:r>
            <a:r>
              <a:rPr lang="en-US" b="true" sz="2021">
                <a:solidFill>
                  <a:srgbClr val="F70B0B"/>
                </a:solidFill>
                <a:latin typeface="Montserrat Bold"/>
                <a:ea typeface="Montserrat Bold"/>
                <a:cs typeface="Montserrat Bold"/>
                <a:sym typeface="Montserrat Bold"/>
              </a:rPr>
              <a:t>accuracy </a:t>
            </a:r>
            <a:r>
              <a:rPr lang="en-US" sz="2021">
                <a:solidFill>
                  <a:srgbClr val="000000"/>
                </a:solidFill>
                <a:latin typeface="Montserrat"/>
                <a:ea typeface="Montserrat"/>
                <a:cs typeface="Montserrat"/>
                <a:sym typeface="Montserrat"/>
              </a:rPr>
              <a:t>(91.3%), outperforming </a:t>
            </a:r>
            <a:r>
              <a:rPr lang="en-US" b="true" sz="2021">
                <a:solidFill>
                  <a:srgbClr val="000000"/>
                </a:solidFill>
                <a:latin typeface="Montserrat Bold"/>
                <a:ea typeface="Montserrat Bold"/>
                <a:cs typeface="Montserrat Bold"/>
                <a:sym typeface="Montserrat Bold"/>
              </a:rPr>
              <a:t>MNB </a:t>
            </a:r>
            <a:r>
              <a:rPr lang="en-US" sz="2021">
                <a:solidFill>
                  <a:srgbClr val="000000"/>
                </a:solidFill>
                <a:latin typeface="Montserrat"/>
                <a:ea typeface="Montserrat"/>
                <a:cs typeface="Montserrat"/>
                <a:sym typeface="Montserrat"/>
              </a:rPr>
              <a:t>(78.5%) and </a:t>
            </a:r>
            <a:r>
              <a:rPr lang="en-US" b="true" sz="2021">
                <a:solidFill>
                  <a:srgbClr val="000000"/>
                </a:solidFill>
                <a:latin typeface="Montserrat Bold"/>
                <a:ea typeface="Montserrat Bold"/>
                <a:cs typeface="Montserrat Bold"/>
                <a:sym typeface="Montserrat Bold"/>
              </a:rPr>
              <a:t>SVM </a:t>
            </a:r>
            <a:r>
              <a:rPr lang="en-US" sz="2021">
                <a:solidFill>
                  <a:srgbClr val="000000"/>
                </a:solidFill>
                <a:latin typeface="Montserrat"/>
                <a:ea typeface="Montserrat"/>
                <a:cs typeface="Montserrat"/>
                <a:sym typeface="Montserrat"/>
              </a:rPr>
              <a:t>(85.7%), proving its effectiveness in handling complex linguistic patterns and sequential dependencies in Spanish texts.</a:t>
            </a:r>
          </a:p>
        </p:txBody>
      </p:sp>
      <p:sp>
        <p:nvSpPr>
          <p:cNvPr name="TextBox 4" id="4"/>
          <p:cNvSpPr txBox="true"/>
          <p:nvPr/>
        </p:nvSpPr>
        <p:spPr>
          <a:xfrm rot="0">
            <a:off x="1028700" y="1028700"/>
            <a:ext cx="15149290"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KEY FINDINGS</a:t>
            </a:r>
          </a:p>
        </p:txBody>
      </p:sp>
      <p:sp>
        <p:nvSpPr>
          <p:cNvPr name="AutoShape 5" id="5"/>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sp>
        <p:nvSpPr>
          <p:cNvPr name="TextBox 6" id="6"/>
          <p:cNvSpPr txBox="true"/>
          <p:nvPr/>
        </p:nvSpPr>
        <p:spPr>
          <a:xfrm rot="0">
            <a:off x="1181858" y="4953416"/>
            <a:ext cx="6994230" cy="1993625"/>
          </a:xfrm>
          <a:prstGeom prst="rect">
            <a:avLst/>
          </a:prstGeom>
        </p:spPr>
        <p:txBody>
          <a:bodyPr anchor="t" rtlCol="false" tIns="0" lIns="0" bIns="0" rIns="0">
            <a:spAutoFit/>
          </a:bodyPr>
          <a:lstStyle/>
          <a:p>
            <a:pPr algn="l" marL="0" indent="0" lvl="1">
              <a:lnSpc>
                <a:spcPts val="2628"/>
              </a:lnSpc>
              <a:spcBef>
                <a:spcPct val="0"/>
              </a:spcBef>
            </a:pPr>
            <a:r>
              <a:rPr lang="en-US" b="true" sz="2021">
                <a:solidFill>
                  <a:srgbClr val="000000"/>
                </a:solidFill>
                <a:latin typeface="Montserrat Bold"/>
                <a:ea typeface="Montserrat Bold"/>
                <a:cs typeface="Montserrat Bold"/>
                <a:sym typeface="Montserrat Bold"/>
              </a:rPr>
              <a:t>Language-specific preprocessing </a:t>
            </a:r>
            <a:r>
              <a:rPr lang="en-US" sz="2021">
                <a:solidFill>
                  <a:srgbClr val="000000"/>
                </a:solidFill>
                <a:latin typeface="Montserrat"/>
                <a:ea typeface="Montserrat"/>
                <a:cs typeface="Montserrat"/>
                <a:sym typeface="Montserrat"/>
              </a:rPr>
              <a:t>significantly enhanced performance by addressing Spanish’s unique morphological structures, idiomatic expressions, and regional variations. Techniques like custom stopword removal and lemmatization preserved semantic context.</a:t>
            </a:r>
          </a:p>
        </p:txBody>
      </p:sp>
      <p:sp>
        <p:nvSpPr>
          <p:cNvPr name="TextBox 7" id="7"/>
          <p:cNvSpPr txBox="true"/>
          <p:nvPr/>
        </p:nvSpPr>
        <p:spPr>
          <a:xfrm rot="0">
            <a:off x="1181858" y="7389953"/>
            <a:ext cx="6994230" cy="1660250"/>
          </a:xfrm>
          <a:prstGeom prst="rect">
            <a:avLst/>
          </a:prstGeom>
        </p:spPr>
        <p:txBody>
          <a:bodyPr anchor="t" rtlCol="false" tIns="0" lIns="0" bIns="0" rIns="0">
            <a:spAutoFit/>
          </a:bodyPr>
          <a:lstStyle/>
          <a:p>
            <a:pPr algn="l" marL="0" indent="0" lvl="1">
              <a:lnSpc>
                <a:spcPts val="2628"/>
              </a:lnSpc>
              <a:spcBef>
                <a:spcPct val="0"/>
              </a:spcBef>
            </a:pPr>
            <a:r>
              <a:rPr lang="en-US" b="true" sz="2021">
                <a:solidFill>
                  <a:srgbClr val="000000"/>
                </a:solidFill>
                <a:latin typeface="Montserrat Bold"/>
                <a:ea typeface="Montserrat Bold"/>
                <a:cs typeface="Montserrat Bold"/>
                <a:sym typeface="Montserrat Bold"/>
              </a:rPr>
              <a:t>Performance comparisons </a:t>
            </a:r>
            <a:r>
              <a:rPr lang="en-US" sz="2021">
                <a:solidFill>
                  <a:srgbClr val="000000"/>
                </a:solidFill>
                <a:latin typeface="Montserrat"/>
                <a:ea typeface="Montserrat"/>
                <a:cs typeface="Montserrat"/>
                <a:sym typeface="Montserrat"/>
              </a:rPr>
              <a:t>showed MNB was biased toward positive sentiments, while SVM provided balanced classifications but struggled with mixed sentiments. LSTM excelled by capturing nuanced sentence structures.</a:t>
            </a:r>
          </a:p>
        </p:txBody>
      </p:sp>
      <p:sp>
        <p:nvSpPr>
          <p:cNvPr name="TextBox 8" id="8"/>
          <p:cNvSpPr txBox="true"/>
          <p:nvPr/>
        </p:nvSpPr>
        <p:spPr>
          <a:xfrm rot="0">
            <a:off x="9144000" y="3661845"/>
            <a:ext cx="6994230" cy="1660250"/>
          </a:xfrm>
          <a:prstGeom prst="rect">
            <a:avLst/>
          </a:prstGeom>
        </p:spPr>
        <p:txBody>
          <a:bodyPr anchor="t" rtlCol="false" tIns="0" lIns="0" bIns="0" rIns="0">
            <a:spAutoFit/>
          </a:bodyPr>
          <a:lstStyle/>
          <a:p>
            <a:pPr algn="l" marL="0" indent="0" lvl="1">
              <a:lnSpc>
                <a:spcPts val="2628"/>
              </a:lnSpc>
              <a:spcBef>
                <a:spcPct val="0"/>
              </a:spcBef>
            </a:pPr>
            <a:r>
              <a:rPr lang="en-US" sz="2021">
                <a:solidFill>
                  <a:srgbClr val="000000"/>
                </a:solidFill>
                <a:latin typeface="Montserrat"/>
                <a:ea typeface="Montserrat"/>
                <a:cs typeface="Montserrat"/>
                <a:sym typeface="Montserrat"/>
              </a:rPr>
              <a:t>The study confirmed the </a:t>
            </a:r>
            <a:r>
              <a:rPr lang="en-US" b="true" sz="2021">
                <a:solidFill>
                  <a:srgbClr val="000000"/>
                </a:solidFill>
                <a:latin typeface="Montserrat Bold"/>
                <a:ea typeface="Montserrat Bold"/>
                <a:cs typeface="Montserrat Bold"/>
                <a:sym typeface="Montserrat Bold"/>
              </a:rPr>
              <a:t>applicability of sentiment analysis for Spanish-speaking markets</a:t>
            </a:r>
            <a:r>
              <a:rPr lang="en-US" sz="2021">
                <a:solidFill>
                  <a:srgbClr val="000000"/>
                </a:solidFill>
                <a:latin typeface="Montserrat"/>
                <a:ea typeface="Montserrat"/>
                <a:cs typeface="Montserrat"/>
                <a:sym typeface="Montserrat"/>
              </a:rPr>
              <a:t>, offering actionable insights for businesses to improve customer experience through targeted responses and regional adaptation.</a:t>
            </a:r>
          </a:p>
        </p:txBody>
      </p:sp>
      <p:sp>
        <p:nvSpPr>
          <p:cNvPr name="TextBox 9" id="9"/>
          <p:cNvSpPr txBox="true"/>
          <p:nvPr/>
        </p:nvSpPr>
        <p:spPr>
          <a:xfrm rot="0">
            <a:off x="9079595" y="6736041"/>
            <a:ext cx="6994230" cy="1326875"/>
          </a:xfrm>
          <a:prstGeom prst="rect">
            <a:avLst/>
          </a:prstGeom>
        </p:spPr>
        <p:txBody>
          <a:bodyPr anchor="t" rtlCol="false" tIns="0" lIns="0" bIns="0" rIns="0">
            <a:spAutoFit/>
          </a:bodyPr>
          <a:lstStyle/>
          <a:p>
            <a:pPr algn="l" marL="0" indent="0" lvl="1">
              <a:lnSpc>
                <a:spcPts val="2628"/>
              </a:lnSpc>
              <a:spcBef>
                <a:spcPct val="0"/>
              </a:spcBef>
            </a:pPr>
            <a:r>
              <a:rPr lang="en-US" b="true" sz="2021">
                <a:solidFill>
                  <a:srgbClr val="000000"/>
                </a:solidFill>
                <a:latin typeface="Montserrat Bold"/>
                <a:ea typeface="Montserrat Bold"/>
                <a:cs typeface="Montserrat Bold"/>
                <a:sym typeface="Montserrat Bold"/>
              </a:rPr>
              <a:t>Challenges </a:t>
            </a:r>
            <a:r>
              <a:rPr lang="en-US" sz="2021">
                <a:solidFill>
                  <a:srgbClr val="000000"/>
                </a:solidFill>
                <a:latin typeface="Montserrat"/>
                <a:ea typeface="Montserrat"/>
                <a:cs typeface="Montserrat"/>
                <a:sym typeface="Montserrat"/>
              </a:rPr>
              <a:t>included handling sentences with dual sentiments and regional linguistic diversity, highlighting the need for adaptable preprocessing pipelines.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grpSp>
        <p:nvGrpSpPr>
          <p:cNvPr name="Group 3" id="3"/>
          <p:cNvGrpSpPr/>
          <p:nvPr/>
        </p:nvGrpSpPr>
        <p:grpSpPr>
          <a:xfrm rot="0">
            <a:off x="1028700" y="3405897"/>
            <a:ext cx="4584125" cy="2207062"/>
            <a:chOff x="0" y="0"/>
            <a:chExt cx="710201" cy="341932"/>
          </a:xfrm>
        </p:grpSpPr>
        <p:sp>
          <p:nvSpPr>
            <p:cNvPr name="Freeform 4" id="4"/>
            <p:cNvSpPr/>
            <p:nvPr/>
          </p:nvSpPr>
          <p:spPr>
            <a:xfrm flipH="false" flipV="false" rot="0">
              <a:off x="0" y="0"/>
              <a:ext cx="710201" cy="341932"/>
            </a:xfrm>
            <a:custGeom>
              <a:avLst/>
              <a:gdLst/>
              <a:ahLst/>
              <a:cxnLst/>
              <a:rect r="r" b="b" t="t" l="l"/>
              <a:pathLst>
                <a:path h="341932" w="710201">
                  <a:moveTo>
                    <a:pt x="0" y="0"/>
                  </a:moveTo>
                  <a:lnTo>
                    <a:pt x="710201" y="0"/>
                  </a:lnTo>
                  <a:lnTo>
                    <a:pt x="710201" y="341932"/>
                  </a:lnTo>
                  <a:lnTo>
                    <a:pt x="0" y="341932"/>
                  </a:lnTo>
                  <a:close/>
                </a:path>
              </a:pathLst>
            </a:custGeom>
            <a:blipFill>
              <a:blip r:embed="rId2"/>
              <a:stretch>
                <a:fillRect l="0" t="-31035" r="0" b="-76666"/>
              </a:stretch>
            </a:blipFill>
          </p:spPr>
        </p:sp>
      </p:grpSp>
      <p:grpSp>
        <p:nvGrpSpPr>
          <p:cNvPr name="Group 5" id="5"/>
          <p:cNvGrpSpPr/>
          <p:nvPr/>
        </p:nvGrpSpPr>
        <p:grpSpPr>
          <a:xfrm rot="0">
            <a:off x="6361489" y="3405897"/>
            <a:ext cx="4584125" cy="2207062"/>
            <a:chOff x="0" y="0"/>
            <a:chExt cx="710201" cy="341932"/>
          </a:xfrm>
        </p:grpSpPr>
        <p:sp>
          <p:nvSpPr>
            <p:cNvPr name="Freeform 6" id="6"/>
            <p:cNvSpPr/>
            <p:nvPr/>
          </p:nvSpPr>
          <p:spPr>
            <a:xfrm flipH="false" flipV="false" rot="0">
              <a:off x="0" y="0"/>
              <a:ext cx="710201" cy="341932"/>
            </a:xfrm>
            <a:custGeom>
              <a:avLst/>
              <a:gdLst/>
              <a:ahLst/>
              <a:cxnLst/>
              <a:rect r="r" b="b" t="t" l="l"/>
              <a:pathLst>
                <a:path h="341932" w="710201">
                  <a:moveTo>
                    <a:pt x="0" y="0"/>
                  </a:moveTo>
                  <a:lnTo>
                    <a:pt x="710201" y="0"/>
                  </a:lnTo>
                  <a:lnTo>
                    <a:pt x="710201" y="341932"/>
                  </a:lnTo>
                  <a:lnTo>
                    <a:pt x="0" y="341932"/>
                  </a:lnTo>
                  <a:close/>
                </a:path>
              </a:pathLst>
            </a:custGeom>
            <a:blipFill>
              <a:blip r:embed="rId3"/>
              <a:stretch>
                <a:fillRect l="0" t="-88961" r="0" b="-18741"/>
              </a:stretch>
            </a:blipFill>
          </p:spPr>
        </p:sp>
      </p:grpSp>
      <p:grpSp>
        <p:nvGrpSpPr>
          <p:cNvPr name="Group 7" id="7"/>
          <p:cNvGrpSpPr/>
          <p:nvPr/>
        </p:nvGrpSpPr>
        <p:grpSpPr>
          <a:xfrm rot="0">
            <a:off x="11698089" y="3392783"/>
            <a:ext cx="4584125" cy="2207062"/>
            <a:chOff x="0" y="0"/>
            <a:chExt cx="710201" cy="341932"/>
          </a:xfrm>
        </p:grpSpPr>
        <p:sp>
          <p:nvSpPr>
            <p:cNvPr name="Freeform 8" id="8"/>
            <p:cNvSpPr/>
            <p:nvPr/>
          </p:nvSpPr>
          <p:spPr>
            <a:xfrm flipH="false" flipV="false" rot="0">
              <a:off x="0" y="0"/>
              <a:ext cx="710201" cy="341932"/>
            </a:xfrm>
            <a:custGeom>
              <a:avLst/>
              <a:gdLst/>
              <a:ahLst/>
              <a:cxnLst/>
              <a:rect r="r" b="b" t="t" l="l"/>
              <a:pathLst>
                <a:path h="341932" w="710201">
                  <a:moveTo>
                    <a:pt x="0" y="0"/>
                  </a:moveTo>
                  <a:lnTo>
                    <a:pt x="710201" y="0"/>
                  </a:lnTo>
                  <a:lnTo>
                    <a:pt x="710201" y="341932"/>
                  </a:lnTo>
                  <a:lnTo>
                    <a:pt x="0" y="341932"/>
                  </a:lnTo>
                  <a:close/>
                </a:path>
              </a:pathLst>
            </a:custGeom>
            <a:blipFill>
              <a:blip r:embed="rId4"/>
              <a:stretch>
                <a:fillRect l="0" t="0" r="0" b="-107702"/>
              </a:stretch>
            </a:blipFill>
          </p:spPr>
        </p:sp>
      </p:grpSp>
      <p:sp>
        <p:nvSpPr>
          <p:cNvPr name="TextBox 9" id="9"/>
          <p:cNvSpPr txBox="true"/>
          <p:nvPr/>
        </p:nvSpPr>
        <p:spPr>
          <a:xfrm rot="0">
            <a:off x="1028700" y="525146"/>
            <a:ext cx="14950864" cy="24384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IDEAS FOR FUTURE RESEARCH</a:t>
            </a:r>
          </a:p>
        </p:txBody>
      </p:sp>
      <p:sp>
        <p:nvSpPr>
          <p:cNvPr name="TextBox 10" id="10"/>
          <p:cNvSpPr txBox="true"/>
          <p:nvPr/>
        </p:nvSpPr>
        <p:spPr>
          <a:xfrm rot="0">
            <a:off x="1028700" y="6045846"/>
            <a:ext cx="4584125" cy="732790"/>
          </a:xfrm>
          <a:prstGeom prst="rect">
            <a:avLst/>
          </a:prstGeom>
        </p:spPr>
        <p:txBody>
          <a:bodyPr anchor="t" rtlCol="false" tIns="0" lIns="0" bIns="0" rIns="0">
            <a:spAutoFit/>
          </a:bodyPr>
          <a:lstStyle/>
          <a:p>
            <a:pPr algn="ctr">
              <a:lnSpc>
                <a:spcPts val="2990"/>
              </a:lnSpc>
            </a:pPr>
            <a:r>
              <a:rPr lang="en-US" b="true" sz="2300">
                <a:solidFill>
                  <a:srgbClr val="000000"/>
                </a:solidFill>
                <a:latin typeface="Montserrat Semi-Bold"/>
                <a:ea typeface="Montserrat Semi-Bold"/>
                <a:cs typeface="Montserrat Semi-Bold"/>
                <a:sym typeface="Montserrat Semi-Bold"/>
              </a:rPr>
              <a:t>INCORPORATING ADVANCED ARCHITECTURES</a:t>
            </a:r>
          </a:p>
        </p:txBody>
      </p:sp>
      <p:sp>
        <p:nvSpPr>
          <p:cNvPr name="TextBox 11" id="11"/>
          <p:cNvSpPr txBox="true"/>
          <p:nvPr/>
        </p:nvSpPr>
        <p:spPr>
          <a:xfrm rot="0">
            <a:off x="1028700" y="7080504"/>
            <a:ext cx="4584125"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000000"/>
                </a:solidFill>
                <a:latin typeface="Montserrat"/>
                <a:ea typeface="Montserrat"/>
                <a:cs typeface="Montserrat"/>
                <a:sym typeface="Montserrat"/>
              </a:rPr>
              <a:t>Explore attention mechanisms and transformer-based models to enhance the detection of mixed sentiments and better capture contextual nuances within sentences.</a:t>
            </a:r>
          </a:p>
        </p:txBody>
      </p:sp>
      <p:sp>
        <p:nvSpPr>
          <p:cNvPr name="TextBox 12" id="12"/>
          <p:cNvSpPr txBox="true"/>
          <p:nvPr/>
        </p:nvSpPr>
        <p:spPr>
          <a:xfrm rot="0">
            <a:off x="6361489" y="6010032"/>
            <a:ext cx="4584125" cy="732790"/>
          </a:xfrm>
          <a:prstGeom prst="rect">
            <a:avLst/>
          </a:prstGeom>
        </p:spPr>
        <p:txBody>
          <a:bodyPr anchor="t" rtlCol="false" tIns="0" lIns="0" bIns="0" rIns="0">
            <a:spAutoFit/>
          </a:bodyPr>
          <a:lstStyle/>
          <a:p>
            <a:pPr algn="ctr">
              <a:lnSpc>
                <a:spcPts val="2990"/>
              </a:lnSpc>
            </a:pPr>
            <a:r>
              <a:rPr lang="en-US" b="true" sz="2300">
                <a:solidFill>
                  <a:srgbClr val="000000"/>
                </a:solidFill>
                <a:latin typeface="Montserrat Semi-Bold"/>
                <a:ea typeface="Montserrat Semi-Bold"/>
                <a:cs typeface="Montserrat Semi-Bold"/>
                <a:sym typeface="Montserrat Semi-Bold"/>
              </a:rPr>
              <a:t>GRANULARITY IN SENTIMENT ANALYSIS</a:t>
            </a:r>
          </a:p>
        </p:txBody>
      </p:sp>
      <p:sp>
        <p:nvSpPr>
          <p:cNvPr name="TextBox 13" id="13"/>
          <p:cNvSpPr txBox="true"/>
          <p:nvPr/>
        </p:nvSpPr>
        <p:spPr>
          <a:xfrm rot="0">
            <a:off x="6361489" y="7044690"/>
            <a:ext cx="4584125" cy="258508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000000"/>
                </a:solidFill>
                <a:latin typeface="Montserrat"/>
                <a:ea typeface="Montserrat"/>
                <a:cs typeface="Montserrat"/>
                <a:sym typeface="Montserrat"/>
              </a:rPr>
              <a:t>Extend the study to classify sentiment at a more detailed level (e.g., aspect-based sentiment analysis) to identify specific product features that drive customer satisfaction or dissatisfaction.</a:t>
            </a:r>
          </a:p>
        </p:txBody>
      </p:sp>
      <p:sp>
        <p:nvSpPr>
          <p:cNvPr name="TextBox 14" id="14"/>
          <p:cNvSpPr txBox="true"/>
          <p:nvPr/>
        </p:nvSpPr>
        <p:spPr>
          <a:xfrm rot="0">
            <a:off x="11395440" y="6045846"/>
            <a:ext cx="4584125" cy="732790"/>
          </a:xfrm>
          <a:prstGeom prst="rect">
            <a:avLst/>
          </a:prstGeom>
        </p:spPr>
        <p:txBody>
          <a:bodyPr anchor="t" rtlCol="false" tIns="0" lIns="0" bIns="0" rIns="0">
            <a:spAutoFit/>
          </a:bodyPr>
          <a:lstStyle/>
          <a:p>
            <a:pPr algn="ctr">
              <a:lnSpc>
                <a:spcPts val="2990"/>
              </a:lnSpc>
            </a:pPr>
            <a:r>
              <a:rPr lang="en-US" b="true" sz="2300">
                <a:solidFill>
                  <a:srgbClr val="000000"/>
                </a:solidFill>
                <a:latin typeface="Montserrat Semi-Bold"/>
                <a:ea typeface="Montserrat Semi-Bold"/>
                <a:cs typeface="Montserrat Semi-Bold"/>
                <a:sym typeface="Montserrat Semi-Bold"/>
              </a:rPr>
              <a:t>EXPLORING REAL-TIME APPLICATIONS</a:t>
            </a:r>
          </a:p>
        </p:txBody>
      </p:sp>
      <p:sp>
        <p:nvSpPr>
          <p:cNvPr name="TextBox 15" id="15"/>
          <p:cNvSpPr txBox="true"/>
          <p:nvPr/>
        </p:nvSpPr>
        <p:spPr>
          <a:xfrm rot="0">
            <a:off x="11698089" y="7080504"/>
            <a:ext cx="4584125"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000000"/>
                </a:solidFill>
                <a:latin typeface="Montserrat"/>
                <a:ea typeface="Montserrat"/>
                <a:cs typeface="Montserrat"/>
                <a:sym typeface="Montserrat"/>
              </a:rPr>
              <a:t>Implement and evaluate sentiment analysis models in real-time environments, such as e-commerce platforms or social media, to understand their scalability and responsiveness.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8399543"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CONCLUSIONS</a:t>
            </a:r>
          </a:p>
        </p:txBody>
      </p:sp>
      <p:sp>
        <p:nvSpPr>
          <p:cNvPr name="TextBox 3" id="3"/>
          <p:cNvSpPr txBox="true"/>
          <p:nvPr/>
        </p:nvSpPr>
        <p:spPr>
          <a:xfrm rot="0">
            <a:off x="1172573" y="3018145"/>
            <a:ext cx="14029431" cy="6243452"/>
          </a:xfrm>
          <a:prstGeom prst="rect">
            <a:avLst/>
          </a:prstGeom>
        </p:spPr>
        <p:txBody>
          <a:bodyPr anchor="t" rtlCol="false" tIns="0" lIns="0" bIns="0" rIns="0">
            <a:spAutoFit/>
          </a:bodyPr>
          <a:lstStyle/>
          <a:p>
            <a:pPr algn="l" marL="513812" indent="-256906" lvl="1">
              <a:lnSpc>
                <a:spcPts val="3569"/>
              </a:lnSpc>
              <a:buFont typeface="Arial"/>
              <a:buChar char="•"/>
            </a:pPr>
            <a:r>
              <a:rPr lang="en-US" sz="2379">
                <a:solidFill>
                  <a:srgbClr val="000000"/>
                </a:solidFill>
                <a:latin typeface="Montserrat"/>
                <a:ea typeface="Montserrat"/>
                <a:cs typeface="Montserrat"/>
                <a:sym typeface="Montserrat"/>
              </a:rPr>
              <a:t>This study successfully adapted sentiment analysis to Spanish-language datasets, overcoming challenges like morphological complexity, idiomatic expressions, and regional variations. These findings highlight the importance of language-specific preprocessing for multilingual NLP systems.</a:t>
            </a:r>
          </a:p>
          <a:p>
            <a:pPr algn="l">
              <a:lnSpc>
                <a:spcPts val="3569"/>
              </a:lnSpc>
            </a:pPr>
          </a:p>
          <a:p>
            <a:pPr algn="l" marL="513812" indent="-256906" lvl="1">
              <a:lnSpc>
                <a:spcPts val="3569"/>
              </a:lnSpc>
              <a:buFont typeface="Arial"/>
              <a:buChar char="•"/>
            </a:pPr>
            <a:r>
              <a:rPr lang="en-US" sz="2379">
                <a:solidFill>
                  <a:srgbClr val="000000"/>
                </a:solidFill>
                <a:latin typeface="Montserrat"/>
                <a:ea typeface="Montserrat"/>
                <a:cs typeface="Montserrat"/>
                <a:sym typeface="Montserrat"/>
              </a:rPr>
              <a:t>The LSTM model demonstrated superior performance, achieving 91.3% accuracy, outperforming MNB and SVM. Its ability to capture sequential dependencies and contextual nuances proves the effectiveness of deep learning in sentiment analysis.</a:t>
            </a:r>
          </a:p>
          <a:p>
            <a:pPr algn="l">
              <a:lnSpc>
                <a:spcPts val="3569"/>
              </a:lnSpc>
            </a:pPr>
          </a:p>
          <a:p>
            <a:pPr algn="l" marL="513812" indent="-256906" lvl="1">
              <a:lnSpc>
                <a:spcPts val="3569"/>
              </a:lnSpc>
              <a:buFont typeface="Arial"/>
              <a:buChar char="•"/>
            </a:pPr>
            <a:r>
              <a:rPr lang="en-US" sz="2379">
                <a:solidFill>
                  <a:srgbClr val="000000"/>
                </a:solidFill>
                <a:latin typeface="Montserrat"/>
                <a:ea typeface="Montserrat"/>
                <a:cs typeface="Montserrat"/>
                <a:sym typeface="Montserrat"/>
              </a:rPr>
              <a:t>Practical applications include improved customer satisfaction insights, regional adaptation, and enhanced responsiveness. Future work can focus on addressing challenges like mixed sentiments and regional diversity to further refine sentiment analysis systems.</a:t>
            </a:r>
          </a:p>
          <a:p>
            <a:pPr algn="l">
              <a:lnSpc>
                <a:spcPts val="3569"/>
              </a:lnSpc>
            </a:pPr>
          </a:p>
        </p:txBody>
      </p:sp>
      <p:sp>
        <p:nvSpPr>
          <p:cNvPr name="AutoShape 4" id="4"/>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grpSp>
        <p:nvGrpSpPr>
          <p:cNvPr name="Group 3" id="3"/>
          <p:cNvGrpSpPr/>
          <p:nvPr/>
        </p:nvGrpSpPr>
        <p:grpSpPr>
          <a:xfrm rot="0">
            <a:off x="11645383" y="6674163"/>
            <a:ext cx="3979521" cy="1078626"/>
            <a:chOff x="0" y="0"/>
            <a:chExt cx="1048104" cy="284083"/>
          </a:xfrm>
        </p:grpSpPr>
        <p:sp>
          <p:nvSpPr>
            <p:cNvPr name="Freeform 4" id="4"/>
            <p:cNvSpPr/>
            <p:nvPr/>
          </p:nvSpPr>
          <p:spPr>
            <a:xfrm flipH="false" flipV="false" rot="0">
              <a:off x="0" y="0"/>
              <a:ext cx="1048104" cy="284083"/>
            </a:xfrm>
            <a:custGeom>
              <a:avLst/>
              <a:gdLst/>
              <a:ahLst/>
              <a:cxnLst/>
              <a:rect r="r" b="b" t="t" l="l"/>
              <a:pathLst>
                <a:path h="284083" w="1048104">
                  <a:moveTo>
                    <a:pt x="99217" y="0"/>
                  </a:moveTo>
                  <a:lnTo>
                    <a:pt x="948887" y="0"/>
                  </a:lnTo>
                  <a:cubicBezTo>
                    <a:pt x="1003683" y="0"/>
                    <a:pt x="1048104" y="44421"/>
                    <a:pt x="1048104" y="99217"/>
                  </a:cubicBezTo>
                  <a:lnTo>
                    <a:pt x="1048104" y="184865"/>
                  </a:lnTo>
                  <a:cubicBezTo>
                    <a:pt x="1048104" y="239661"/>
                    <a:pt x="1003683" y="284083"/>
                    <a:pt x="948887" y="284083"/>
                  </a:cubicBezTo>
                  <a:lnTo>
                    <a:pt x="99217" y="284083"/>
                  </a:lnTo>
                  <a:cubicBezTo>
                    <a:pt x="44421" y="284083"/>
                    <a:pt x="0" y="239661"/>
                    <a:pt x="0" y="184865"/>
                  </a:cubicBezTo>
                  <a:lnTo>
                    <a:pt x="0" y="99217"/>
                  </a:lnTo>
                  <a:cubicBezTo>
                    <a:pt x="0" y="44421"/>
                    <a:pt x="44421" y="0"/>
                    <a:pt x="99217" y="0"/>
                  </a:cubicBezTo>
                  <a:close/>
                </a:path>
              </a:pathLst>
            </a:custGeom>
            <a:solidFill>
              <a:srgbClr val="000000"/>
            </a:solidFill>
          </p:spPr>
        </p:sp>
        <p:sp>
          <p:nvSpPr>
            <p:cNvPr name="TextBox 5" id="5"/>
            <p:cNvSpPr txBox="true"/>
            <p:nvPr/>
          </p:nvSpPr>
          <p:spPr>
            <a:xfrm>
              <a:off x="0" y="-47625"/>
              <a:ext cx="1048104" cy="331708"/>
            </a:xfrm>
            <a:prstGeom prst="rect">
              <a:avLst/>
            </a:prstGeom>
          </p:spPr>
          <p:txBody>
            <a:bodyPr anchor="ctr" rtlCol="false" tIns="50800" lIns="50800" bIns="50800" rIns="50800"/>
            <a:lstStyle/>
            <a:p>
              <a:pPr algn="ctr">
                <a:lnSpc>
                  <a:spcPts val="4059"/>
                </a:lnSpc>
              </a:pPr>
              <a:r>
                <a:rPr lang="en-US" sz="2899">
                  <a:solidFill>
                    <a:srgbClr val="FFFFFF"/>
                  </a:solidFill>
                  <a:latin typeface="Montserrat"/>
                  <a:ea typeface="Montserrat"/>
                  <a:cs typeface="Montserrat"/>
                  <a:sym typeface="Montserrat"/>
                </a:rPr>
                <a:t>82 CITATIONS</a:t>
              </a:r>
            </a:p>
          </p:txBody>
        </p:sp>
      </p:grpSp>
      <p:sp>
        <p:nvSpPr>
          <p:cNvPr name="Freeform 6" id="6"/>
          <p:cNvSpPr/>
          <p:nvPr/>
        </p:nvSpPr>
        <p:spPr>
          <a:xfrm flipH="false" flipV="false" rot="0">
            <a:off x="14889340" y="7027401"/>
            <a:ext cx="916979" cy="916979"/>
          </a:xfrm>
          <a:custGeom>
            <a:avLst/>
            <a:gdLst/>
            <a:ahLst/>
            <a:cxnLst/>
            <a:rect r="r" b="b" t="t" l="l"/>
            <a:pathLst>
              <a:path h="916979" w="916979">
                <a:moveTo>
                  <a:pt x="0" y="0"/>
                </a:moveTo>
                <a:lnTo>
                  <a:pt x="916979" y="0"/>
                </a:lnTo>
                <a:lnTo>
                  <a:pt x="916979" y="916979"/>
                </a:lnTo>
                <a:lnTo>
                  <a:pt x="0" y="916979"/>
                </a:lnTo>
                <a:lnTo>
                  <a:pt x="0" y="0"/>
                </a:lnTo>
                <a:close/>
              </a:path>
            </a:pathLst>
          </a:custGeom>
          <a:blipFill>
            <a:blip r:embed="rId2"/>
            <a:stretch>
              <a:fillRect l="0" t="0" r="0" b="0"/>
            </a:stretch>
          </a:blipFill>
        </p:spPr>
      </p:sp>
      <p:sp>
        <p:nvSpPr>
          <p:cNvPr name="TextBox 7" id="7"/>
          <p:cNvSpPr txBox="true"/>
          <p:nvPr/>
        </p:nvSpPr>
        <p:spPr>
          <a:xfrm rot="0">
            <a:off x="1028700" y="2100805"/>
            <a:ext cx="14596203" cy="1905000"/>
          </a:xfrm>
          <a:prstGeom prst="rect">
            <a:avLst/>
          </a:prstGeom>
        </p:spPr>
        <p:txBody>
          <a:bodyPr anchor="t" rtlCol="false" tIns="0" lIns="0" bIns="0" rIns="0">
            <a:spAutoFit/>
          </a:bodyPr>
          <a:lstStyle/>
          <a:p>
            <a:pPr algn="l">
              <a:lnSpc>
                <a:spcPts val="5520"/>
              </a:lnSpc>
            </a:pPr>
            <a:r>
              <a:rPr lang="en-US" sz="4600" b="true">
                <a:solidFill>
                  <a:srgbClr val="000000"/>
                </a:solidFill>
                <a:latin typeface="Montserrat Ultra-Bold"/>
                <a:ea typeface="Montserrat Ultra-Bold"/>
                <a:cs typeface="Montserrat Ultra-Bold"/>
                <a:sym typeface="Montserrat Ultra-Bold"/>
              </a:rPr>
              <a:t>AMAZON PRODUCT SENTIMENT ANALYSIS USING MACHINE LEARNING TECHNIQUES</a:t>
            </a:r>
          </a:p>
          <a:p>
            <a:pPr algn="l" marL="0" indent="0" lvl="0">
              <a:lnSpc>
                <a:spcPts val="4080"/>
              </a:lnSpc>
              <a:spcBef>
                <a:spcPct val="0"/>
              </a:spcBef>
            </a:pPr>
          </a:p>
        </p:txBody>
      </p:sp>
      <p:sp>
        <p:nvSpPr>
          <p:cNvPr name="TextBox 8" id="8"/>
          <p:cNvSpPr txBox="true"/>
          <p:nvPr/>
        </p:nvSpPr>
        <p:spPr>
          <a:xfrm rot="0">
            <a:off x="1028700" y="3959736"/>
            <a:ext cx="14777619" cy="3526155"/>
          </a:xfrm>
          <a:prstGeom prst="rect">
            <a:avLst/>
          </a:prstGeom>
        </p:spPr>
        <p:txBody>
          <a:bodyPr anchor="t" rtlCol="false" tIns="0" lIns="0" bIns="0" rIns="0">
            <a:spAutoFit/>
          </a:bodyPr>
          <a:lstStyle/>
          <a:p>
            <a:pPr algn="l">
              <a:lnSpc>
                <a:spcPts val="4680"/>
              </a:lnSpc>
            </a:pPr>
            <a:r>
              <a:rPr lang="en-US" sz="3600">
                <a:solidFill>
                  <a:srgbClr val="000000"/>
                </a:solidFill>
                <a:latin typeface="Montserrat"/>
                <a:ea typeface="Montserrat"/>
                <a:cs typeface="Montserrat"/>
                <a:sym typeface="Montserrat"/>
                <a:hlinkClick r:id="rId3" tooltip="https://www.researchgate.net/profile/Sobia-Wassan-2?_tp=eyJjb250ZXh0Ijp7ImZpcnN0UGFnZSI6Il9kaXJlY3QiLCJwYWdlIjoicHVibGljYXRpb24ifX0"/>
              </a:rPr>
              <a:t>SOBIA WASSAN</a:t>
            </a:r>
            <a:r>
              <a:rPr lang="en-US" sz="3600">
                <a:solidFill>
                  <a:srgbClr val="000000"/>
                </a:solidFill>
                <a:latin typeface="Montserrat"/>
                <a:ea typeface="Montserrat"/>
                <a:cs typeface="Montserrat"/>
                <a:sym typeface="Montserrat"/>
              </a:rPr>
              <a:t>;  </a:t>
            </a:r>
            <a:r>
              <a:rPr lang="en-US" sz="3600">
                <a:solidFill>
                  <a:srgbClr val="000000"/>
                </a:solidFill>
                <a:latin typeface="Montserrat"/>
                <a:ea typeface="Montserrat"/>
                <a:cs typeface="Montserrat"/>
                <a:sym typeface="Montserrat"/>
                <a:hlinkClick r:id="rId4" tooltip="https://www.researchgate.net/scientific-contributions/Xi-Chen-2190847534?_tp=eyJjb250ZXh0Ijp7ImZpcnN0UGFnZSI6Il9kaXJlY3QiLCJwYWdlIjoicHVibGljYXRpb24ifX0"/>
              </a:rPr>
              <a:t>XI CHEN</a:t>
            </a:r>
            <a:r>
              <a:rPr lang="en-US" sz="3600">
                <a:solidFill>
                  <a:srgbClr val="000000"/>
                </a:solidFill>
                <a:latin typeface="Montserrat"/>
                <a:ea typeface="Montserrat"/>
                <a:cs typeface="Montserrat"/>
                <a:sym typeface="Montserrat"/>
              </a:rPr>
              <a:t>;  </a:t>
            </a:r>
            <a:r>
              <a:rPr lang="en-US" sz="3600">
                <a:solidFill>
                  <a:srgbClr val="000000"/>
                </a:solidFill>
                <a:latin typeface="Montserrat"/>
                <a:ea typeface="Montserrat"/>
                <a:cs typeface="Montserrat"/>
                <a:sym typeface="Montserrat"/>
                <a:hlinkClick r:id="rId5" tooltip="https://www.researchgate.net/scientific-contributions/Tian-Shen-2190850700"/>
              </a:rPr>
              <a:t>TIAN SHEN</a:t>
            </a:r>
            <a:r>
              <a:rPr lang="en-US" sz="3600">
                <a:solidFill>
                  <a:srgbClr val="000000"/>
                </a:solidFill>
                <a:latin typeface="Montserrat"/>
                <a:ea typeface="Montserrat"/>
                <a:cs typeface="Montserrat"/>
                <a:sym typeface="Montserrat"/>
              </a:rPr>
              <a:t>;  </a:t>
            </a:r>
            <a:r>
              <a:rPr lang="en-US" sz="3600">
                <a:solidFill>
                  <a:srgbClr val="000000"/>
                </a:solidFill>
                <a:latin typeface="Montserrat"/>
                <a:ea typeface="Montserrat"/>
                <a:cs typeface="Montserrat"/>
                <a:sym typeface="Montserrat"/>
                <a:hlinkClick r:id="rId6" tooltip="https://www.researchgate.net/profile/Muhammad-Waqar-54?_tp=eyJjb250ZXh0Ijp7ImZpcnN0UGFnZSI6Il9kaXJlY3QiLCJwYWdlIjoicHVibGljYXRpb24ifX0"/>
              </a:rPr>
              <a:t>MUHAMMAD WAQAR</a:t>
            </a:r>
            <a:r>
              <a:rPr lang="en-US" sz="3600">
                <a:solidFill>
                  <a:srgbClr val="000000"/>
                </a:solidFill>
                <a:latin typeface="Montserrat"/>
                <a:ea typeface="Montserrat"/>
                <a:cs typeface="Montserrat"/>
                <a:sym typeface="Montserrat"/>
              </a:rPr>
              <a:t>; </a:t>
            </a:r>
            <a:r>
              <a:rPr lang="en-US" sz="3600">
                <a:solidFill>
                  <a:srgbClr val="000000"/>
                </a:solidFill>
                <a:latin typeface="Montserrat"/>
                <a:ea typeface="Montserrat"/>
                <a:cs typeface="Montserrat"/>
                <a:sym typeface="Montserrat"/>
                <a:hlinkClick r:id="rId7" tooltip="https://www.researchgate.net/profile/Noor-Jhanjhi"/>
              </a:rPr>
              <a:t>NOOR ZAMAN JHANJHI</a:t>
            </a:r>
          </a:p>
          <a:p>
            <a:pPr algn="l">
              <a:lnSpc>
                <a:spcPts val="4680"/>
              </a:lnSpc>
            </a:pPr>
          </a:p>
          <a:p>
            <a:pPr algn="l">
              <a:lnSpc>
                <a:spcPts val="4680"/>
              </a:lnSpc>
            </a:pPr>
          </a:p>
          <a:p>
            <a:pPr algn="l">
              <a:lnSpc>
                <a:spcPts val="4680"/>
              </a:lnSpc>
            </a:pPr>
          </a:p>
          <a:p>
            <a:pPr algn="l">
              <a:lnSpc>
                <a:spcPts val="4680"/>
              </a:lnSpc>
            </a:pPr>
          </a:p>
        </p:txBody>
      </p:sp>
      <p:sp>
        <p:nvSpPr>
          <p:cNvPr name="TextBox 9" id="9"/>
          <p:cNvSpPr txBox="true"/>
          <p:nvPr/>
        </p:nvSpPr>
        <p:spPr>
          <a:xfrm rot="0">
            <a:off x="1028700" y="6912486"/>
            <a:ext cx="4584125" cy="573405"/>
          </a:xfrm>
          <a:prstGeom prst="rect">
            <a:avLst/>
          </a:prstGeom>
        </p:spPr>
        <p:txBody>
          <a:bodyPr anchor="t" rtlCol="false" tIns="0" lIns="0" bIns="0" rIns="0">
            <a:spAutoFit/>
          </a:bodyPr>
          <a:lstStyle/>
          <a:p>
            <a:pPr algn="l">
              <a:lnSpc>
                <a:spcPts val="4680"/>
              </a:lnSpc>
            </a:pPr>
            <a:r>
              <a:rPr lang="en-US" b="true" sz="3600">
                <a:solidFill>
                  <a:srgbClr val="000000"/>
                </a:solidFill>
                <a:latin typeface="Montserrat Semi-Bold"/>
                <a:ea typeface="Montserrat Semi-Bold"/>
                <a:cs typeface="Montserrat Semi-Bold"/>
                <a:sym typeface="Montserrat Semi-Bold"/>
              </a:rPr>
              <a:t>MARCH, 2021</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233005" y="2777508"/>
            <a:ext cx="15004529" cy="4570059"/>
          </a:xfrm>
          <a:prstGeom prst="rect">
            <a:avLst/>
          </a:prstGeom>
        </p:spPr>
        <p:txBody>
          <a:bodyPr anchor="t" rtlCol="false" tIns="0" lIns="0" bIns="0" rIns="0">
            <a:spAutoFit/>
          </a:bodyPr>
          <a:lstStyle/>
          <a:p>
            <a:pPr algn="l">
              <a:lnSpc>
                <a:spcPts val="12181"/>
              </a:lnSpc>
            </a:pPr>
            <a:r>
              <a:rPr lang="en-US" b="true" sz="8701">
                <a:solidFill>
                  <a:srgbClr val="FFFFFF"/>
                </a:solidFill>
                <a:latin typeface="Montserrat Ultra-Bold"/>
                <a:ea typeface="Montserrat Ultra-Bold"/>
                <a:cs typeface="Montserrat Ultra-Bold"/>
                <a:sym typeface="Montserrat Ultra-Bold"/>
              </a:rPr>
              <a:t>SENTIMENT ANALYSIS FOR SPANISH AMAZON PRODUCT REVIEWS </a:t>
            </a:r>
          </a:p>
        </p:txBody>
      </p:sp>
      <p:sp>
        <p:nvSpPr>
          <p:cNvPr name="AutoShape 3" id="3"/>
          <p:cNvSpPr/>
          <p:nvPr/>
        </p:nvSpPr>
        <p:spPr>
          <a:xfrm rot="5400000">
            <a:off x="11365497" y="5119688"/>
            <a:ext cx="10287000"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13398331" cy="1457325"/>
          </a:xfrm>
          <a:prstGeom prst="rect">
            <a:avLst/>
          </a:prstGeom>
        </p:spPr>
        <p:txBody>
          <a:bodyPr anchor="t" rtlCol="false" tIns="0" lIns="0" bIns="0" rIns="0">
            <a:spAutoFit/>
          </a:bodyPr>
          <a:lstStyle/>
          <a:p>
            <a:pPr algn="l" marL="0" indent="0" lvl="0">
              <a:lnSpc>
                <a:spcPts val="11519"/>
              </a:lnSpc>
              <a:spcBef>
                <a:spcPct val="0"/>
              </a:spcBef>
            </a:pPr>
            <a:r>
              <a:rPr lang="en-US" b="true" sz="9600">
                <a:solidFill>
                  <a:srgbClr val="000000"/>
                </a:solidFill>
                <a:latin typeface="Montserrat Ultra-Bold"/>
                <a:ea typeface="Montserrat Ultra-Bold"/>
                <a:cs typeface="Montserrat Ultra-Bold"/>
                <a:sym typeface="Montserrat Ultra-Bold"/>
              </a:rPr>
              <a:t>INTRODUCTION</a:t>
            </a:r>
          </a:p>
        </p:txBody>
      </p:sp>
      <p:sp>
        <p:nvSpPr>
          <p:cNvPr name="AutoShape 3" id="3"/>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sp>
        <p:nvSpPr>
          <p:cNvPr name="TextBox 4" id="4"/>
          <p:cNvSpPr txBox="true"/>
          <p:nvPr/>
        </p:nvSpPr>
        <p:spPr>
          <a:xfrm rot="0">
            <a:off x="1028700" y="3302502"/>
            <a:ext cx="14065231" cy="5065395"/>
          </a:xfrm>
          <a:prstGeom prst="rect">
            <a:avLst/>
          </a:prstGeom>
        </p:spPr>
        <p:txBody>
          <a:bodyPr anchor="t" rtlCol="false" tIns="0" lIns="0" bIns="0" rIns="0">
            <a:spAutoFit/>
          </a:bodyPr>
          <a:lstStyle/>
          <a:p>
            <a:pPr algn="just">
              <a:lnSpc>
                <a:spcPts val="3120"/>
              </a:lnSpc>
            </a:pPr>
            <a:r>
              <a:rPr lang="en-US" b="true" sz="2400">
                <a:solidFill>
                  <a:srgbClr val="000000"/>
                </a:solidFill>
                <a:latin typeface="Montserrat Bold"/>
                <a:ea typeface="Montserrat Bold"/>
                <a:cs typeface="Montserrat Bold"/>
                <a:sym typeface="Montserrat Bold"/>
              </a:rPr>
              <a:t>SENTIMENT ANALYSIS IS A KEY NLP TASK THAT CLASSIFIES USER OPINIONS INTO POSITIVE, NEGATIVE, OR NEUTRAL CATEGORIES. IT HAS WIDESPREAD APPLICATIONS IN E-COMMERCE, SOCIAL MEDIA, AND CUSTOMER FEEDBACK ANALYSIS.</a:t>
            </a:r>
          </a:p>
          <a:p>
            <a:pPr algn="just">
              <a:lnSpc>
                <a:spcPts val="3120"/>
              </a:lnSpc>
            </a:pPr>
          </a:p>
          <a:p>
            <a:pPr algn="just">
              <a:lnSpc>
                <a:spcPts val="3120"/>
              </a:lnSpc>
            </a:pPr>
            <a:r>
              <a:rPr lang="en-US" b="true" sz="2400">
                <a:solidFill>
                  <a:srgbClr val="000000"/>
                </a:solidFill>
                <a:latin typeface="Montserrat Bold"/>
                <a:ea typeface="Montserrat Bold"/>
                <a:cs typeface="Montserrat Bold"/>
                <a:sym typeface="Montserrat Bold"/>
              </a:rPr>
              <a:t>WHILE MOST RESEARCH FOCUSES ON ENGLISH TEXTS, THIS STUDY ADAPTS SENTIMENT ANALYSIS TECHNIQUES TO SPANISH DATASETS, ADDRESSING UNIQUE LINGUISTIC CHALLENGES LIKE REGIONAL VARIATIONS, FLEXIBLE SYNTAX, AND IDIOMATIC EXPRESSIONS.</a:t>
            </a:r>
          </a:p>
          <a:p>
            <a:pPr algn="just">
              <a:lnSpc>
                <a:spcPts val="3120"/>
              </a:lnSpc>
            </a:pPr>
          </a:p>
          <a:p>
            <a:pPr algn="just">
              <a:lnSpc>
                <a:spcPts val="3120"/>
              </a:lnSpc>
            </a:pPr>
            <a:r>
              <a:rPr lang="en-US" b="true" sz="2400">
                <a:solidFill>
                  <a:srgbClr val="000000"/>
                </a:solidFill>
                <a:latin typeface="Montserrat Bold"/>
                <a:ea typeface="Montserrat Bold"/>
                <a:cs typeface="Montserrat Bold"/>
                <a:sym typeface="Montserrat Bold"/>
              </a:rPr>
              <a:t>THE STUDY EVALUATES THREE MODELS—MNB, SVM, AND LSTM—PROVIDING A COMPREHENSIVE COMPARISON AND HIGHLIGHTING THE POTENTIAL OF ADVANCED DEEP LEARNING METHODS FOR MULTILINGUAL SENTIMENT ANALYSIS.</a:t>
            </a:r>
          </a:p>
          <a:p>
            <a:pPr algn="just">
              <a:lnSpc>
                <a:spcPts val="31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sp>
        <p:nvSpPr>
          <p:cNvPr name="Freeform 3" id="3"/>
          <p:cNvSpPr/>
          <p:nvPr/>
        </p:nvSpPr>
        <p:spPr>
          <a:xfrm flipH="false" flipV="false" rot="0">
            <a:off x="613636" y="3243993"/>
            <a:ext cx="681512" cy="681512"/>
          </a:xfrm>
          <a:custGeom>
            <a:avLst/>
            <a:gdLst/>
            <a:ahLst/>
            <a:cxnLst/>
            <a:rect r="r" b="b" t="t" l="l"/>
            <a:pathLst>
              <a:path h="681512" w="681512">
                <a:moveTo>
                  <a:pt x="0" y="0"/>
                </a:moveTo>
                <a:lnTo>
                  <a:pt x="681512" y="0"/>
                </a:lnTo>
                <a:lnTo>
                  <a:pt x="681512" y="681512"/>
                </a:lnTo>
                <a:lnTo>
                  <a:pt x="0" y="681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163376" y="3243993"/>
            <a:ext cx="681512" cy="681512"/>
          </a:xfrm>
          <a:custGeom>
            <a:avLst/>
            <a:gdLst/>
            <a:ahLst/>
            <a:cxnLst/>
            <a:rect r="r" b="b" t="t" l="l"/>
            <a:pathLst>
              <a:path h="681512" w="681512">
                <a:moveTo>
                  <a:pt x="0" y="0"/>
                </a:moveTo>
                <a:lnTo>
                  <a:pt x="681512" y="0"/>
                </a:lnTo>
                <a:lnTo>
                  <a:pt x="681512" y="681512"/>
                </a:lnTo>
                <a:lnTo>
                  <a:pt x="0" y="681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13636" y="6386765"/>
            <a:ext cx="682245" cy="682245"/>
          </a:xfrm>
          <a:custGeom>
            <a:avLst/>
            <a:gdLst/>
            <a:ahLst/>
            <a:cxnLst/>
            <a:rect r="r" b="b" t="t" l="l"/>
            <a:pathLst>
              <a:path h="682245" w="682245">
                <a:moveTo>
                  <a:pt x="0" y="0"/>
                </a:moveTo>
                <a:lnTo>
                  <a:pt x="682245" y="0"/>
                </a:lnTo>
                <a:lnTo>
                  <a:pt x="682245" y="682245"/>
                </a:lnTo>
                <a:lnTo>
                  <a:pt x="0" y="6822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089435" y="6386765"/>
            <a:ext cx="682245" cy="682245"/>
          </a:xfrm>
          <a:custGeom>
            <a:avLst/>
            <a:gdLst/>
            <a:ahLst/>
            <a:cxnLst/>
            <a:rect r="r" b="b" t="t" l="l"/>
            <a:pathLst>
              <a:path h="682245" w="682245">
                <a:moveTo>
                  <a:pt x="0" y="0"/>
                </a:moveTo>
                <a:lnTo>
                  <a:pt x="682245" y="0"/>
                </a:lnTo>
                <a:lnTo>
                  <a:pt x="682245" y="682245"/>
                </a:lnTo>
                <a:lnTo>
                  <a:pt x="0" y="682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8700" y="1028700"/>
            <a:ext cx="14950864"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KEY OBJECTIVES</a:t>
            </a:r>
          </a:p>
        </p:txBody>
      </p:sp>
      <p:sp>
        <p:nvSpPr>
          <p:cNvPr name="TextBox 8" id="8"/>
          <p:cNvSpPr txBox="true"/>
          <p:nvPr/>
        </p:nvSpPr>
        <p:spPr>
          <a:xfrm rot="0">
            <a:off x="1590423" y="3140645"/>
            <a:ext cx="5630703" cy="1550670"/>
          </a:xfrm>
          <a:prstGeom prst="rect">
            <a:avLst/>
          </a:prstGeom>
        </p:spPr>
        <p:txBody>
          <a:bodyPr anchor="t" rtlCol="false" tIns="0" lIns="0" bIns="0" rIns="0">
            <a:spAutoFit/>
          </a:bodyPr>
          <a:lstStyle/>
          <a:p>
            <a:pPr algn="just">
              <a:lnSpc>
                <a:spcPts val="3120"/>
              </a:lnSpc>
            </a:pPr>
            <a:r>
              <a:rPr lang="en-US" b="true" sz="2400">
                <a:solidFill>
                  <a:srgbClr val="000000"/>
                </a:solidFill>
                <a:latin typeface="Montserrat Semi-Bold"/>
                <a:ea typeface="Montserrat Semi-Bold"/>
                <a:cs typeface="Montserrat Semi-Bold"/>
                <a:sym typeface="Montserrat Semi-Bold"/>
              </a:rPr>
              <a:t>ADAPT EXISTING SENTIMENT ANALYSIS METHODOLOGIES DESIGNED FOR ENGLISH TEXTS TO A SPANISH DATASET.</a:t>
            </a:r>
          </a:p>
        </p:txBody>
      </p:sp>
      <p:sp>
        <p:nvSpPr>
          <p:cNvPr name="TextBox 9" id="9"/>
          <p:cNvSpPr txBox="true"/>
          <p:nvPr/>
        </p:nvSpPr>
        <p:spPr>
          <a:xfrm rot="0">
            <a:off x="9144000" y="3140645"/>
            <a:ext cx="6835564" cy="2331720"/>
          </a:xfrm>
          <a:prstGeom prst="rect">
            <a:avLst/>
          </a:prstGeom>
        </p:spPr>
        <p:txBody>
          <a:bodyPr anchor="t" rtlCol="false" tIns="0" lIns="0" bIns="0" rIns="0">
            <a:spAutoFit/>
          </a:bodyPr>
          <a:lstStyle/>
          <a:p>
            <a:pPr algn="just">
              <a:lnSpc>
                <a:spcPts val="3120"/>
              </a:lnSpc>
            </a:pPr>
            <a:r>
              <a:rPr lang="en-US" b="true" sz="2400">
                <a:solidFill>
                  <a:srgbClr val="000000"/>
                </a:solidFill>
                <a:latin typeface="Montserrat Semi-Bold"/>
                <a:ea typeface="Montserrat Semi-Bold"/>
                <a:cs typeface="Montserrat Semi-Bold"/>
                <a:sym typeface="Montserrat Semi-Bold"/>
              </a:rPr>
              <a:t>EVALUATE AND COMPARE THE PERFORMANCE OF THREE MACHINE LEARNING MODELS: MULTINOMIAL NAIVE BAYES (MNB), LINEAR SUPPORT VECTOR MACHINE (SVM), LONG SHORT-TERM MEMORY (LSTM) NETWORKS.</a:t>
            </a:r>
          </a:p>
        </p:txBody>
      </p:sp>
      <p:sp>
        <p:nvSpPr>
          <p:cNvPr name="TextBox 10" id="10"/>
          <p:cNvSpPr txBox="true"/>
          <p:nvPr/>
        </p:nvSpPr>
        <p:spPr>
          <a:xfrm rot="0">
            <a:off x="1516482" y="6367715"/>
            <a:ext cx="5630703" cy="2331720"/>
          </a:xfrm>
          <a:prstGeom prst="rect">
            <a:avLst/>
          </a:prstGeom>
        </p:spPr>
        <p:txBody>
          <a:bodyPr anchor="t" rtlCol="false" tIns="0" lIns="0" bIns="0" rIns="0">
            <a:spAutoFit/>
          </a:bodyPr>
          <a:lstStyle/>
          <a:p>
            <a:pPr algn="just">
              <a:lnSpc>
                <a:spcPts val="3120"/>
              </a:lnSpc>
            </a:pPr>
            <a:r>
              <a:rPr lang="en-US" b="true" sz="2400">
                <a:solidFill>
                  <a:srgbClr val="000000"/>
                </a:solidFill>
                <a:latin typeface="Montserrat Semi-Bold"/>
                <a:ea typeface="Montserrat Semi-Bold"/>
                <a:cs typeface="Montserrat Semi-Bold"/>
                <a:sym typeface="Montserrat Semi-Bold"/>
              </a:rPr>
              <a:t>ADDRESS THE UNIQUE LINGUISTIC CHALLENGES OF THE SPANISH LANGUAGE, INCLUDING RICH MORPHOLOGICAL STRUCTURES, IDIOMATIC EXPRESSIONS AND REGIONAL VARIATIONS.</a:t>
            </a:r>
          </a:p>
        </p:txBody>
      </p:sp>
      <p:sp>
        <p:nvSpPr>
          <p:cNvPr name="TextBox 11" id="11"/>
          <p:cNvSpPr txBox="true"/>
          <p:nvPr/>
        </p:nvSpPr>
        <p:spPr>
          <a:xfrm rot="0">
            <a:off x="9070059" y="6367715"/>
            <a:ext cx="6909506" cy="1160145"/>
          </a:xfrm>
          <a:prstGeom prst="rect">
            <a:avLst/>
          </a:prstGeom>
        </p:spPr>
        <p:txBody>
          <a:bodyPr anchor="t" rtlCol="false" tIns="0" lIns="0" bIns="0" rIns="0">
            <a:spAutoFit/>
          </a:bodyPr>
          <a:lstStyle/>
          <a:p>
            <a:pPr algn="just">
              <a:lnSpc>
                <a:spcPts val="3120"/>
              </a:lnSpc>
            </a:pPr>
            <a:r>
              <a:rPr lang="en-US" b="true" sz="2400">
                <a:solidFill>
                  <a:srgbClr val="000000"/>
                </a:solidFill>
                <a:latin typeface="Montserrat Semi-Bold"/>
                <a:ea typeface="Montserrat Semi-Bold"/>
                <a:cs typeface="Montserrat Semi-Bold"/>
                <a:sym typeface="Montserrat Semi-Bold"/>
              </a:rPr>
              <a:t>ENSURE REPRODUCIBILITY THROUGH DETAILED DESCRIPTIONS OF DATASETS AND PYTHON IMPLEMENTATIONS.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400000">
            <a:off x="11365497" y="5119688"/>
            <a:ext cx="10287000" cy="0"/>
          </a:xfrm>
          <a:prstGeom prst="line">
            <a:avLst/>
          </a:prstGeom>
          <a:ln cap="flat" w="47625">
            <a:solidFill>
              <a:srgbClr val="000000"/>
            </a:solidFill>
            <a:prstDash val="solid"/>
            <a:headEnd type="none" len="sm" w="sm"/>
            <a:tailEnd type="none" len="sm" w="sm"/>
          </a:ln>
        </p:spPr>
      </p:sp>
      <p:sp>
        <p:nvSpPr>
          <p:cNvPr name="Freeform 3" id="3"/>
          <p:cNvSpPr/>
          <p:nvPr/>
        </p:nvSpPr>
        <p:spPr>
          <a:xfrm flipH="false" flipV="false" rot="0">
            <a:off x="1028700" y="2522474"/>
            <a:ext cx="14402080" cy="7597097"/>
          </a:xfrm>
          <a:custGeom>
            <a:avLst/>
            <a:gdLst/>
            <a:ahLst/>
            <a:cxnLst/>
            <a:rect r="r" b="b" t="t" l="l"/>
            <a:pathLst>
              <a:path h="7597097" w="14402080">
                <a:moveTo>
                  <a:pt x="0" y="0"/>
                </a:moveTo>
                <a:lnTo>
                  <a:pt x="14402080" y="0"/>
                </a:lnTo>
                <a:lnTo>
                  <a:pt x="14402080" y="7597097"/>
                </a:lnTo>
                <a:lnTo>
                  <a:pt x="0" y="7597097"/>
                </a:lnTo>
                <a:lnTo>
                  <a:pt x="0" y="0"/>
                </a:lnTo>
                <a:close/>
              </a:path>
            </a:pathLst>
          </a:custGeom>
          <a:blipFill>
            <a:blip r:embed="rId2"/>
            <a:stretch>
              <a:fillRect l="0" t="0" r="0" b="0"/>
            </a:stretch>
          </a:blipFill>
        </p:spPr>
      </p:sp>
      <p:sp>
        <p:nvSpPr>
          <p:cNvPr name="TextBox 4" id="4"/>
          <p:cNvSpPr txBox="true"/>
          <p:nvPr/>
        </p:nvSpPr>
        <p:spPr>
          <a:xfrm rot="0">
            <a:off x="1028700" y="1028700"/>
            <a:ext cx="14019346"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METHODOLOGY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283112" y="0"/>
            <a:ext cx="0" cy="10287000"/>
          </a:xfrm>
          <a:prstGeom prst="line">
            <a:avLst/>
          </a:prstGeom>
          <a:ln cap="flat" w="47625">
            <a:solidFill>
              <a:srgbClr val="000000"/>
            </a:solidFill>
            <a:prstDash val="solid"/>
            <a:headEnd type="none" len="sm" w="sm"/>
            <a:tailEnd type="none" len="sm" w="sm"/>
          </a:ln>
        </p:spPr>
      </p:sp>
      <p:sp>
        <p:nvSpPr>
          <p:cNvPr name="TextBox 3" id="3"/>
          <p:cNvSpPr txBox="true"/>
          <p:nvPr/>
        </p:nvSpPr>
        <p:spPr>
          <a:xfrm rot="0">
            <a:off x="706756" y="419100"/>
            <a:ext cx="14019346"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Montserrat Ultra-Bold"/>
                <a:ea typeface="Montserrat Ultra-Bold"/>
                <a:cs typeface="Montserrat Ultra-Bold"/>
                <a:sym typeface="Montserrat Ultra-Bold"/>
              </a:rPr>
              <a:t>METHODOLOGY</a:t>
            </a:r>
          </a:p>
        </p:txBody>
      </p:sp>
      <p:grpSp>
        <p:nvGrpSpPr>
          <p:cNvPr name="Group 4" id="4"/>
          <p:cNvGrpSpPr/>
          <p:nvPr/>
        </p:nvGrpSpPr>
        <p:grpSpPr>
          <a:xfrm rot="0">
            <a:off x="706756" y="2137713"/>
            <a:ext cx="7811816" cy="1634187"/>
            <a:chOff x="0" y="0"/>
            <a:chExt cx="10415755" cy="2178916"/>
          </a:xfrm>
        </p:grpSpPr>
        <p:sp>
          <p:nvSpPr>
            <p:cNvPr name="TextBox 5" id="5"/>
            <p:cNvSpPr txBox="true"/>
            <p:nvPr/>
          </p:nvSpPr>
          <p:spPr>
            <a:xfrm rot="0">
              <a:off x="0" y="823826"/>
              <a:ext cx="10415755" cy="1355090"/>
            </a:xfrm>
            <a:prstGeom prst="rect">
              <a:avLst/>
            </a:prstGeom>
          </p:spPr>
          <p:txBody>
            <a:bodyPr anchor="t" rtlCol="false" tIns="0" lIns="0" bIns="0" rIns="0">
              <a:spAutoFit/>
            </a:bodyPr>
            <a:lstStyle/>
            <a:p>
              <a:pPr algn="l">
                <a:lnSpc>
                  <a:spcPts val="2729"/>
                </a:lnSpc>
                <a:spcBef>
                  <a:spcPct val="0"/>
                </a:spcBef>
              </a:pPr>
              <a:r>
                <a:rPr lang="en-US" sz="2099">
                  <a:solidFill>
                    <a:srgbClr val="000000"/>
                  </a:solidFill>
                  <a:latin typeface="Montserrat"/>
                  <a:ea typeface="Montserrat"/>
                  <a:cs typeface="Montserrat"/>
                  <a:sym typeface="Montserrat"/>
                </a:rPr>
                <a:t>The process begins with gathering Spanish-language reviews from Amazon. These are extracted from a dataset that includes diverse regional variations.</a:t>
              </a:r>
            </a:p>
          </p:txBody>
        </p:sp>
        <p:sp>
          <p:nvSpPr>
            <p:cNvPr name="TextBox 6" id="6"/>
            <p:cNvSpPr txBox="true"/>
            <p:nvPr/>
          </p:nvSpPr>
          <p:spPr>
            <a:xfrm rot="0">
              <a:off x="0" y="-19050"/>
              <a:ext cx="10415755" cy="604944"/>
            </a:xfrm>
            <a:prstGeom prst="rect">
              <a:avLst/>
            </a:prstGeom>
          </p:spPr>
          <p:txBody>
            <a:bodyPr anchor="t" rtlCol="false" tIns="0" lIns="0" bIns="0" rIns="0">
              <a:spAutoFit/>
            </a:bodyPr>
            <a:lstStyle/>
            <a:p>
              <a:pPr algn="l">
                <a:lnSpc>
                  <a:spcPts val="3769"/>
                </a:lnSpc>
              </a:pPr>
              <a:r>
                <a:rPr lang="en-US" b="true" sz="2899">
                  <a:solidFill>
                    <a:srgbClr val="000000"/>
                  </a:solidFill>
                  <a:latin typeface="Montserrat Semi-Bold"/>
                  <a:ea typeface="Montserrat Semi-Bold"/>
                  <a:cs typeface="Montserrat Semi-Bold"/>
                  <a:sym typeface="Montserrat Semi-Bold"/>
                </a:rPr>
                <a:t>DATA COLLECTION</a:t>
              </a:r>
            </a:p>
          </p:txBody>
        </p:sp>
      </p:grpSp>
      <p:grpSp>
        <p:nvGrpSpPr>
          <p:cNvPr name="Group 7" id="7"/>
          <p:cNvGrpSpPr/>
          <p:nvPr/>
        </p:nvGrpSpPr>
        <p:grpSpPr>
          <a:xfrm rot="0">
            <a:off x="706756" y="4393893"/>
            <a:ext cx="7811816" cy="2319987"/>
            <a:chOff x="0" y="0"/>
            <a:chExt cx="10415755" cy="3093316"/>
          </a:xfrm>
        </p:grpSpPr>
        <p:sp>
          <p:nvSpPr>
            <p:cNvPr name="TextBox 8" id="8"/>
            <p:cNvSpPr txBox="true"/>
            <p:nvPr/>
          </p:nvSpPr>
          <p:spPr>
            <a:xfrm rot="0">
              <a:off x="0" y="823826"/>
              <a:ext cx="10415755" cy="2269490"/>
            </a:xfrm>
            <a:prstGeom prst="rect">
              <a:avLst/>
            </a:prstGeom>
          </p:spPr>
          <p:txBody>
            <a:bodyPr anchor="t" rtlCol="false" tIns="0" lIns="0" bIns="0" rIns="0">
              <a:spAutoFit/>
            </a:bodyPr>
            <a:lstStyle/>
            <a:p>
              <a:pPr algn="l">
                <a:lnSpc>
                  <a:spcPts val="2729"/>
                </a:lnSpc>
              </a:pPr>
              <a:r>
                <a:rPr lang="en-US" sz="2099">
                  <a:solidFill>
                    <a:srgbClr val="000000"/>
                  </a:solidFill>
                  <a:latin typeface="Montserrat"/>
                  <a:ea typeface="Montserrat"/>
                  <a:cs typeface="Montserrat"/>
                  <a:sym typeface="Montserrat"/>
                </a:rPr>
                <a:t>The collected reviews undergo cleaning to remove noise such as HTML tags, special characters, and stopwords. This step ensures that the data is in a structured and usable form.</a:t>
              </a:r>
            </a:p>
            <a:p>
              <a:pPr algn="l" marL="0" indent="0" lvl="1">
                <a:lnSpc>
                  <a:spcPts val="2729"/>
                </a:lnSpc>
                <a:spcBef>
                  <a:spcPct val="0"/>
                </a:spcBef>
              </a:pPr>
            </a:p>
          </p:txBody>
        </p:sp>
        <p:sp>
          <p:nvSpPr>
            <p:cNvPr name="TextBox 9" id="9"/>
            <p:cNvSpPr txBox="true"/>
            <p:nvPr/>
          </p:nvSpPr>
          <p:spPr>
            <a:xfrm rot="0">
              <a:off x="0" y="-19050"/>
              <a:ext cx="10415755" cy="604944"/>
            </a:xfrm>
            <a:prstGeom prst="rect">
              <a:avLst/>
            </a:prstGeom>
          </p:spPr>
          <p:txBody>
            <a:bodyPr anchor="t" rtlCol="false" tIns="0" lIns="0" bIns="0" rIns="0">
              <a:spAutoFit/>
            </a:bodyPr>
            <a:lstStyle/>
            <a:p>
              <a:pPr algn="l" marL="0" indent="0" lvl="0">
                <a:lnSpc>
                  <a:spcPts val="3769"/>
                </a:lnSpc>
                <a:spcBef>
                  <a:spcPct val="0"/>
                </a:spcBef>
              </a:pPr>
              <a:r>
                <a:rPr lang="en-US" b="true" sz="2899">
                  <a:solidFill>
                    <a:srgbClr val="000000"/>
                  </a:solidFill>
                  <a:latin typeface="Montserrat Semi-Bold"/>
                  <a:ea typeface="Montserrat Semi-Bold"/>
                  <a:cs typeface="Montserrat Semi-Bold"/>
                  <a:sym typeface="Montserrat Semi-Bold"/>
                </a:rPr>
                <a:t>DATA PREPROCESSING</a:t>
              </a:r>
            </a:p>
          </p:txBody>
        </p:sp>
      </p:grpSp>
      <p:grpSp>
        <p:nvGrpSpPr>
          <p:cNvPr name="Group 10" id="10"/>
          <p:cNvGrpSpPr/>
          <p:nvPr/>
        </p:nvGrpSpPr>
        <p:grpSpPr>
          <a:xfrm rot="0">
            <a:off x="706756" y="7281213"/>
            <a:ext cx="7811816" cy="1977087"/>
            <a:chOff x="0" y="0"/>
            <a:chExt cx="10415755" cy="2636116"/>
          </a:xfrm>
        </p:grpSpPr>
        <p:sp>
          <p:nvSpPr>
            <p:cNvPr name="TextBox 11" id="11"/>
            <p:cNvSpPr txBox="true"/>
            <p:nvPr/>
          </p:nvSpPr>
          <p:spPr>
            <a:xfrm rot="0">
              <a:off x="0" y="823826"/>
              <a:ext cx="10415755" cy="1812290"/>
            </a:xfrm>
            <a:prstGeom prst="rect">
              <a:avLst/>
            </a:prstGeom>
          </p:spPr>
          <p:txBody>
            <a:bodyPr anchor="t" rtlCol="false" tIns="0" lIns="0" bIns="0" rIns="0">
              <a:spAutoFit/>
            </a:bodyPr>
            <a:lstStyle/>
            <a:p>
              <a:pPr algn="l" marL="0" indent="0" lvl="1">
                <a:lnSpc>
                  <a:spcPts val="2729"/>
                </a:lnSpc>
                <a:spcBef>
                  <a:spcPct val="0"/>
                </a:spcBef>
              </a:pPr>
              <a:r>
                <a:rPr lang="en-US" sz="2099">
                  <a:solidFill>
                    <a:srgbClr val="000000"/>
                  </a:solidFill>
                  <a:latin typeface="Montserrat"/>
                  <a:ea typeface="Montserrat"/>
                  <a:cs typeface="Montserrat"/>
                  <a:sym typeface="Montserrat"/>
                </a:rPr>
                <a:t>Preprocessed text is converted into numerical representations using techniques like TF-IDF vectorization for traditional models and tokenization with padding for the LSTM model.</a:t>
              </a:r>
            </a:p>
          </p:txBody>
        </p:sp>
        <p:sp>
          <p:nvSpPr>
            <p:cNvPr name="TextBox 12" id="12"/>
            <p:cNvSpPr txBox="true"/>
            <p:nvPr/>
          </p:nvSpPr>
          <p:spPr>
            <a:xfrm rot="0">
              <a:off x="0" y="-19050"/>
              <a:ext cx="10415755" cy="604944"/>
            </a:xfrm>
            <a:prstGeom prst="rect">
              <a:avLst/>
            </a:prstGeom>
          </p:spPr>
          <p:txBody>
            <a:bodyPr anchor="t" rtlCol="false" tIns="0" lIns="0" bIns="0" rIns="0">
              <a:spAutoFit/>
            </a:bodyPr>
            <a:lstStyle/>
            <a:p>
              <a:pPr algn="l" marL="0" indent="0" lvl="0">
                <a:lnSpc>
                  <a:spcPts val="3769"/>
                </a:lnSpc>
                <a:spcBef>
                  <a:spcPct val="0"/>
                </a:spcBef>
              </a:pPr>
              <a:r>
                <a:rPr lang="en-US" b="true" sz="2899">
                  <a:solidFill>
                    <a:srgbClr val="000000"/>
                  </a:solidFill>
                  <a:latin typeface="Montserrat Semi-Bold"/>
                  <a:ea typeface="Montserrat Semi-Bold"/>
                  <a:cs typeface="Montserrat Semi-Bold"/>
                  <a:sym typeface="Montserrat Semi-Bold"/>
                </a:rPr>
                <a:t>FEATURE EXTRACTION</a:t>
              </a:r>
            </a:p>
          </p:txBody>
        </p:sp>
      </p:grpSp>
      <p:grpSp>
        <p:nvGrpSpPr>
          <p:cNvPr name="Group 13" id="13"/>
          <p:cNvGrpSpPr/>
          <p:nvPr/>
        </p:nvGrpSpPr>
        <p:grpSpPr>
          <a:xfrm rot="0">
            <a:off x="9447484" y="1966263"/>
            <a:ext cx="7811816" cy="3005787"/>
            <a:chOff x="0" y="0"/>
            <a:chExt cx="10415755" cy="4007716"/>
          </a:xfrm>
        </p:grpSpPr>
        <p:sp>
          <p:nvSpPr>
            <p:cNvPr name="TextBox 14" id="14"/>
            <p:cNvSpPr txBox="true"/>
            <p:nvPr/>
          </p:nvSpPr>
          <p:spPr>
            <a:xfrm rot="0">
              <a:off x="0" y="823826"/>
              <a:ext cx="10415755" cy="3183890"/>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Multinomial Naive Bayes (MNB): Uses probabilistic learning based on TF-IDF features.</a:t>
              </a:r>
            </a:p>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Support Vector Machine (SVM): Applies a linear kernel for classification.</a:t>
              </a:r>
            </a:p>
            <a:p>
              <a:pPr algn="l" marL="453388" indent="-226694" lvl="1">
                <a:lnSpc>
                  <a:spcPts val="2729"/>
                </a:lnSpc>
                <a:spcBef>
                  <a:spcPct val="0"/>
                </a:spcBef>
                <a:buFont typeface="Arial"/>
                <a:buChar char="•"/>
              </a:pPr>
              <a:r>
                <a:rPr lang="en-US" sz="2099">
                  <a:solidFill>
                    <a:srgbClr val="000000"/>
                  </a:solidFill>
                  <a:latin typeface="Montserrat"/>
                  <a:ea typeface="Montserrat"/>
                  <a:cs typeface="Montserrat"/>
                  <a:sym typeface="Montserrat"/>
                </a:rPr>
                <a:t>Long Short-Term Memory (LSTM): Employs a sequential neural network to handle contextual relationships in text.</a:t>
              </a:r>
            </a:p>
          </p:txBody>
        </p:sp>
        <p:sp>
          <p:nvSpPr>
            <p:cNvPr name="TextBox 15" id="15"/>
            <p:cNvSpPr txBox="true"/>
            <p:nvPr/>
          </p:nvSpPr>
          <p:spPr>
            <a:xfrm rot="0">
              <a:off x="0" y="-19050"/>
              <a:ext cx="10415755" cy="604944"/>
            </a:xfrm>
            <a:prstGeom prst="rect">
              <a:avLst/>
            </a:prstGeom>
          </p:spPr>
          <p:txBody>
            <a:bodyPr anchor="t" rtlCol="false" tIns="0" lIns="0" bIns="0" rIns="0">
              <a:spAutoFit/>
            </a:bodyPr>
            <a:lstStyle/>
            <a:p>
              <a:pPr algn="l">
                <a:lnSpc>
                  <a:spcPts val="3769"/>
                </a:lnSpc>
                <a:spcBef>
                  <a:spcPct val="0"/>
                </a:spcBef>
              </a:pPr>
              <a:r>
                <a:rPr lang="en-US" b="true" sz="2899">
                  <a:solidFill>
                    <a:srgbClr val="000000"/>
                  </a:solidFill>
                  <a:latin typeface="Montserrat Semi-Bold"/>
                  <a:ea typeface="Montserrat Semi-Bold"/>
                  <a:cs typeface="Montserrat Semi-Bold"/>
                  <a:sym typeface="Montserrat Semi-Bold"/>
                </a:rPr>
                <a:t>MODEL TRAINING</a:t>
              </a:r>
            </a:p>
          </p:txBody>
        </p:sp>
      </p:grpSp>
      <p:grpSp>
        <p:nvGrpSpPr>
          <p:cNvPr name="Group 16" id="16"/>
          <p:cNvGrpSpPr/>
          <p:nvPr/>
        </p:nvGrpSpPr>
        <p:grpSpPr>
          <a:xfrm rot="0">
            <a:off x="9471296" y="5400675"/>
            <a:ext cx="7811816" cy="1634187"/>
            <a:chOff x="0" y="0"/>
            <a:chExt cx="10415755" cy="2178916"/>
          </a:xfrm>
        </p:grpSpPr>
        <p:sp>
          <p:nvSpPr>
            <p:cNvPr name="TextBox 17" id="17"/>
            <p:cNvSpPr txBox="true"/>
            <p:nvPr/>
          </p:nvSpPr>
          <p:spPr>
            <a:xfrm rot="0">
              <a:off x="0" y="823826"/>
              <a:ext cx="10415755" cy="1355090"/>
            </a:xfrm>
            <a:prstGeom prst="rect">
              <a:avLst/>
            </a:prstGeom>
          </p:spPr>
          <p:txBody>
            <a:bodyPr anchor="t" rtlCol="false" tIns="0" lIns="0" bIns="0" rIns="0">
              <a:spAutoFit/>
            </a:bodyPr>
            <a:lstStyle/>
            <a:p>
              <a:pPr algn="l" marL="0" indent="0" lvl="1">
                <a:lnSpc>
                  <a:spcPts val="2729"/>
                </a:lnSpc>
                <a:spcBef>
                  <a:spcPct val="0"/>
                </a:spcBef>
              </a:pPr>
              <a:r>
                <a:rPr lang="en-US" sz="2099">
                  <a:solidFill>
                    <a:srgbClr val="000000"/>
                  </a:solidFill>
                  <a:latin typeface="Montserrat"/>
                  <a:ea typeface="Montserrat"/>
                  <a:cs typeface="Montserrat"/>
                  <a:sym typeface="Montserrat"/>
                </a:rPr>
                <a:t>The trained models are evaluated based on metrics like accuracy, precision, and recall to compare their performance.</a:t>
              </a:r>
            </a:p>
          </p:txBody>
        </p:sp>
        <p:sp>
          <p:nvSpPr>
            <p:cNvPr name="TextBox 18" id="18"/>
            <p:cNvSpPr txBox="true"/>
            <p:nvPr/>
          </p:nvSpPr>
          <p:spPr>
            <a:xfrm rot="0">
              <a:off x="0" y="-19050"/>
              <a:ext cx="10415755" cy="604944"/>
            </a:xfrm>
            <a:prstGeom prst="rect">
              <a:avLst/>
            </a:prstGeom>
          </p:spPr>
          <p:txBody>
            <a:bodyPr anchor="t" rtlCol="false" tIns="0" lIns="0" bIns="0" rIns="0">
              <a:spAutoFit/>
            </a:bodyPr>
            <a:lstStyle/>
            <a:p>
              <a:pPr algn="l">
                <a:lnSpc>
                  <a:spcPts val="3769"/>
                </a:lnSpc>
                <a:spcBef>
                  <a:spcPct val="0"/>
                </a:spcBef>
              </a:pPr>
              <a:r>
                <a:rPr lang="en-US" b="true" sz="2899">
                  <a:solidFill>
                    <a:srgbClr val="000000"/>
                  </a:solidFill>
                  <a:latin typeface="Montserrat Semi-Bold"/>
                  <a:ea typeface="Montserrat Semi-Bold"/>
                  <a:cs typeface="Montserrat Semi-Bold"/>
                  <a:sym typeface="Montserrat Semi-Bold"/>
                </a:rPr>
                <a:t>MODEL EVALUATION</a:t>
              </a:r>
            </a:p>
          </p:txBody>
        </p:sp>
      </p:grpSp>
      <p:grpSp>
        <p:nvGrpSpPr>
          <p:cNvPr name="Group 19" id="19"/>
          <p:cNvGrpSpPr/>
          <p:nvPr/>
        </p:nvGrpSpPr>
        <p:grpSpPr>
          <a:xfrm rot="0">
            <a:off x="9447484" y="7463487"/>
            <a:ext cx="7811816" cy="1977087"/>
            <a:chOff x="0" y="0"/>
            <a:chExt cx="10415755" cy="2636116"/>
          </a:xfrm>
        </p:grpSpPr>
        <p:sp>
          <p:nvSpPr>
            <p:cNvPr name="TextBox 20" id="20"/>
            <p:cNvSpPr txBox="true"/>
            <p:nvPr/>
          </p:nvSpPr>
          <p:spPr>
            <a:xfrm rot="0">
              <a:off x="0" y="823826"/>
              <a:ext cx="10415755" cy="1812290"/>
            </a:xfrm>
            <a:prstGeom prst="rect">
              <a:avLst/>
            </a:prstGeom>
          </p:spPr>
          <p:txBody>
            <a:bodyPr anchor="t" rtlCol="false" tIns="0" lIns="0" bIns="0" rIns="0">
              <a:spAutoFit/>
            </a:bodyPr>
            <a:lstStyle/>
            <a:p>
              <a:pPr algn="l" marL="0" indent="0" lvl="1">
                <a:lnSpc>
                  <a:spcPts val="2729"/>
                </a:lnSpc>
                <a:spcBef>
                  <a:spcPct val="0"/>
                </a:spcBef>
              </a:pPr>
              <a:r>
                <a:rPr lang="en-US" sz="2099">
                  <a:solidFill>
                    <a:srgbClr val="000000"/>
                  </a:solidFill>
                  <a:latin typeface="Montserrat"/>
                  <a:ea typeface="Montserrat"/>
                  <a:cs typeface="Montserrat"/>
                  <a:sym typeface="Montserrat"/>
                </a:rPr>
                <a:t>This step involves analyzing the models' errors and identifying challenges, such as handling mixed sentiments or regional language variations, and suggesting improvements.</a:t>
              </a:r>
            </a:p>
          </p:txBody>
        </p:sp>
        <p:sp>
          <p:nvSpPr>
            <p:cNvPr name="TextBox 21" id="21"/>
            <p:cNvSpPr txBox="true"/>
            <p:nvPr/>
          </p:nvSpPr>
          <p:spPr>
            <a:xfrm rot="0">
              <a:off x="0" y="-19050"/>
              <a:ext cx="10415755" cy="604944"/>
            </a:xfrm>
            <a:prstGeom prst="rect">
              <a:avLst/>
            </a:prstGeom>
          </p:spPr>
          <p:txBody>
            <a:bodyPr anchor="t" rtlCol="false" tIns="0" lIns="0" bIns="0" rIns="0">
              <a:spAutoFit/>
            </a:bodyPr>
            <a:lstStyle/>
            <a:p>
              <a:pPr algn="l">
                <a:lnSpc>
                  <a:spcPts val="3769"/>
                </a:lnSpc>
                <a:spcBef>
                  <a:spcPct val="0"/>
                </a:spcBef>
              </a:pPr>
              <a:r>
                <a:rPr lang="en-US" b="true" sz="2899">
                  <a:solidFill>
                    <a:srgbClr val="000000"/>
                  </a:solidFill>
                  <a:latin typeface="Montserrat Semi-Bold"/>
                  <a:ea typeface="Montserrat Semi-Bold"/>
                  <a:cs typeface="Montserrat Semi-Bold"/>
                  <a:sym typeface="Montserrat Semi-Bold"/>
                </a:rPr>
                <a:t>RESULT ANALYSIS</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2506980"/>
            <a:ext cx="13250798" cy="5006340"/>
          </a:xfrm>
          <a:prstGeom prst="rect">
            <a:avLst/>
          </a:prstGeom>
        </p:spPr>
        <p:txBody>
          <a:bodyPr anchor="t" rtlCol="false" tIns="0" lIns="0" bIns="0" rIns="0">
            <a:spAutoFit/>
          </a:bodyPr>
          <a:lstStyle/>
          <a:p>
            <a:pPr algn="l">
              <a:lnSpc>
                <a:spcPts val="20160"/>
              </a:lnSpc>
            </a:pPr>
            <a:r>
              <a:rPr lang="en-US" b="true" sz="14400">
                <a:solidFill>
                  <a:srgbClr val="FFFFFF"/>
                </a:solidFill>
                <a:latin typeface="Montserrat Ultra-Bold"/>
                <a:ea typeface="Montserrat Ultra-Bold"/>
                <a:cs typeface="Montserrat Ultra-Bold"/>
                <a:sym typeface="Montserrat Ultra-Bold"/>
              </a:rPr>
              <a:t>UNIQUE TEAM SLIDE</a:t>
            </a:r>
          </a:p>
        </p:txBody>
      </p:sp>
      <p:sp>
        <p:nvSpPr>
          <p:cNvPr name="AutoShape 3" id="3"/>
          <p:cNvSpPr/>
          <p:nvPr/>
        </p:nvSpPr>
        <p:spPr>
          <a:xfrm rot="5400000">
            <a:off x="11365497" y="5119688"/>
            <a:ext cx="10287000"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0516" y="0"/>
            <a:ext cx="9447484" cy="10287000"/>
            <a:chOff x="0" y="0"/>
            <a:chExt cx="2488226" cy="2709333"/>
          </a:xfrm>
        </p:grpSpPr>
        <p:sp>
          <p:nvSpPr>
            <p:cNvPr name="Freeform 3" id="3"/>
            <p:cNvSpPr/>
            <p:nvPr/>
          </p:nvSpPr>
          <p:spPr>
            <a:xfrm flipH="false" flipV="false" rot="0">
              <a:off x="0" y="0"/>
              <a:ext cx="2488226" cy="2709333"/>
            </a:xfrm>
            <a:custGeom>
              <a:avLst/>
              <a:gdLst/>
              <a:ahLst/>
              <a:cxnLst/>
              <a:rect r="r" b="b" t="t" l="l"/>
              <a:pathLst>
                <a:path h="2709333" w="2488226">
                  <a:moveTo>
                    <a:pt x="0" y="0"/>
                  </a:moveTo>
                  <a:lnTo>
                    <a:pt x="2488226" y="0"/>
                  </a:lnTo>
                  <a:lnTo>
                    <a:pt x="2488226" y="2709333"/>
                  </a:lnTo>
                  <a:lnTo>
                    <a:pt x="0" y="2709333"/>
                  </a:lnTo>
                  <a:close/>
                </a:path>
              </a:pathLst>
            </a:custGeom>
            <a:solidFill>
              <a:srgbClr val="000000"/>
            </a:solidFill>
          </p:spPr>
        </p:sp>
        <p:sp>
          <p:nvSpPr>
            <p:cNvPr name="TextBox 4" id="4"/>
            <p:cNvSpPr txBox="true"/>
            <p:nvPr/>
          </p:nvSpPr>
          <p:spPr>
            <a:xfrm>
              <a:off x="0" y="-19050"/>
              <a:ext cx="2488226" cy="2728383"/>
            </a:xfrm>
            <a:prstGeom prst="rect">
              <a:avLst/>
            </a:prstGeom>
          </p:spPr>
          <p:txBody>
            <a:bodyPr anchor="ctr" rtlCol="false" tIns="50800" lIns="50800" bIns="50800" rIns="50800"/>
            <a:lstStyle/>
            <a:p>
              <a:pPr algn="ctr">
                <a:lnSpc>
                  <a:spcPts val="2628"/>
                </a:lnSpc>
              </a:pPr>
            </a:p>
          </p:txBody>
        </p:sp>
      </p:grpSp>
      <p:sp>
        <p:nvSpPr>
          <p:cNvPr name="Freeform 5" id="5"/>
          <p:cNvSpPr/>
          <p:nvPr/>
        </p:nvSpPr>
        <p:spPr>
          <a:xfrm flipH="false" flipV="false" rot="0">
            <a:off x="9481569" y="3863037"/>
            <a:ext cx="7699782" cy="5707463"/>
          </a:xfrm>
          <a:custGeom>
            <a:avLst/>
            <a:gdLst/>
            <a:ahLst/>
            <a:cxnLst/>
            <a:rect r="r" b="b" t="t" l="l"/>
            <a:pathLst>
              <a:path h="5707463" w="7699782">
                <a:moveTo>
                  <a:pt x="0" y="0"/>
                </a:moveTo>
                <a:lnTo>
                  <a:pt x="7699782" y="0"/>
                </a:lnTo>
                <a:lnTo>
                  <a:pt x="7699782" y="5707463"/>
                </a:lnTo>
                <a:lnTo>
                  <a:pt x="0" y="5707463"/>
                </a:lnTo>
                <a:lnTo>
                  <a:pt x="0" y="0"/>
                </a:lnTo>
                <a:close/>
              </a:path>
            </a:pathLst>
          </a:custGeom>
          <a:blipFill>
            <a:blip r:embed="rId2"/>
            <a:stretch>
              <a:fillRect l="0" t="0" r="0" b="0"/>
            </a:stretch>
          </a:blipFill>
        </p:spPr>
      </p:sp>
      <p:grpSp>
        <p:nvGrpSpPr>
          <p:cNvPr name="Group 6" id="6"/>
          <p:cNvGrpSpPr/>
          <p:nvPr/>
        </p:nvGrpSpPr>
        <p:grpSpPr>
          <a:xfrm rot="0">
            <a:off x="665121" y="1028700"/>
            <a:ext cx="7811816" cy="3005787"/>
            <a:chOff x="0" y="0"/>
            <a:chExt cx="10415755" cy="4007716"/>
          </a:xfrm>
        </p:grpSpPr>
        <p:sp>
          <p:nvSpPr>
            <p:cNvPr name="TextBox 7" id="7"/>
            <p:cNvSpPr txBox="true"/>
            <p:nvPr/>
          </p:nvSpPr>
          <p:spPr>
            <a:xfrm rot="0">
              <a:off x="0" y="823826"/>
              <a:ext cx="10415755" cy="3183890"/>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Previous study employed Recurrent Neural Networks (RNN) with Gated Recurrent Units (GRU), achieving an accuracy of 81.82%.</a:t>
              </a:r>
            </a:p>
            <a:p>
              <a:pPr algn="l" marL="453388" indent="-226694" lvl="1">
                <a:lnSpc>
                  <a:spcPts val="2729"/>
                </a:lnSpc>
                <a:spcBef>
                  <a:spcPct val="0"/>
                </a:spcBef>
                <a:buFont typeface="Arial"/>
                <a:buChar char="•"/>
              </a:pPr>
              <a:r>
                <a:rPr lang="en-US" sz="2099">
                  <a:solidFill>
                    <a:srgbClr val="000000"/>
                  </a:solidFill>
                  <a:latin typeface="Montserrat"/>
                  <a:ea typeface="Montserrat"/>
                  <a:cs typeface="Montserrat"/>
                  <a:sym typeface="Montserrat"/>
                </a:rPr>
                <a:t>Focused on general sentiment polarity (positive, negative, neutral) with limited adaptation for language-specific challenges.</a:t>
              </a:r>
            </a:p>
            <a:p>
              <a:pPr algn="l">
                <a:lnSpc>
                  <a:spcPts val="2729"/>
                </a:lnSpc>
                <a:spcBef>
                  <a:spcPct val="0"/>
                </a:spcBef>
              </a:pPr>
            </a:p>
          </p:txBody>
        </p:sp>
        <p:sp>
          <p:nvSpPr>
            <p:cNvPr name="TextBox 8" id="8"/>
            <p:cNvSpPr txBox="true"/>
            <p:nvPr/>
          </p:nvSpPr>
          <p:spPr>
            <a:xfrm rot="0">
              <a:off x="0" y="-19050"/>
              <a:ext cx="10415755" cy="604944"/>
            </a:xfrm>
            <a:prstGeom prst="rect">
              <a:avLst/>
            </a:prstGeom>
          </p:spPr>
          <p:txBody>
            <a:bodyPr anchor="t" rtlCol="false" tIns="0" lIns="0" bIns="0" rIns="0">
              <a:spAutoFit/>
            </a:bodyPr>
            <a:lstStyle/>
            <a:p>
              <a:pPr algn="l">
                <a:lnSpc>
                  <a:spcPts val="3769"/>
                </a:lnSpc>
              </a:pPr>
              <a:r>
                <a:rPr lang="en-US" b="true" sz="2899">
                  <a:solidFill>
                    <a:srgbClr val="000000"/>
                  </a:solidFill>
                  <a:latin typeface="Montserrat Semi-Bold"/>
                  <a:ea typeface="Montserrat Semi-Bold"/>
                  <a:cs typeface="Montserrat Semi-Bold"/>
                  <a:sym typeface="Montserrat Semi-Bold"/>
                </a:rPr>
                <a:t>BUILDING UPON PRIOR RESEARCH:</a:t>
              </a:r>
            </a:p>
          </p:txBody>
        </p:sp>
      </p:grpSp>
      <p:grpSp>
        <p:nvGrpSpPr>
          <p:cNvPr name="Group 9" id="9"/>
          <p:cNvGrpSpPr/>
          <p:nvPr/>
        </p:nvGrpSpPr>
        <p:grpSpPr>
          <a:xfrm rot="0">
            <a:off x="665121" y="4870975"/>
            <a:ext cx="7811816" cy="3691587"/>
            <a:chOff x="0" y="0"/>
            <a:chExt cx="10415755" cy="4922116"/>
          </a:xfrm>
        </p:grpSpPr>
        <p:sp>
          <p:nvSpPr>
            <p:cNvPr name="TextBox 10" id="10"/>
            <p:cNvSpPr txBox="true"/>
            <p:nvPr/>
          </p:nvSpPr>
          <p:spPr>
            <a:xfrm rot="0">
              <a:off x="0" y="823826"/>
              <a:ext cx="10415755" cy="4098290"/>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Incorporation of Long Short-Term Memory (LSTM) networks, achieving an improved accuracy of 91.3%.</a:t>
              </a:r>
            </a:p>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Tailored preprocessing for Spanish, addressing:</a:t>
              </a:r>
            </a:p>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Rich morphological structures.</a:t>
              </a:r>
            </a:p>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Regional variations and idiomatic expressions.</a:t>
              </a:r>
            </a:p>
            <a:p>
              <a:pPr algn="l" marL="453388" indent="-226694" lvl="1">
                <a:lnSpc>
                  <a:spcPts val="2729"/>
                </a:lnSpc>
                <a:buFont typeface="Arial"/>
                <a:buChar char="•"/>
              </a:pPr>
              <a:r>
                <a:rPr lang="en-US" sz="2099">
                  <a:solidFill>
                    <a:srgbClr val="000000"/>
                  </a:solidFill>
                  <a:latin typeface="Montserrat"/>
                  <a:ea typeface="Montserrat"/>
                  <a:cs typeface="Montserrat"/>
                  <a:sym typeface="Montserrat"/>
                </a:rPr>
                <a:t>Comparison of multiple models (MNB, SVM, and LSTM), providing a comprehensive performance evaluation.</a:t>
              </a:r>
            </a:p>
            <a:p>
              <a:pPr algn="l">
                <a:lnSpc>
                  <a:spcPts val="2729"/>
                </a:lnSpc>
                <a:spcBef>
                  <a:spcPct val="0"/>
                </a:spcBef>
              </a:pPr>
            </a:p>
          </p:txBody>
        </p:sp>
        <p:sp>
          <p:nvSpPr>
            <p:cNvPr name="TextBox 11" id="11"/>
            <p:cNvSpPr txBox="true"/>
            <p:nvPr/>
          </p:nvSpPr>
          <p:spPr>
            <a:xfrm rot="0">
              <a:off x="0" y="-19050"/>
              <a:ext cx="10415755" cy="604944"/>
            </a:xfrm>
            <a:prstGeom prst="rect">
              <a:avLst/>
            </a:prstGeom>
          </p:spPr>
          <p:txBody>
            <a:bodyPr anchor="t" rtlCol="false" tIns="0" lIns="0" bIns="0" rIns="0">
              <a:spAutoFit/>
            </a:bodyPr>
            <a:lstStyle/>
            <a:p>
              <a:pPr algn="l">
                <a:lnSpc>
                  <a:spcPts val="3769"/>
                </a:lnSpc>
              </a:pPr>
              <a:r>
                <a:rPr lang="en-US" b="true" sz="2899">
                  <a:solidFill>
                    <a:srgbClr val="000000"/>
                  </a:solidFill>
                  <a:latin typeface="Montserrat Semi-Bold"/>
                  <a:ea typeface="Montserrat Semi-Bold"/>
                  <a:cs typeface="Montserrat Semi-Bold"/>
                  <a:sym typeface="Montserrat Semi-Bold"/>
                </a:rPr>
                <a:t>ADVANCEMENTS IN CURRENT STUDY:</a:t>
              </a:r>
            </a:p>
          </p:txBody>
        </p:sp>
      </p:grpSp>
      <p:grpSp>
        <p:nvGrpSpPr>
          <p:cNvPr name="Group 12" id="12"/>
          <p:cNvGrpSpPr/>
          <p:nvPr/>
        </p:nvGrpSpPr>
        <p:grpSpPr>
          <a:xfrm rot="0">
            <a:off x="9481569" y="1028700"/>
            <a:ext cx="7811816" cy="2662887"/>
            <a:chOff x="0" y="0"/>
            <a:chExt cx="10415755" cy="3550516"/>
          </a:xfrm>
        </p:grpSpPr>
        <p:sp>
          <p:nvSpPr>
            <p:cNvPr name="TextBox 13" id="13"/>
            <p:cNvSpPr txBox="true"/>
            <p:nvPr/>
          </p:nvSpPr>
          <p:spPr>
            <a:xfrm rot="0">
              <a:off x="0" y="823826"/>
              <a:ext cx="10415755" cy="2726690"/>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FFFFFF"/>
                  </a:solidFill>
                  <a:latin typeface="Montserrat"/>
                  <a:ea typeface="Montserrat"/>
                  <a:cs typeface="Montserrat"/>
                  <a:sym typeface="Montserrat"/>
                </a:rPr>
                <a:t>Enhanced preprocessing techniques (custom stopword removal, TF-IDF, tokenization, and padding).</a:t>
              </a:r>
            </a:p>
            <a:p>
              <a:pPr algn="l" marL="453388" indent="-226694" lvl="1">
                <a:lnSpc>
                  <a:spcPts val="2729"/>
                </a:lnSpc>
                <a:spcBef>
                  <a:spcPct val="0"/>
                </a:spcBef>
                <a:buFont typeface="Arial"/>
                <a:buChar char="•"/>
              </a:pPr>
              <a:r>
                <a:rPr lang="en-US" sz="2099">
                  <a:solidFill>
                    <a:srgbClr val="FFFFFF"/>
                  </a:solidFill>
                  <a:latin typeface="Montserrat"/>
                  <a:ea typeface="Montserrat"/>
                  <a:cs typeface="Montserrat"/>
                  <a:sym typeface="Montserrat"/>
                </a:rPr>
                <a:t>A broader evaluation framework including metrics like precision, recall, and confusion matrices for better interpretability.</a:t>
              </a:r>
            </a:p>
            <a:p>
              <a:pPr algn="l">
                <a:lnSpc>
                  <a:spcPts val="2729"/>
                </a:lnSpc>
                <a:spcBef>
                  <a:spcPct val="0"/>
                </a:spcBef>
              </a:pPr>
            </a:p>
          </p:txBody>
        </p:sp>
        <p:sp>
          <p:nvSpPr>
            <p:cNvPr name="TextBox 14" id="14"/>
            <p:cNvSpPr txBox="true"/>
            <p:nvPr/>
          </p:nvSpPr>
          <p:spPr>
            <a:xfrm rot="0">
              <a:off x="0" y="-19050"/>
              <a:ext cx="10415755" cy="604944"/>
            </a:xfrm>
            <a:prstGeom prst="rect">
              <a:avLst/>
            </a:prstGeom>
          </p:spPr>
          <p:txBody>
            <a:bodyPr anchor="t" rtlCol="false" tIns="0" lIns="0" bIns="0" rIns="0">
              <a:spAutoFit/>
            </a:bodyPr>
            <a:lstStyle/>
            <a:p>
              <a:pPr algn="l">
                <a:lnSpc>
                  <a:spcPts val="3769"/>
                </a:lnSpc>
              </a:pPr>
              <a:r>
                <a:rPr lang="en-US" b="true" sz="2899">
                  <a:solidFill>
                    <a:srgbClr val="FFFFFF"/>
                  </a:solidFill>
                  <a:latin typeface="Montserrat Semi-Bold"/>
                  <a:ea typeface="Montserrat Semi-Bold"/>
                  <a:cs typeface="Montserrat Semi-Bold"/>
                  <a:sym typeface="Montserrat Semi-Bold"/>
                </a:rPr>
                <a:t>METHODOLOGY REFINEMENTS: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DAGYo2WvCis</dc:identifier>
  <dcterms:modified xsi:type="dcterms:W3CDTF">2011-08-01T06:04:30Z</dcterms:modified>
  <cp:revision>1</cp:revision>
  <dc:title>Copia de Presentación Portafolio de Diseño minimalista blanco y negro</dc:title>
</cp:coreProperties>
</file>