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6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98365" y="990292"/>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a:solidFill>
                  <a:srgbClr val="D4DF33"/>
                </a:solidFill>
              </a:rPr>
              <a:t>Executive summary best practice</a:t>
            </a:r>
            <a:endParaRPr dirty="0"/>
          </a:p>
        </p:txBody>
      </p:sp>
      <p:sp>
        <p:nvSpPr>
          <p:cNvPr id="512" name="Google Shape;512;p1"/>
          <p:cNvSpPr txBox="1"/>
          <p:nvPr/>
        </p:nvSpPr>
        <p:spPr>
          <a:xfrm>
            <a:off x="4889634" y="838200"/>
            <a:ext cx="6352500" cy="5181600"/>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Churn is relatively low </a:t>
            </a: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About 10% of 14606 customers churn.</a:t>
            </a:r>
            <a:endParaRPr lang="en-US" sz="1600" dirty="0">
              <a:solidFill>
                <a:schemeClr val="dk1"/>
              </a:solidFill>
              <a:latin typeface="Trebuchet MS" panose="020B0603020202020204" pitchFamily="34" charset="0"/>
              <a:sym typeface="Trebuchet MS"/>
            </a:endParaRPr>
          </a:p>
          <a:p>
            <a:pPr marL="108000" marR="0" lvl="1" algn="l" rtl="0">
              <a:lnSpc>
                <a:spcPct val="100000"/>
              </a:lnSpc>
              <a:spcBef>
                <a:spcPts val="300"/>
              </a:spcBef>
              <a:spcAft>
                <a:spcPts val="0"/>
              </a:spcAft>
              <a:buClr>
                <a:srgbClr val="28BA73"/>
              </a:buClr>
              <a:buSzPts val="1600"/>
            </a:pPr>
            <a:endParaRPr lang="en-US" sz="1600" dirty="0">
              <a:solidFill>
                <a:schemeClr val="dk1"/>
              </a:solidFill>
              <a:latin typeface="Trebuchet MS"/>
              <a:sym typeface="Trebuchet MS"/>
            </a:endParaRPr>
          </a:p>
          <a:p>
            <a:pPr marL="108000" marR="0" lvl="1" algn="l" rtl="0">
              <a:lnSpc>
                <a:spcPct val="100000"/>
              </a:lnSpc>
              <a:spcBef>
                <a:spcPts val="300"/>
              </a:spcBef>
              <a:spcAft>
                <a:spcPts val="0"/>
              </a:spcAft>
              <a:buClr>
                <a:srgbClr val="28BA73"/>
              </a:buClr>
              <a:buSzPts val="1600"/>
            </a:pPr>
            <a:endParaRPr lang="en-US" sz="1600" dirty="0">
              <a:solidFill>
                <a:schemeClr val="dk1"/>
              </a:solidFill>
              <a:latin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sym typeface="Trebuchet MS"/>
              </a:rPr>
              <a:t>Features that affect customer churn</a:t>
            </a:r>
            <a:endParaRPr lang="en-US"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tx1"/>
                </a:solidFill>
                <a:latin typeface="Trebuchet MS" panose="020B0603020202020204" pitchFamily="34" charset="0"/>
              </a:rPr>
              <a:t>Gross margin on power subscription, net margin on power subscription, and electricity consumption for the past 12 months are the most important features for customer churn.</a:t>
            </a:r>
            <a:endParaRPr lang="en-US" sz="1600" dirty="0">
              <a:solidFill>
                <a:schemeClr val="dk1"/>
              </a:solidFill>
              <a:latin typeface="Trebuchet MS"/>
              <a:sym typeface="Trebuchet MS"/>
            </a:endParaRPr>
          </a:p>
          <a:p>
            <a:pPr marL="324000" marR="0" lvl="1" indent="-216000" algn="l" rtl="0">
              <a:lnSpc>
                <a:spcPct val="100000"/>
              </a:lnSpc>
              <a:spcBef>
                <a:spcPts val="300"/>
              </a:spcBef>
              <a:spcAft>
                <a:spcPts val="0"/>
              </a:spcAft>
              <a:buClr>
                <a:srgbClr val="28BA73"/>
              </a:buClr>
              <a:buSzPts val="1600"/>
              <a:buFont typeface="Trebuchet MS"/>
              <a:buChar char="•"/>
            </a:pPr>
            <a:endParaRPr lang="en-US" sz="1600" b="0" i="0" u="none" strike="noStrike" cap="none" dirty="0">
              <a:solidFill>
                <a:schemeClr val="dk1"/>
              </a:solidFill>
              <a:latin typeface="Trebuchet MS"/>
              <a:ea typeface="Trebuchet MS"/>
              <a:cs typeface="Trebuchet MS"/>
              <a:sym typeface="Trebuchet MS"/>
            </a:endParaRPr>
          </a:p>
          <a:p>
            <a:pPr marL="324000" marR="0" lvl="1" indent="-216000" algn="l" rtl="0">
              <a:lnSpc>
                <a:spcPct val="100000"/>
              </a:lnSpc>
              <a:spcBef>
                <a:spcPts val="300"/>
              </a:spcBef>
              <a:spcAft>
                <a:spcPts val="0"/>
              </a:spcAft>
              <a:buClr>
                <a:srgbClr val="28BA73"/>
              </a:buClr>
              <a:buSzPts val="1600"/>
              <a:buFont typeface="Trebuchet MS"/>
              <a:buChar char="•"/>
            </a:pPr>
            <a:endParaRPr lang="en-US"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The model is capable of predicting churn, but not optimal</a:t>
            </a:r>
            <a:endParaRPr lang="en-US"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Indicating that price sensitivity is not the main </a:t>
            </a:r>
            <a:r>
              <a:rPr lang="en-US" sz="1600" dirty="0">
                <a:solidFill>
                  <a:schemeClr val="dk1"/>
                </a:solidFill>
                <a:latin typeface="Trebuchet MS" panose="020B0603020202020204" pitchFamily="34" charset="0"/>
                <a:ea typeface="Trebuchet MS"/>
                <a:cs typeface="Trebuchet MS"/>
                <a:sym typeface="Trebuchet MS"/>
              </a:rPr>
              <a:t>cause of customer churn. </a:t>
            </a:r>
          </a:p>
          <a:p>
            <a:pPr marL="324000" marR="0" lvl="1" indent="-216000" algn="l" rtl="0">
              <a:lnSpc>
                <a:spcPct val="100000"/>
              </a:lnSpc>
              <a:spcBef>
                <a:spcPts val="300"/>
              </a:spcBef>
              <a:spcAft>
                <a:spcPts val="0"/>
              </a:spcAft>
              <a:buClr>
                <a:srgbClr val="28BA73"/>
              </a:buClr>
              <a:buSzPts val="1600"/>
              <a:buFont typeface="Trebuchet MS"/>
              <a:buChar char="•"/>
            </a:pPr>
            <a:endParaRPr lang="en-US" sz="1600" dirty="0">
              <a:solidFill>
                <a:schemeClr val="dk1"/>
              </a:solidFill>
              <a:latin typeface="Trebuchet MS"/>
              <a:sym typeface="Trebuchet MS"/>
            </a:endParaRPr>
          </a:p>
          <a:p>
            <a:pPr marL="324000" marR="0" lvl="1" indent="-216000" algn="l" rtl="0">
              <a:lnSpc>
                <a:spcPct val="100000"/>
              </a:lnSpc>
              <a:spcBef>
                <a:spcPts val="300"/>
              </a:spcBef>
              <a:spcAft>
                <a:spcPts val="0"/>
              </a:spcAft>
              <a:buClr>
                <a:srgbClr val="28BA73"/>
              </a:buClr>
              <a:buSzPts val="1600"/>
              <a:buFont typeface="Trebuchet MS"/>
              <a:buChar char="•"/>
            </a:pPr>
            <a:endParaRPr lang="en-US" sz="1600" b="0" i="0" u="none" strike="noStrike" cap="none" dirty="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78</Words>
  <Application>Microsoft Office PowerPoint</Application>
  <PresentationFormat>Widescreen</PresentationFormat>
  <Paragraphs>12</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 best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JERVINO LEONARD HANDAYA</cp:lastModifiedBy>
  <cp:revision>2</cp:revision>
  <dcterms:created xsi:type="dcterms:W3CDTF">2016-11-04T11:46:04Z</dcterms:created>
  <dcterms:modified xsi:type="dcterms:W3CDTF">2025-03-06T07:52:57Z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