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C8D86-5931-39AF-B4AD-FF8CAD290D4C}" v="268" dt="2024-11-20T07:02:04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AA5EC-AF09-41BA-A369-1C10B0B77A31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0E94C5D-FF69-4785-833B-18E718AF6260}">
      <dgm:prSet/>
      <dgm:spPr/>
      <dgm:t>
        <a:bodyPr/>
        <a:lstStyle/>
        <a:p>
          <a:r>
            <a:rPr lang="en-US" b="1" dirty="0"/>
            <a:t>Why collect user stories and case studies? </a:t>
          </a:r>
          <a:endParaRPr lang="en-US" dirty="0"/>
        </a:p>
      </dgm:t>
    </dgm:pt>
    <dgm:pt modelId="{7DA73DC4-0457-4863-8C47-F008CA3E1231}" type="parTrans" cxnId="{53736D47-30A4-4230-93FC-38F84EBA25C5}">
      <dgm:prSet/>
      <dgm:spPr/>
      <dgm:t>
        <a:bodyPr/>
        <a:lstStyle/>
        <a:p>
          <a:endParaRPr lang="en-US"/>
        </a:p>
      </dgm:t>
    </dgm:pt>
    <dgm:pt modelId="{F39DE2FB-439E-4D5A-83AC-C3219CB8573F}" type="sibTrans" cxnId="{53736D47-30A4-4230-93FC-38F84EBA25C5}">
      <dgm:prSet/>
      <dgm:spPr/>
      <dgm:t>
        <a:bodyPr/>
        <a:lstStyle/>
        <a:p>
          <a:endParaRPr lang="en-US"/>
        </a:p>
      </dgm:t>
    </dgm:pt>
    <dgm:pt modelId="{7A8E9904-76C3-4D7B-976E-36D126331203}">
      <dgm:prSet/>
      <dgm:spPr/>
      <dgm:t>
        <a:bodyPr/>
        <a:lstStyle/>
        <a:p>
          <a:r>
            <a:rPr lang="en-US" dirty="0"/>
            <a:t>Encourages collaboration in the user community </a:t>
          </a:r>
        </a:p>
      </dgm:t>
    </dgm:pt>
    <dgm:pt modelId="{92993EDA-15AC-4D56-8F3E-92EA086AAE2A}" type="parTrans" cxnId="{43BE73E2-37ED-4436-BADF-1B10CA60F47E}">
      <dgm:prSet/>
      <dgm:spPr/>
      <dgm:t>
        <a:bodyPr/>
        <a:lstStyle/>
        <a:p>
          <a:endParaRPr lang="en-US"/>
        </a:p>
      </dgm:t>
    </dgm:pt>
    <dgm:pt modelId="{4725ED38-EF44-458B-9A6E-F4CA9D97A511}" type="sibTrans" cxnId="{43BE73E2-37ED-4436-BADF-1B10CA60F47E}">
      <dgm:prSet/>
      <dgm:spPr/>
      <dgm:t>
        <a:bodyPr/>
        <a:lstStyle/>
        <a:p>
          <a:endParaRPr lang="en-US"/>
        </a:p>
      </dgm:t>
    </dgm:pt>
    <dgm:pt modelId="{02983706-3B15-41F9-BEFC-92E3565AC00D}">
      <dgm:prSet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Exposes new</a:t>
          </a:r>
          <a:r>
            <a:rPr lang="en-US" dirty="0"/>
            <a:t> innovations and use cases as </a:t>
          </a:r>
          <a:r>
            <a:rPr lang="en-US" dirty="0" err="1"/>
            <a:t>Ceph</a:t>
          </a:r>
          <a:r>
            <a:rPr lang="en-US" dirty="0"/>
            <a:t> continues to grow </a:t>
          </a:r>
        </a:p>
      </dgm:t>
    </dgm:pt>
    <dgm:pt modelId="{A12DB412-2327-4316-8703-428B5CD5558A}" type="parTrans" cxnId="{D45F2716-D26D-4D59-BCEF-3F6CD0A49252}">
      <dgm:prSet/>
      <dgm:spPr/>
      <dgm:t>
        <a:bodyPr/>
        <a:lstStyle/>
        <a:p>
          <a:endParaRPr lang="en-US"/>
        </a:p>
      </dgm:t>
    </dgm:pt>
    <dgm:pt modelId="{863E376C-8B1A-4E69-8647-BD4810433A37}" type="sibTrans" cxnId="{D45F2716-D26D-4D59-BCEF-3F6CD0A49252}">
      <dgm:prSet/>
      <dgm:spPr/>
      <dgm:t>
        <a:bodyPr/>
        <a:lstStyle/>
        <a:p>
          <a:endParaRPr lang="en-US"/>
        </a:p>
      </dgm:t>
    </dgm:pt>
    <dgm:pt modelId="{E0002B06-5682-49FE-869E-94A6CEE4E33A}">
      <dgm:prSet/>
      <dgm:spPr/>
      <dgm:t>
        <a:bodyPr/>
        <a:lstStyle/>
        <a:p>
          <a:r>
            <a:rPr lang="en-US" dirty="0"/>
            <a:t>Enriches collective knowledge base</a:t>
          </a:r>
        </a:p>
      </dgm:t>
    </dgm:pt>
    <dgm:pt modelId="{A139DE90-FF68-4EC3-BBEA-FC93280C139B}" type="parTrans" cxnId="{9BDF4CF7-3327-4290-AAE4-65092ADA7633}">
      <dgm:prSet/>
      <dgm:spPr/>
      <dgm:t>
        <a:bodyPr/>
        <a:lstStyle/>
        <a:p>
          <a:endParaRPr lang="en-US"/>
        </a:p>
      </dgm:t>
    </dgm:pt>
    <dgm:pt modelId="{5D8025E2-B60D-4281-BC64-5CD2EEACF0DA}" type="sibTrans" cxnId="{9BDF4CF7-3327-4290-AAE4-65092ADA7633}">
      <dgm:prSet/>
      <dgm:spPr/>
      <dgm:t>
        <a:bodyPr/>
        <a:lstStyle/>
        <a:p>
          <a:endParaRPr lang="en-US"/>
        </a:p>
      </dgm:t>
    </dgm:pt>
    <dgm:pt modelId="{9D7767A5-3E08-4F26-87B6-2B63E384C639}" type="pres">
      <dgm:prSet presAssocID="{FFAAA5EC-AF09-41BA-A369-1C10B0B77A31}" presName="Name0" presStyleCnt="0">
        <dgm:presLayoutVars>
          <dgm:dir/>
          <dgm:animLvl val="lvl"/>
          <dgm:resizeHandles val="exact"/>
        </dgm:presLayoutVars>
      </dgm:prSet>
      <dgm:spPr/>
    </dgm:pt>
    <dgm:pt modelId="{BCA5ED43-FD01-4982-8E0D-6B25A252D0D5}" type="pres">
      <dgm:prSet presAssocID="{A0E94C5D-FF69-4785-833B-18E718AF6260}" presName="linNode" presStyleCnt="0"/>
      <dgm:spPr/>
    </dgm:pt>
    <dgm:pt modelId="{C8FCBC9D-60AC-495C-AED3-2F5012CFBD59}" type="pres">
      <dgm:prSet presAssocID="{A0E94C5D-FF69-4785-833B-18E718AF6260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0A11FDA4-D0F3-40DA-9C31-A90E9BE0EEA6}" type="pres">
      <dgm:prSet presAssocID="{A0E94C5D-FF69-4785-833B-18E718AF626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9627B04-83F3-4EF8-9BA6-24396C9C3D0D}" type="presOf" srcId="{FFAAA5EC-AF09-41BA-A369-1C10B0B77A31}" destId="{9D7767A5-3E08-4F26-87B6-2B63E384C639}" srcOrd="0" destOrd="0" presId="urn:microsoft.com/office/officeart/2005/8/layout/vList5"/>
    <dgm:cxn modelId="{EF42CA0E-58E6-4F31-91DB-3B45114CCEAD}" type="presOf" srcId="{E0002B06-5682-49FE-869E-94A6CEE4E33A}" destId="{0A11FDA4-D0F3-40DA-9C31-A90E9BE0EEA6}" srcOrd="0" destOrd="2" presId="urn:microsoft.com/office/officeart/2005/8/layout/vList5"/>
    <dgm:cxn modelId="{D45F2716-D26D-4D59-BCEF-3F6CD0A49252}" srcId="{A0E94C5D-FF69-4785-833B-18E718AF6260}" destId="{02983706-3B15-41F9-BEFC-92E3565AC00D}" srcOrd="1" destOrd="0" parTransId="{A12DB412-2327-4316-8703-428B5CD5558A}" sibTransId="{863E376C-8B1A-4E69-8647-BD4810433A37}"/>
    <dgm:cxn modelId="{53736D47-30A4-4230-93FC-38F84EBA25C5}" srcId="{FFAAA5EC-AF09-41BA-A369-1C10B0B77A31}" destId="{A0E94C5D-FF69-4785-833B-18E718AF6260}" srcOrd="0" destOrd="0" parTransId="{7DA73DC4-0457-4863-8C47-F008CA3E1231}" sibTransId="{F39DE2FB-439E-4D5A-83AC-C3219CB8573F}"/>
    <dgm:cxn modelId="{9BA1A076-FDFA-4AB8-8EFE-22950E663F75}" type="presOf" srcId="{02983706-3B15-41F9-BEFC-92E3565AC00D}" destId="{0A11FDA4-D0F3-40DA-9C31-A90E9BE0EEA6}" srcOrd="0" destOrd="1" presId="urn:microsoft.com/office/officeart/2005/8/layout/vList5"/>
    <dgm:cxn modelId="{05F285A3-13CC-4465-8B3C-296AFF776635}" type="presOf" srcId="{A0E94C5D-FF69-4785-833B-18E718AF6260}" destId="{C8FCBC9D-60AC-495C-AED3-2F5012CFBD59}" srcOrd="0" destOrd="0" presId="urn:microsoft.com/office/officeart/2005/8/layout/vList5"/>
    <dgm:cxn modelId="{BE4C4CCA-FB8A-4D15-A02D-BE8BB5ED270C}" type="presOf" srcId="{7A8E9904-76C3-4D7B-976E-36D126331203}" destId="{0A11FDA4-D0F3-40DA-9C31-A90E9BE0EEA6}" srcOrd="0" destOrd="0" presId="urn:microsoft.com/office/officeart/2005/8/layout/vList5"/>
    <dgm:cxn modelId="{43BE73E2-37ED-4436-BADF-1B10CA60F47E}" srcId="{A0E94C5D-FF69-4785-833B-18E718AF6260}" destId="{7A8E9904-76C3-4D7B-976E-36D126331203}" srcOrd="0" destOrd="0" parTransId="{92993EDA-15AC-4D56-8F3E-92EA086AAE2A}" sibTransId="{4725ED38-EF44-458B-9A6E-F4CA9D97A511}"/>
    <dgm:cxn modelId="{9BDF4CF7-3327-4290-AAE4-65092ADA7633}" srcId="{A0E94C5D-FF69-4785-833B-18E718AF6260}" destId="{E0002B06-5682-49FE-869E-94A6CEE4E33A}" srcOrd="2" destOrd="0" parTransId="{A139DE90-FF68-4EC3-BBEA-FC93280C139B}" sibTransId="{5D8025E2-B60D-4281-BC64-5CD2EEACF0DA}"/>
    <dgm:cxn modelId="{F66E6E76-92EA-4F4F-8BD8-26245018620D}" type="presParOf" srcId="{9D7767A5-3E08-4F26-87B6-2B63E384C639}" destId="{BCA5ED43-FD01-4982-8E0D-6B25A252D0D5}" srcOrd="0" destOrd="0" presId="urn:microsoft.com/office/officeart/2005/8/layout/vList5"/>
    <dgm:cxn modelId="{8339E288-38BC-4EC5-B0D9-DBA6E08014C8}" type="presParOf" srcId="{BCA5ED43-FD01-4982-8E0D-6B25A252D0D5}" destId="{C8FCBC9D-60AC-495C-AED3-2F5012CFBD59}" srcOrd="0" destOrd="0" presId="urn:microsoft.com/office/officeart/2005/8/layout/vList5"/>
    <dgm:cxn modelId="{F35A5B48-7742-4998-8474-863E4F12A41A}" type="presParOf" srcId="{BCA5ED43-FD01-4982-8E0D-6B25A252D0D5}" destId="{0A11FDA4-D0F3-40DA-9C31-A90E9BE0EE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1FDA4-D0F3-40DA-9C31-A90E9BE0EEA6}">
      <dsp:nvSpPr>
        <dsp:cNvPr id="0" name=""/>
        <dsp:cNvSpPr/>
      </dsp:nvSpPr>
      <dsp:spPr>
        <a:xfrm rot="5400000">
          <a:off x="4584117" y="-1078404"/>
          <a:ext cx="2768312" cy="561719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Encourages collaboration in the user community 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Aptos Display" panose="020F0302020204030204"/>
            </a:rPr>
            <a:t>Exposes new</a:t>
          </a:r>
          <a:r>
            <a:rPr lang="en-US" sz="2700" kern="1200" dirty="0"/>
            <a:t> innovations and use cases as </a:t>
          </a:r>
          <a:r>
            <a:rPr lang="en-US" sz="2700" kern="1200" dirty="0" err="1"/>
            <a:t>Ceph</a:t>
          </a:r>
          <a:r>
            <a:rPr lang="en-US" sz="2700" kern="1200" dirty="0"/>
            <a:t> continues to grow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Enriches collective knowledge base</a:t>
          </a:r>
        </a:p>
      </dsp:txBody>
      <dsp:txXfrm rot="-5400000">
        <a:off x="3159674" y="481177"/>
        <a:ext cx="5482060" cy="2498036"/>
      </dsp:txXfrm>
    </dsp:sp>
    <dsp:sp modelId="{C8FCBC9D-60AC-495C-AED3-2F5012CFBD59}">
      <dsp:nvSpPr>
        <dsp:cNvPr id="0" name=""/>
        <dsp:cNvSpPr/>
      </dsp:nvSpPr>
      <dsp:spPr>
        <a:xfrm>
          <a:off x="0" y="0"/>
          <a:ext cx="3159674" cy="34603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Why collect user stories and case studies? </a:t>
          </a:r>
          <a:endParaRPr lang="en-US" sz="3700" kern="1200" dirty="0"/>
        </a:p>
      </dsp:txBody>
      <dsp:txXfrm>
        <a:off x="154243" y="154243"/>
        <a:ext cx="2851188" cy="3151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ea typeface="+mj-lt"/>
                <a:cs typeface="+mj-lt"/>
              </a:rPr>
              <a:t>Call for User Stories and Case Studies 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>
                <a:ea typeface="+mn-lt"/>
                <a:cs typeface="+mn-lt"/>
              </a:rPr>
              <a:t>User + Developer Monthly Meetup </a:t>
            </a:r>
          </a:p>
          <a:p>
            <a:pPr algn="l"/>
            <a:r>
              <a:rPr lang="en-US" sz="2000"/>
              <a:t>2024/11/20</a:t>
            </a:r>
          </a:p>
        </p:txBody>
      </p:sp>
      <p:pic>
        <p:nvPicPr>
          <p:cNvPr id="4" name="Picture 3" descr="A logo with a circle and a red circle&#10;&#10;Description automatically generated">
            <a:extLst>
              <a:ext uri="{FF2B5EF4-FFF2-40B4-BE49-F238E27FC236}">
                <a16:creationId xmlns:a16="http://schemas.microsoft.com/office/drawing/2014/main" id="{C8A5BE5A-8EF3-E11B-35D1-02E8D773B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53" y="706695"/>
            <a:ext cx="4942280" cy="54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CF454-F2D3-98B0-AB72-542ABD4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33" y="640871"/>
            <a:ext cx="4683321" cy="2148841"/>
          </a:xfrm>
        </p:spPr>
        <p:txBody>
          <a:bodyPr anchor="t">
            <a:normAutofit/>
          </a:bodyPr>
          <a:lstStyle/>
          <a:p>
            <a:r>
              <a:rPr lang="en" dirty="0">
                <a:ea typeface="+mj-lt"/>
                <a:cs typeface="+mj-lt"/>
              </a:rPr>
              <a:t>Introducing a New Focus on User Stories</a:t>
            </a:r>
            <a:endParaRPr lang="en-US" dirty="0"/>
          </a:p>
        </p:txBody>
      </p:sp>
      <p:pic>
        <p:nvPicPr>
          <p:cNvPr id="4" name="Picture 3" descr="A collage of images of people and seaweed&#10;&#10;Description automatically generated">
            <a:extLst>
              <a:ext uri="{FF2B5EF4-FFF2-40B4-BE49-F238E27FC236}">
                <a16:creationId xmlns:a16="http://schemas.microsoft.com/office/drawing/2014/main" id="{303A5AF0-2FC7-EEBE-0683-6D801F216F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0" r="14442" b="-2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7CF9-7C04-3143-E372-197DAE95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40" y="710143"/>
            <a:ext cx="4862561" cy="5445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400" b="1" dirty="0">
                <a:latin typeface="Arial"/>
                <a:cs typeface="Arial"/>
              </a:rPr>
              <a:t>Goal</a:t>
            </a:r>
            <a:endParaRPr lang="en-US" sz="2400">
              <a:latin typeface="Arial"/>
              <a:cs typeface="Arial"/>
            </a:endParaRPr>
          </a:p>
          <a:p>
            <a:pPr marL="457200">
              <a:spcBef>
                <a:spcPts val="1600"/>
              </a:spcBef>
              <a:buFont typeface="Overpass,Sans-Serif" panose="020B0604020202020204" pitchFamily="34" charset="0"/>
              <a:buChar char="●"/>
            </a:pPr>
            <a:r>
              <a:rPr lang="en" sz="2000" dirty="0">
                <a:latin typeface="Arial"/>
                <a:cs typeface="Arial"/>
              </a:rPr>
              <a:t>Build a repository of </a:t>
            </a:r>
            <a:r>
              <a:rPr lang="en" sz="2000" dirty="0" err="1">
                <a:latin typeface="Arial"/>
                <a:cs typeface="Arial"/>
              </a:rPr>
              <a:t>Ceph</a:t>
            </a:r>
            <a:r>
              <a:rPr lang="en" sz="2000" dirty="0">
                <a:latin typeface="Arial"/>
                <a:cs typeface="Arial"/>
              </a:rPr>
              <a:t> use cases and success stories</a:t>
            </a:r>
            <a:endParaRPr lang="en-US" sz="2000" dirty="0">
              <a:latin typeface="Arial"/>
              <a:cs typeface="Arial"/>
            </a:endParaRPr>
          </a:p>
          <a:p>
            <a:pPr marL="457200">
              <a:spcBef>
                <a:spcPts val="1600"/>
              </a:spcBef>
              <a:buFont typeface="Overpass,Sans-Serif" panose="020B0604020202020204" pitchFamily="34" charset="0"/>
              <a:buChar char="●"/>
            </a:pPr>
            <a:r>
              <a:rPr lang="en" sz="2000" dirty="0">
                <a:latin typeface="Arial"/>
                <a:cs typeface="Arial"/>
              </a:rPr>
              <a:t>Showcase innovative use cases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" sz="2400" b="1" dirty="0">
                <a:latin typeface="Arial"/>
                <a:cs typeface="Arial"/>
              </a:rPr>
              <a:t>How</a:t>
            </a:r>
            <a:endParaRPr lang="en-US" sz="2400">
              <a:latin typeface="Arial"/>
              <a:cs typeface="Arial"/>
            </a:endParaRPr>
          </a:p>
          <a:p>
            <a:pPr marL="457200">
              <a:spcBef>
                <a:spcPts val="1600"/>
              </a:spcBef>
              <a:buFont typeface="Overpass,Sans-Serif" panose="020B0604020202020204" pitchFamily="34" charset="0"/>
              <a:buChar char="●"/>
            </a:pPr>
            <a:r>
              <a:rPr lang="en" sz="2000" dirty="0">
                <a:latin typeface="Arial"/>
                <a:cs typeface="Arial"/>
              </a:rPr>
              <a:t>Distribute a survey to the user community to collect case studies</a:t>
            </a:r>
          </a:p>
          <a:p>
            <a:pPr marL="457200">
              <a:spcBef>
                <a:spcPts val="1600"/>
              </a:spcBef>
              <a:buFont typeface="Overpass,Sans-Serif" panose="020B0604020202020204" pitchFamily="34" charset="0"/>
              <a:buChar char="●"/>
            </a:pPr>
            <a:r>
              <a:rPr lang="en" sz="2000" dirty="0">
                <a:latin typeface="Arial"/>
                <a:cs typeface="Arial"/>
              </a:rPr>
              <a:t>Feature stories on the </a:t>
            </a:r>
            <a:r>
              <a:rPr lang="en" sz="2000" dirty="0" err="1">
                <a:latin typeface="Arial"/>
                <a:cs typeface="Arial"/>
              </a:rPr>
              <a:t>Ceph</a:t>
            </a:r>
            <a:r>
              <a:rPr lang="en" sz="2000" dirty="0">
                <a:latin typeface="Arial"/>
                <a:cs typeface="Arial"/>
              </a:rPr>
              <a:t> website</a:t>
            </a:r>
            <a:endParaRPr lang="en-US" sz="2000" dirty="0">
              <a:latin typeface="Arial"/>
              <a:cs typeface="Arial"/>
            </a:endParaRPr>
          </a:p>
          <a:p>
            <a:pPr marL="457200">
              <a:spcBef>
                <a:spcPts val="1600"/>
              </a:spcBef>
              <a:buFont typeface="Overpass,Sans-Serif" panose="020B0604020202020204" pitchFamily="34" charset="0"/>
              <a:buChar char="●"/>
            </a:pPr>
            <a:r>
              <a:rPr lang="en" sz="2000" dirty="0">
                <a:latin typeface="Arial"/>
                <a:cs typeface="Arial"/>
              </a:rPr>
              <a:t>Highlight impactful, large-scale production environments</a:t>
            </a:r>
            <a:endParaRPr lang="en-US" sz="20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857FB-2A33-4B8D-BA6E-22F210DAFD25}"/>
              </a:ext>
            </a:extLst>
          </p:cNvPr>
          <p:cNvSpPr txBox="1"/>
          <p:nvPr/>
        </p:nvSpPr>
        <p:spPr>
          <a:xfrm>
            <a:off x="6515595" y="6149439"/>
            <a:ext cx="47817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https://ceph.io/en/discover/case-studies/</a:t>
            </a:r>
          </a:p>
        </p:txBody>
      </p:sp>
      <p:pic>
        <p:nvPicPr>
          <p:cNvPr id="10" name="Picture 9" descr="A logo with a circle and a red circle&#10;&#10;Description automatically generated">
            <a:extLst>
              <a:ext uri="{FF2B5EF4-FFF2-40B4-BE49-F238E27FC236}">
                <a16:creationId xmlns:a16="http://schemas.microsoft.com/office/drawing/2014/main" id="{27A3E2EE-B970-3FA0-A15A-4333E5796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863" y="6011007"/>
            <a:ext cx="785917" cy="8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F0CAE-B7C8-D11B-F38A-41BC0298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3A8C1-72FF-2B4E-E7FC-836EB115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4081A49-8CE2-5E8D-5888-C1D62A1B2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303305"/>
              </p:ext>
            </p:extLst>
          </p:nvPr>
        </p:nvGraphicFramePr>
        <p:xfrm>
          <a:off x="1406857" y="2300147"/>
          <a:ext cx="8776873" cy="346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" name="Picture 102" descr="A logo with a circle and a red circle&#10;&#10;Description automatically generated">
            <a:extLst>
              <a:ext uri="{FF2B5EF4-FFF2-40B4-BE49-F238E27FC236}">
                <a16:creationId xmlns:a16="http://schemas.microsoft.com/office/drawing/2014/main" id="{32C1DC83-25B2-4823-1760-D3553EF2E2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5863" y="6011007"/>
            <a:ext cx="785917" cy="8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4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7345B-0E8E-1BFB-ED3A-7C063544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dirty="0"/>
              <a:t>What We're Looking For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8D95A-F735-372F-93D1-1535E360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09" y="2807208"/>
            <a:ext cx="3417627" cy="36154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ea typeface="+mn-lt"/>
                <a:cs typeface="+mn-lt"/>
              </a:rPr>
              <a:t>Large-scale production clusters</a:t>
            </a: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Details to include:</a:t>
            </a:r>
            <a:endParaRPr lang="en-US" sz="17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ea typeface="+mn-lt"/>
                <a:cs typeface="+mn-lt"/>
              </a:rPr>
              <a:t>Overview of the organization</a:t>
            </a:r>
            <a:endParaRPr lang="en-US" sz="17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ea typeface="+mn-lt"/>
                <a:cs typeface="+mn-lt"/>
              </a:rPr>
              <a:t>Use case for </a:t>
            </a:r>
            <a:r>
              <a:rPr lang="en-US" sz="1700" dirty="0" err="1">
                <a:ea typeface="+mn-lt"/>
                <a:cs typeface="+mn-lt"/>
              </a:rPr>
              <a:t>Ceph</a:t>
            </a:r>
            <a:r>
              <a:rPr lang="en-US" sz="1700" dirty="0">
                <a:ea typeface="+mn-lt"/>
                <a:cs typeface="+mn-lt"/>
              </a:rPr>
              <a:t> (i.e. type of data, environment)</a:t>
            </a:r>
            <a:endParaRPr lang="en-US" sz="17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ea typeface="+mn-lt"/>
                <a:cs typeface="+mn-lt"/>
              </a:rPr>
              <a:t>Challenges and how </a:t>
            </a:r>
            <a:r>
              <a:rPr lang="en-US" sz="1700" dirty="0" err="1">
                <a:ea typeface="+mn-lt"/>
                <a:cs typeface="+mn-lt"/>
              </a:rPr>
              <a:t>Ceph</a:t>
            </a:r>
            <a:r>
              <a:rPr lang="en-US" sz="1700" dirty="0">
                <a:ea typeface="+mn-lt"/>
                <a:cs typeface="+mn-lt"/>
              </a:rPr>
              <a:t> helped overcome them</a:t>
            </a:r>
            <a:endParaRPr lang="en-US" sz="17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ea typeface="+mn-lt"/>
                <a:cs typeface="+mn-lt"/>
              </a:rPr>
              <a:t>Benefits and results (i.e. performance, scalability, reliability)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/>
              <a:t>Details beyond application layer</a:t>
            </a:r>
          </a:p>
        </p:txBody>
      </p:sp>
      <p:pic>
        <p:nvPicPr>
          <p:cNvPr id="4" name="Picture 3" descr="A group of jellyfish in water&#10;&#10;Description automatically generated">
            <a:extLst>
              <a:ext uri="{FF2B5EF4-FFF2-40B4-BE49-F238E27FC236}">
                <a16:creationId xmlns:a16="http://schemas.microsoft.com/office/drawing/2014/main" id="{391CDFEA-897C-3B5D-5EB4-4EB66758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19290"/>
            <a:ext cx="6903720" cy="5419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2ACEA-C5FC-B264-2E70-7CFEE7CCF3A2}"/>
              </a:ext>
            </a:extLst>
          </p:cNvPr>
          <p:cNvSpPr txBox="1"/>
          <p:nvPr/>
        </p:nvSpPr>
        <p:spPr>
          <a:xfrm>
            <a:off x="4656161" y="6111923"/>
            <a:ext cx="65418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dirty="0"/>
              <a:t>https://ceph.io/en/discover/case-studies/us-airforce-flight-data/</a:t>
            </a:r>
          </a:p>
        </p:txBody>
      </p:sp>
      <p:pic>
        <p:nvPicPr>
          <p:cNvPr id="7" name="Picture 6" descr="A logo with a circle and a red circle&#10;&#10;Description automatically generated">
            <a:extLst>
              <a:ext uri="{FF2B5EF4-FFF2-40B4-BE49-F238E27FC236}">
                <a16:creationId xmlns:a16="http://schemas.microsoft.com/office/drawing/2014/main" id="{134D0AC2-8F30-9421-9438-25269CD5F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863" y="6011007"/>
            <a:ext cx="785917" cy="8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2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C0B55-F7F3-F6C5-87CF-F0F80ABD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Next Steps</a:t>
            </a:r>
            <a:endParaRPr lang="en-US" sz="480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10A1F3C-52CB-7136-7F7D-70BCE6B62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We’ll soon release a survey to gather stories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To prepare:</a:t>
            </a:r>
            <a:endParaRPr lang="en-US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ea typeface="+mn-lt"/>
                <a:cs typeface="+mn-lt"/>
              </a:rPr>
              <a:t>Think about your Ceph use case</a:t>
            </a:r>
            <a:endParaRPr lang="en-US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ea typeface="+mn-lt"/>
                <a:cs typeface="+mn-lt"/>
              </a:rPr>
              <a:t>Identify key challenges and successes</a:t>
            </a:r>
            <a:endParaRPr lang="en-US" sz="2200"/>
          </a:p>
        </p:txBody>
      </p:sp>
      <p:pic>
        <p:nvPicPr>
          <p:cNvPr id="26" name="Picture 25" descr="A logo with a circle and a red circle&#10;&#10;Description automatically generated">
            <a:extLst>
              <a:ext uri="{FF2B5EF4-FFF2-40B4-BE49-F238E27FC236}">
                <a16:creationId xmlns:a16="http://schemas.microsoft.com/office/drawing/2014/main" id="{FD812587-D43A-1961-95CF-554D0EA9A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863" y="6011007"/>
            <a:ext cx="785917" cy="8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7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C3051-69C7-B22E-0891-FE96E99A9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Questions?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logo with a circle and a red circle&#10;&#10;Description automatically generated">
            <a:extLst>
              <a:ext uri="{FF2B5EF4-FFF2-40B4-BE49-F238E27FC236}">
                <a16:creationId xmlns:a16="http://schemas.microsoft.com/office/drawing/2014/main" id="{5F9EE005-F37E-B740-B2B9-07BEAED29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863" y="6011007"/>
            <a:ext cx="785917" cy="8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2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Call for User Stories and Case Studies </vt:lpstr>
      <vt:lpstr>Introducing a New Focus on User Stories</vt:lpstr>
      <vt:lpstr>Motivation</vt:lpstr>
      <vt:lpstr>What We're Looking For</vt:lpstr>
      <vt:lpstr>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128</cp:revision>
  <dcterms:created xsi:type="dcterms:W3CDTF">2013-07-15T20:26:40Z</dcterms:created>
  <dcterms:modified xsi:type="dcterms:W3CDTF">2024-11-20T07:02:27Z</dcterms:modified>
</cp:coreProperties>
</file>