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3"/>
  </p:notesMasterIdLst>
  <p:handoutMasterIdLst>
    <p:handoutMasterId r:id="rId94"/>
  </p:handoutMasterIdLst>
  <p:sldIdLst>
    <p:sldId id="369" r:id="rId2"/>
    <p:sldId id="334" r:id="rId3"/>
    <p:sldId id="336" r:id="rId4"/>
    <p:sldId id="362" r:id="rId5"/>
    <p:sldId id="410" r:id="rId6"/>
    <p:sldId id="411" r:id="rId7"/>
    <p:sldId id="412" r:id="rId8"/>
    <p:sldId id="337" r:id="rId9"/>
    <p:sldId id="338" r:id="rId10"/>
    <p:sldId id="363" r:id="rId11"/>
    <p:sldId id="413" r:id="rId12"/>
    <p:sldId id="339" r:id="rId13"/>
    <p:sldId id="364" r:id="rId14"/>
    <p:sldId id="340" r:id="rId15"/>
    <p:sldId id="341" r:id="rId16"/>
    <p:sldId id="342" r:id="rId17"/>
    <p:sldId id="343" r:id="rId18"/>
    <p:sldId id="345" r:id="rId19"/>
    <p:sldId id="346" r:id="rId20"/>
    <p:sldId id="347" r:id="rId21"/>
    <p:sldId id="365" r:id="rId22"/>
    <p:sldId id="414" r:id="rId23"/>
    <p:sldId id="348" r:id="rId24"/>
    <p:sldId id="366" r:id="rId25"/>
    <p:sldId id="367" r:id="rId26"/>
    <p:sldId id="415" r:id="rId27"/>
    <p:sldId id="368" r:id="rId28"/>
    <p:sldId id="416" r:id="rId29"/>
    <p:sldId id="349" r:id="rId30"/>
    <p:sldId id="350" r:id="rId31"/>
    <p:sldId id="351" r:id="rId32"/>
    <p:sldId id="354" r:id="rId33"/>
    <p:sldId id="355" r:id="rId34"/>
    <p:sldId id="356" r:id="rId35"/>
    <p:sldId id="359" r:id="rId36"/>
    <p:sldId id="357" r:id="rId37"/>
    <p:sldId id="358" r:id="rId38"/>
    <p:sldId id="360" r:id="rId39"/>
    <p:sldId id="361" r:id="rId40"/>
    <p:sldId id="370" r:id="rId41"/>
    <p:sldId id="409" r:id="rId42"/>
    <p:sldId id="417" r:id="rId43"/>
    <p:sldId id="418" r:id="rId44"/>
    <p:sldId id="419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420" r:id="rId55"/>
    <p:sldId id="421" r:id="rId56"/>
    <p:sldId id="422" r:id="rId57"/>
    <p:sldId id="424" r:id="rId58"/>
    <p:sldId id="423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425" r:id="rId69"/>
    <p:sldId id="426" r:id="rId70"/>
    <p:sldId id="427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430" r:id="rId79"/>
    <p:sldId id="396" r:id="rId80"/>
    <p:sldId id="397" r:id="rId81"/>
    <p:sldId id="428" r:id="rId82"/>
    <p:sldId id="429" r:id="rId83"/>
    <p:sldId id="398" r:id="rId84"/>
    <p:sldId id="399" r:id="rId85"/>
    <p:sldId id="400" r:id="rId86"/>
    <p:sldId id="431" r:id="rId87"/>
    <p:sldId id="432" r:id="rId88"/>
    <p:sldId id="401" r:id="rId89"/>
    <p:sldId id="433" r:id="rId90"/>
    <p:sldId id="407" r:id="rId91"/>
    <p:sldId id="408" r:id="rId9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62" d="100"/>
          <a:sy n="62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2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1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1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0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45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1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8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5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8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3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81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1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0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9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D7688A-D6D6-4E0D-BAF1-03E3F99F4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56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34FB-ED3D-47D7-9443-2BC5418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조건</a:t>
            </a:r>
          </a:p>
        </p:txBody>
      </p:sp>
      <p:pic>
        <p:nvPicPr>
          <p:cNvPr id="6" name="Picture 2" descr="C:\Users\Administrator\Documents\강의관련\특강준비\왕초보파이썬교재용그림모음\4 일차\이미지 5.png">
            <a:extLst>
              <a:ext uri="{FF2B5EF4-FFF2-40B4-BE49-F238E27FC236}">
                <a16:creationId xmlns:a16="http://schemas.microsoft.com/office/drawing/2014/main" id="{9CDC2ABA-EAC4-4BA5-A46E-F282DF23A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07"/>
          <a:stretch/>
        </p:blipFill>
        <p:spPr bwMode="auto">
          <a:xfrm>
            <a:off x="525255" y="953725"/>
            <a:ext cx="7650850" cy="540060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30F924-1658-417C-B03D-6E1D754623B3}"/>
              </a:ext>
            </a:extLst>
          </p:cNvPr>
          <p:cNvSpPr/>
          <p:nvPr/>
        </p:nvSpPr>
        <p:spPr>
          <a:xfrm>
            <a:off x="2231740" y="2798930"/>
            <a:ext cx="5805645" cy="135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7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8129-A5F5-4B14-A425-114A586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</a:t>
            </a:r>
          </a:p>
        </p:txBody>
      </p:sp>
      <p:pic>
        <p:nvPicPr>
          <p:cNvPr id="4" name="Picture 2" descr="C:\Users\Administrator\Documents\강의관련\특강준비\왕초보파이썬교재용그림모음\4 일차\이미지 6.png">
            <a:extLst>
              <a:ext uri="{FF2B5EF4-FFF2-40B4-BE49-F238E27FC236}">
                <a16:creationId xmlns:a16="http://schemas.microsoft.com/office/drawing/2014/main" id="{F0DA7611-6515-48BA-8B64-D1F800346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36"/>
          <a:stretch/>
        </p:blipFill>
        <p:spPr bwMode="auto">
          <a:xfrm>
            <a:off x="656565" y="998730"/>
            <a:ext cx="6126163" cy="350520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>
            <a:extLst>
              <a:ext uri="{FF2B5EF4-FFF2-40B4-BE49-F238E27FC236}">
                <a16:creationId xmlns:a16="http://schemas.microsoft.com/office/drawing/2014/main" id="{D3349AB6-24C8-4FF8-B716-9F54FA6D4486}"/>
              </a:ext>
            </a:extLst>
          </p:cNvPr>
          <p:cNvSpPr/>
          <p:nvPr/>
        </p:nvSpPr>
        <p:spPr>
          <a:xfrm>
            <a:off x="1088613" y="4671139"/>
            <a:ext cx="5832648" cy="1368152"/>
          </a:xfrm>
          <a:prstGeom prst="wedgeEllipseCallout">
            <a:avLst>
              <a:gd name="adj1" fmla="val 16602"/>
              <a:gd name="adj2" fmla="val -7954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rgbClr val="FF0000"/>
                </a:solidFill>
              </a:rPr>
              <a:t>블럭지정을</a:t>
            </a:r>
            <a:r>
              <a:rPr lang="ko-KR" altLang="en-US" sz="2800" dirty="0">
                <a:solidFill>
                  <a:srgbClr val="FF0000"/>
                </a:solidFill>
              </a:rPr>
              <a:t> 위해 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들여쓰기 사용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8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90003" y="59402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참일 때 실행하는 문장과 거짓일 때 실행하는 문장이 다를 때 사용</a:t>
            </a:r>
            <a:endParaRPr lang="en-US" altLang="ko-K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853825"/>
            <a:ext cx="8010890" cy="441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4586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FAD28-36BF-4292-BC40-0A2D1F66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E7765-BBCF-4CE4-851B-2A1307210183}"/>
              </a:ext>
            </a:extLst>
          </p:cNvPr>
          <p:cNvSpPr txBox="1"/>
          <p:nvPr/>
        </p:nvSpPr>
        <p:spPr>
          <a:xfrm>
            <a:off x="899592" y="1484784"/>
            <a:ext cx="6624736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r>
              <a:rPr lang="en-US" altLang="ko-KR" sz="2400"/>
              <a:t>&lt;</a:t>
            </a:r>
            <a:r>
              <a:rPr lang="ko-KR" altLang="en-US" sz="2400"/>
              <a:t>문법</a:t>
            </a:r>
            <a:r>
              <a:rPr lang="en-US" altLang="ko-KR" sz="2400"/>
              <a:t>&gt;</a:t>
            </a:r>
          </a:p>
          <a:p>
            <a:r>
              <a:rPr lang="en-US" altLang="ko-KR" sz="2400"/>
              <a:t>If </a:t>
            </a:r>
            <a:r>
              <a:rPr lang="ko-KR" altLang="en-US" sz="2400"/>
              <a:t>조건 </a:t>
            </a:r>
            <a:r>
              <a:rPr lang="en-US" altLang="ko-KR" sz="240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	</a:t>
            </a:r>
            <a:r>
              <a:rPr lang="ko-KR" altLang="en-US" sz="2400"/>
              <a:t>실행문장 </a:t>
            </a:r>
            <a:r>
              <a:rPr lang="en-US" altLang="ko-KR" sz="2400"/>
              <a:t>1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else :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	</a:t>
            </a:r>
            <a:r>
              <a:rPr lang="ko-KR" altLang="en-US" sz="2400"/>
              <a:t>실행문장 </a:t>
            </a:r>
            <a:r>
              <a:rPr lang="en-US" altLang="ko-KR" sz="2400"/>
              <a:t>2</a:t>
            </a:r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10983-8CB1-4B90-9902-6617A8E30E21}"/>
              </a:ext>
            </a:extLst>
          </p:cNvPr>
          <p:cNvSpPr txBox="1"/>
          <p:nvPr/>
        </p:nvSpPr>
        <p:spPr>
          <a:xfrm>
            <a:off x="902327" y="3645980"/>
            <a:ext cx="662473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r>
              <a:rPr lang="en-US" altLang="ko-KR" sz="2400"/>
              <a:t>&lt;</a:t>
            </a:r>
            <a:r>
              <a:rPr lang="ko-KR" altLang="en-US" sz="2400"/>
              <a:t>예</a:t>
            </a:r>
            <a:r>
              <a:rPr lang="en-US" altLang="ko-KR" sz="2400"/>
              <a:t>&gt;</a:t>
            </a:r>
          </a:p>
          <a:p>
            <a:r>
              <a:rPr lang="en-US" altLang="ko-KR" sz="2400"/>
              <a:t>If  money &gt; 10000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	print(“</a:t>
            </a:r>
            <a:r>
              <a:rPr lang="ko-KR" altLang="en-US" sz="2400"/>
              <a:t>국밥을 먹을 수 있구나</a:t>
            </a:r>
            <a:r>
              <a:rPr lang="en-US" altLang="ko-KR" sz="2400"/>
              <a:t>!”)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Else :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	print(“</a:t>
            </a:r>
            <a:r>
              <a:rPr lang="ko-KR" altLang="en-US" sz="2400"/>
              <a:t>김밥이나 먹어야지</a:t>
            </a:r>
            <a:r>
              <a:rPr lang="en-US" altLang="ko-KR" sz="2400"/>
              <a:t>…”)</a:t>
            </a:r>
          </a:p>
          <a:p>
            <a:pPr>
              <a:tabLst>
                <a:tab pos="442913" algn="l"/>
              </a:tabLst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47629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69" y="908720"/>
            <a:ext cx="4156019" cy="400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9" y="1583795"/>
            <a:ext cx="4156019" cy="331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35102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3"/>
          <a:stretch/>
        </p:blipFill>
        <p:spPr bwMode="auto">
          <a:xfrm>
            <a:off x="341531" y="773705"/>
            <a:ext cx="8505944" cy="567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~ ELSE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96706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000" dirty="0"/>
              <a:t>입력한 숫자가 짝수인지 홀수인지 계산하는 프로그램</a:t>
            </a:r>
            <a:endParaRPr lang="en-US" altLang="ko-KR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/>
          <a:stretch/>
        </p:blipFill>
        <p:spPr bwMode="auto">
          <a:xfrm>
            <a:off x="926595" y="1804988"/>
            <a:ext cx="7264905" cy="373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60894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pc="-150" dirty="0"/>
              <a:t>중첩 </a:t>
            </a:r>
            <a:r>
              <a:rPr lang="en-US" altLang="ko-KR" sz="4000" spc="-150" dirty="0"/>
              <a:t>if [</a:t>
            </a:r>
            <a:r>
              <a:rPr lang="en-US" altLang="ko-KR" sz="4000" dirty="0"/>
              <a:t>if ~ else ~ if ~ else</a:t>
            </a:r>
            <a:r>
              <a:rPr lang="ko-KR" altLang="en-US" sz="4000" dirty="0"/>
              <a:t>문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863716"/>
            <a:ext cx="8428819" cy="562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72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189019" cy="5669958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행에서 </a:t>
            </a:r>
            <a:r>
              <a:rPr lang="en-US" altLang="ko-KR" sz="1800" dirty="0"/>
              <a:t>a</a:t>
            </a:r>
            <a:r>
              <a:rPr lang="ko-KR" altLang="en-US" sz="1800" dirty="0"/>
              <a:t>가 </a:t>
            </a:r>
            <a:r>
              <a:rPr lang="en-US" altLang="ko-KR" sz="1800" dirty="0"/>
              <a:t>50</a:t>
            </a:r>
            <a:r>
              <a:rPr lang="ko-KR" altLang="en-US" sz="1800" dirty="0"/>
              <a:t>보다 크면 참이므로 들여쓰기가 된 부분</a:t>
            </a:r>
            <a:r>
              <a:rPr lang="en-US" altLang="ko-KR" sz="1800" dirty="0"/>
              <a:t>(4</a:t>
            </a:r>
            <a:r>
              <a:rPr lang="ko-KR" altLang="en-US" sz="1800" dirty="0"/>
              <a:t>행</a:t>
            </a:r>
            <a:r>
              <a:rPr lang="en-US" altLang="ko-KR" sz="1800" dirty="0"/>
              <a:t>~7</a:t>
            </a:r>
            <a:r>
              <a:rPr lang="ko-KR" altLang="en-US" sz="1800" dirty="0"/>
              <a:t>행</a:t>
            </a:r>
            <a:r>
              <a:rPr lang="en-US" altLang="ko-KR" sz="1800" dirty="0"/>
              <a:t>)</a:t>
            </a:r>
            <a:r>
              <a:rPr lang="ko-KR" altLang="en-US" sz="1800" dirty="0"/>
              <a:t>의 내용을 실행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그 안에서 </a:t>
            </a:r>
            <a:r>
              <a:rPr lang="en-US" altLang="ko-KR" sz="1800" dirty="0"/>
              <a:t>a</a:t>
            </a:r>
            <a:r>
              <a:rPr lang="ko-KR" altLang="en-US" sz="1800" dirty="0"/>
              <a:t>가 </a:t>
            </a:r>
            <a:r>
              <a:rPr lang="en-US" altLang="ko-KR" sz="1800" dirty="0"/>
              <a:t>100</a:t>
            </a:r>
            <a:r>
              <a:rPr lang="ko-KR" altLang="en-US" sz="1800" dirty="0"/>
              <a:t>보다 작아서 </a:t>
            </a:r>
            <a:r>
              <a:rPr lang="en-US" altLang="ko-KR" sz="1800" dirty="0"/>
              <a:t>5</a:t>
            </a:r>
            <a:r>
              <a:rPr lang="ko-KR" altLang="en-US" sz="1800" dirty="0"/>
              <a:t>행을 출력</a:t>
            </a:r>
            <a:endParaRPr lang="en-US" altLang="ko-K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6" y="773706"/>
            <a:ext cx="8415934" cy="375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739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5" y="717649"/>
            <a:ext cx="6360030" cy="46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0" y="5390289"/>
            <a:ext cx="7917594" cy="107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문의 실제 사례</a:t>
            </a:r>
          </a:p>
        </p:txBody>
      </p:sp>
    </p:spTree>
    <p:extLst>
      <p:ext uri="{BB962C8B-B14F-4D97-AF65-F5344CB8AC3E}">
        <p14:creationId xmlns:p14="http://schemas.microsoft.com/office/powerpoint/2010/main" val="13500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16505" y="571496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기본 </a:t>
            </a:r>
            <a:r>
              <a:rPr lang="en-US" altLang="ko-KR" sz="2400" dirty="0"/>
              <a:t>if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lvl="1"/>
            <a:r>
              <a:rPr lang="en-US" altLang="ko-KR" sz="1800" dirty="0"/>
              <a:t>if </a:t>
            </a:r>
            <a:r>
              <a:rPr lang="ko-KR" altLang="en-US" sz="1800" dirty="0" err="1"/>
              <a:t>조건식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에서 조건식이 참이면 실행할 문장이 처리되고</a:t>
            </a:r>
            <a:r>
              <a:rPr lang="en-US" altLang="ko-KR" sz="1800" dirty="0"/>
              <a:t>, </a:t>
            </a:r>
            <a:r>
              <a:rPr lang="ko-KR" altLang="en-US" sz="1800" dirty="0"/>
              <a:t>거짓이면 아무것도 실행하지 않고 프로그램을 종료</a:t>
            </a:r>
            <a:endParaRPr lang="en-US" altLang="ko-K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76" y="2078850"/>
            <a:ext cx="6918426" cy="296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74"/>
          <a:stretch/>
        </p:blipFill>
        <p:spPr bwMode="auto">
          <a:xfrm>
            <a:off x="911405" y="5015502"/>
            <a:ext cx="5895654" cy="16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7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728700"/>
            <a:ext cx="8010890" cy="57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43221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EDF70-33FB-4B13-9B0E-3B567CF6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[IF ~ ELIF ~ ELSE </a:t>
            </a:r>
            <a:r>
              <a:rPr lang="ko-KR" altLang="en-US" dirty="0"/>
              <a:t>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387F2-1BB7-4A3A-BE42-EA11A0D0A0E9}"/>
              </a:ext>
            </a:extLst>
          </p:cNvPr>
          <p:cNvSpPr txBox="1"/>
          <p:nvPr/>
        </p:nvSpPr>
        <p:spPr>
          <a:xfrm>
            <a:off x="643681" y="1133745"/>
            <a:ext cx="7785099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r>
              <a:rPr lang="en-US" altLang="ko-KR" sz="2800"/>
              <a:t>&lt;</a:t>
            </a:r>
            <a:r>
              <a:rPr lang="ko-KR" altLang="en-US" sz="2800"/>
              <a:t>문법</a:t>
            </a:r>
            <a:r>
              <a:rPr lang="en-US" altLang="ko-KR" sz="2800"/>
              <a:t>&gt;</a:t>
            </a:r>
          </a:p>
          <a:p>
            <a:endParaRPr lang="en-US" altLang="ko-KR" sz="2800"/>
          </a:p>
          <a:p>
            <a:r>
              <a:rPr lang="en-US" altLang="ko-KR" sz="2800"/>
              <a:t>If </a:t>
            </a:r>
            <a:r>
              <a:rPr lang="ko-KR" altLang="en-US" sz="2800"/>
              <a:t>조건 </a:t>
            </a:r>
            <a:r>
              <a:rPr lang="en-US" altLang="ko-KR" sz="280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	</a:t>
            </a:r>
            <a:r>
              <a:rPr lang="ko-KR" altLang="en-US" sz="2800"/>
              <a:t>실행문장 </a:t>
            </a:r>
            <a:r>
              <a:rPr lang="en-US" altLang="ko-KR" sz="2800"/>
              <a:t>1….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elif </a:t>
            </a:r>
            <a:r>
              <a:rPr lang="ko-KR" altLang="en-US" sz="2800"/>
              <a:t>조건</a:t>
            </a:r>
            <a:r>
              <a:rPr lang="en-US" altLang="ko-KR" sz="2800"/>
              <a:t>2 :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	</a:t>
            </a:r>
            <a:r>
              <a:rPr lang="ko-KR" altLang="en-US" sz="2800"/>
              <a:t>실행문장 </a:t>
            </a:r>
            <a:r>
              <a:rPr lang="en-US" altLang="ko-KR" sz="2800"/>
              <a:t>2….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elif </a:t>
            </a:r>
            <a:r>
              <a:rPr lang="ko-KR" altLang="en-US" sz="2800"/>
              <a:t>조건</a:t>
            </a:r>
            <a:r>
              <a:rPr lang="en-US" altLang="ko-KR" sz="2800"/>
              <a:t>3 :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	</a:t>
            </a:r>
            <a:r>
              <a:rPr lang="ko-KR" altLang="en-US" sz="2800"/>
              <a:t>실행문장 </a:t>
            </a:r>
            <a:r>
              <a:rPr lang="en-US" altLang="ko-KR" sz="2800"/>
              <a:t>3….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else :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	</a:t>
            </a:r>
            <a:r>
              <a:rPr lang="ko-KR" altLang="en-US" sz="2800"/>
              <a:t>실행문장 </a:t>
            </a:r>
            <a:r>
              <a:rPr lang="en-US" altLang="ko-KR" sz="2800"/>
              <a:t>4….</a:t>
            </a:r>
          </a:p>
          <a:p>
            <a:pPr>
              <a:tabLst>
                <a:tab pos="442913" algn="l"/>
              </a:tabLst>
            </a:pP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4515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993C-D511-4702-B43E-E6E97373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~ELIF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교재용그림모음\4 일차\이미지 8.png">
            <a:extLst>
              <a:ext uri="{FF2B5EF4-FFF2-40B4-BE49-F238E27FC236}">
                <a16:creationId xmlns:a16="http://schemas.microsoft.com/office/drawing/2014/main" id="{1D30C121-35A6-4062-A551-BE5274B50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34"/>
          <a:stretch/>
        </p:blipFill>
        <p:spPr bwMode="auto">
          <a:xfrm>
            <a:off x="701570" y="1412776"/>
            <a:ext cx="7920880" cy="510540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6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6CADC-0350-4981-ADA0-9E1A7799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  <a:r>
              <a:rPr lang="ko-KR" altLang="en-US" dirty="0"/>
              <a:t>문으로 수정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/>
          <a:stretch/>
        </p:blipFill>
        <p:spPr bwMode="auto">
          <a:xfrm>
            <a:off x="354686" y="811873"/>
            <a:ext cx="8177754" cy="504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05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1EDE6-46E6-4453-A3F8-82A1D14A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8D5812-97C8-4476-BA93-A9A5624F37D5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63501" y="773705"/>
            <a:ext cx="8579593" cy="3973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조건을 좀 더 세분화 해서 프로그램을 작성하시오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95</a:t>
            </a:r>
            <a:r>
              <a:rPr lang="ko-KR" altLang="en-US" sz="2800" dirty="0"/>
              <a:t>점 이상</a:t>
            </a:r>
            <a:r>
              <a:rPr lang="en-US" altLang="ko-KR" sz="2800" dirty="0"/>
              <a:t>: a+, 90</a:t>
            </a:r>
            <a:r>
              <a:rPr lang="ko-KR" altLang="en-US" sz="2800" dirty="0" err="1"/>
              <a:t>점이상</a:t>
            </a:r>
            <a:r>
              <a:rPr lang="ko-KR" altLang="en-US" sz="2800" dirty="0"/>
              <a:t> </a:t>
            </a:r>
            <a:r>
              <a:rPr lang="en-US" altLang="ko-KR" sz="2800" dirty="0"/>
              <a:t>: a, </a:t>
            </a:r>
            <a:br>
              <a:rPr lang="en-US" altLang="ko-KR" sz="2800" dirty="0"/>
            </a:br>
            <a:r>
              <a:rPr lang="en-US" altLang="ko-KR" sz="2800" dirty="0"/>
              <a:t>85</a:t>
            </a:r>
            <a:r>
              <a:rPr lang="ko-KR" altLang="en-US" sz="2800" dirty="0"/>
              <a:t>점 이상 </a:t>
            </a:r>
            <a:r>
              <a:rPr lang="en-US" altLang="ko-KR" sz="2800" dirty="0"/>
              <a:t>b+, 80</a:t>
            </a:r>
            <a:r>
              <a:rPr lang="ko-KR" altLang="en-US" sz="2800" dirty="0" err="1"/>
              <a:t>점이상</a:t>
            </a:r>
            <a:r>
              <a:rPr lang="ko-KR" altLang="en-US" sz="2800" dirty="0"/>
              <a:t> </a:t>
            </a:r>
            <a:r>
              <a:rPr lang="en-US" altLang="ko-KR" sz="2800" dirty="0"/>
              <a:t>b, </a:t>
            </a:r>
            <a:br>
              <a:rPr lang="en-US" altLang="ko-KR" sz="2800" dirty="0"/>
            </a:br>
            <a:r>
              <a:rPr lang="en-US" altLang="ko-KR" sz="2800" dirty="0"/>
              <a:t>75</a:t>
            </a:r>
            <a:r>
              <a:rPr lang="ko-KR" altLang="en-US" sz="2800" dirty="0" err="1"/>
              <a:t>점이상</a:t>
            </a:r>
            <a:r>
              <a:rPr lang="ko-KR" altLang="en-US" sz="2800" dirty="0"/>
              <a:t> </a:t>
            </a:r>
            <a:r>
              <a:rPr lang="en-US" altLang="ko-KR" sz="2800" dirty="0"/>
              <a:t>c+, 70</a:t>
            </a:r>
            <a:r>
              <a:rPr lang="ko-KR" altLang="en-US" sz="2800" dirty="0"/>
              <a:t>점이상 </a:t>
            </a:r>
            <a:r>
              <a:rPr lang="en-US" altLang="ko-KR" sz="2800" dirty="0"/>
              <a:t>c</a:t>
            </a:r>
            <a:br>
              <a:rPr lang="en-US" altLang="ko-KR" sz="2800" dirty="0"/>
            </a:br>
            <a:r>
              <a:rPr lang="en-US" altLang="ko-KR" sz="2800" dirty="0"/>
              <a:t>65</a:t>
            </a:r>
            <a:r>
              <a:rPr lang="ko-KR" altLang="en-US" sz="2800" dirty="0"/>
              <a:t>좀 이상 </a:t>
            </a:r>
            <a:r>
              <a:rPr lang="en-US" altLang="ko-KR" sz="2800" dirty="0"/>
              <a:t>d+, 60</a:t>
            </a:r>
            <a:r>
              <a:rPr lang="ko-KR" altLang="en-US" sz="2800" dirty="0"/>
              <a:t>점 이상 </a:t>
            </a:r>
            <a:r>
              <a:rPr lang="en-US" altLang="ko-KR" sz="2800" dirty="0"/>
              <a:t>d, </a:t>
            </a:r>
            <a:br>
              <a:rPr lang="en-US" altLang="ko-KR" sz="2800" dirty="0"/>
            </a:br>
            <a:r>
              <a:rPr lang="en-US" altLang="ko-KR" sz="2800" dirty="0"/>
              <a:t>60</a:t>
            </a:r>
            <a:r>
              <a:rPr lang="ko-KR" altLang="en-US" sz="2800" dirty="0"/>
              <a:t>점 미만 </a:t>
            </a:r>
            <a:r>
              <a:rPr lang="en-US" altLang="ko-KR" sz="2800" dirty="0"/>
              <a:t>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567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78B4-CDDA-40A4-A066-EBFD5DA7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두개 이상의 조건을 동시에 지정 하고 싶을 때</a:t>
            </a:r>
          </a:p>
        </p:txBody>
      </p:sp>
      <p:pic>
        <p:nvPicPr>
          <p:cNvPr id="6" name="Picture 2" descr="C:\Users\Administrator\Documents\강의관련\특강준비\왕초보파이썬교재용그림모음\4 일차\이미지 9.png">
            <a:extLst>
              <a:ext uri="{FF2B5EF4-FFF2-40B4-BE49-F238E27FC236}">
                <a16:creationId xmlns:a16="http://schemas.microsoft.com/office/drawing/2014/main" id="{8D3AD316-6466-4287-A986-BB1FABE44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51"/>
          <a:stretch/>
        </p:blipFill>
        <p:spPr bwMode="auto">
          <a:xfrm>
            <a:off x="476545" y="1088739"/>
            <a:ext cx="8100900" cy="5085565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6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CB334-E501-499B-ADDB-49283AAB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조건 확장 논리 및 관계연산자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080260-3032-4A03-AADF-AFC885F34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/>
          <a:stretch/>
        </p:blipFill>
        <p:spPr bwMode="auto">
          <a:xfrm>
            <a:off x="476545" y="863715"/>
            <a:ext cx="7915637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56A3648-B9A7-4A29-9D89-5A5B792E5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4"/>
          <a:stretch/>
        </p:blipFill>
        <p:spPr bwMode="auto">
          <a:xfrm>
            <a:off x="485483" y="3547631"/>
            <a:ext cx="7915637" cy="260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501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BF1EF-C008-42CD-9DB0-5905F38D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89385-9511-4D31-8335-8D6AB9C18E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114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762092-33D5-4BC7-B2A8-B1000CE9E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52562"/>
            <a:ext cx="7634393" cy="395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42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DB3F4-8082-485D-B7A8-8304FF66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2583E-C4FB-4855-B20C-DE53F94799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P114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695B91F-09CA-45DA-8A0E-F687EC60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1" y="1808820"/>
            <a:ext cx="8023773" cy="395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8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773705"/>
            <a:ext cx="8595955" cy="549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62EDB25-DE71-4EBD-ACFD-D6B2006E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간단한 계산기 프로그램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22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실행 과정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7"/>
          <a:stretch/>
        </p:blipFill>
        <p:spPr bwMode="auto">
          <a:xfrm>
            <a:off x="2231741" y="1403774"/>
            <a:ext cx="4635514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3524817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6" y="368660"/>
            <a:ext cx="8415934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0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pc="-150" dirty="0"/>
              <a:t>If</a:t>
            </a:r>
            <a:r>
              <a:rPr lang="ko-KR" altLang="en-US" sz="3200" spc="-150" dirty="0"/>
              <a:t>문 응용</a:t>
            </a:r>
            <a:endParaRPr lang="ko-KR" altLang="en-US" sz="32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0812" y="648613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리스트와 함께 사용</a:t>
            </a:r>
            <a:endParaRPr lang="en-US" altLang="ko-KR" sz="2800" dirty="0"/>
          </a:p>
          <a:p>
            <a:pPr lvl="1"/>
            <a:r>
              <a:rPr lang="ko-KR" altLang="en-US" sz="2000" dirty="0"/>
              <a:t>리스트</a:t>
            </a:r>
            <a:r>
              <a:rPr lang="en-US" altLang="ko-KR" sz="2000" dirty="0"/>
              <a:t>(List)</a:t>
            </a:r>
            <a:r>
              <a:rPr lang="ko-KR" altLang="en-US" sz="2000" dirty="0"/>
              <a:t>는 여러 개를 한곳에 담아놓은 것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‘리스트이름</a:t>
            </a:r>
            <a:r>
              <a:rPr lang="en-US" altLang="ko-KR" sz="2000" dirty="0"/>
              <a:t>.append(</a:t>
            </a:r>
            <a:r>
              <a:rPr lang="ko-KR" altLang="en-US" sz="2000" dirty="0"/>
              <a:t>항목</a:t>
            </a:r>
            <a:r>
              <a:rPr lang="en-US" altLang="ko-KR" sz="2000" dirty="0"/>
              <a:t>)’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892917"/>
            <a:ext cx="7515834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09" y="4059071"/>
            <a:ext cx="7515835" cy="188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71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/>
              <a:t>리스트 확인은 </a:t>
            </a:r>
            <a:r>
              <a:rPr lang="en-US" altLang="ko-KR" sz="2400" dirty="0"/>
              <a:t>if</a:t>
            </a:r>
            <a:r>
              <a:rPr lang="ko-KR" altLang="en-US" sz="2400" dirty="0"/>
              <a:t>문을 사용함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if </a:t>
            </a:r>
            <a:r>
              <a:rPr lang="ko-KR" altLang="en-US" sz="2400" dirty="0">
                <a:solidFill>
                  <a:srgbClr val="FF0000"/>
                </a:solidFill>
              </a:rPr>
              <a:t>항목 </a:t>
            </a:r>
            <a:r>
              <a:rPr lang="en-US" altLang="ko-KR" sz="2400" dirty="0">
                <a:solidFill>
                  <a:srgbClr val="FF0000"/>
                </a:solidFill>
              </a:rPr>
              <a:t>in </a:t>
            </a:r>
            <a:r>
              <a:rPr lang="ko-KR" altLang="en-US" sz="2400" dirty="0">
                <a:solidFill>
                  <a:srgbClr val="FF0000"/>
                </a:solidFill>
              </a:rPr>
              <a:t>리스트 </a:t>
            </a:r>
            <a:r>
              <a:rPr lang="en-US" altLang="ko-KR" sz="2400" dirty="0"/>
              <a:t>: </a:t>
            </a:r>
            <a:r>
              <a:rPr lang="ko-KR" altLang="en-US" sz="2400" dirty="0"/>
              <a:t>는 리스트 안에 항목이 있으면 </a:t>
            </a:r>
            <a:r>
              <a:rPr lang="en-US" altLang="ko-KR" sz="2400" dirty="0"/>
              <a:t>True</a:t>
            </a:r>
            <a:r>
              <a:rPr lang="ko-KR" altLang="en-US" sz="2400" dirty="0"/>
              <a:t>를 반환</a:t>
            </a:r>
            <a:endParaRPr lang="en-US" altLang="ko-K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538790"/>
            <a:ext cx="7155795" cy="207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4125084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-18202" y="604396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 숫자 중에서 리스트 안에 없는 숫자를 찾아내는 프로그램</a:t>
            </a:r>
            <a:endParaRPr lang="en-US" altLang="ko-KR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3"/>
          <a:stretch/>
        </p:blipFill>
        <p:spPr bwMode="auto">
          <a:xfrm>
            <a:off x="515575" y="1268760"/>
            <a:ext cx="7881850" cy="500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프로그램</a:t>
            </a:r>
          </a:p>
        </p:txBody>
      </p:sp>
    </p:spTree>
    <p:extLst>
      <p:ext uri="{BB962C8B-B14F-4D97-AF65-F5344CB8AC3E}">
        <p14:creationId xmlns:p14="http://schemas.microsoft.com/office/powerpoint/2010/main" val="3080986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‘</a:t>
            </a:r>
            <a:r>
              <a:rPr lang="en-US" altLang="ko-KR" dirty="0" err="1"/>
              <a:t>random.randrange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r>
              <a:rPr lang="en-US" altLang="ko-KR" dirty="0"/>
              <a:t>)’ </a:t>
            </a:r>
            <a:r>
              <a:rPr lang="ko-KR" altLang="en-US" dirty="0"/>
              <a:t>함수는 ‘시작’부터 ‘끝</a:t>
            </a:r>
            <a:r>
              <a:rPr lang="en-US" altLang="ko-KR" dirty="0"/>
              <a:t>-1’</a:t>
            </a:r>
            <a:r>
              <a:rPr lang="ko-KR" altLang="en-US" dirty="0"/>
              <a:t>까지 숫자 중에서 임의의 숫자를 하나 반환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행</a:t>
            </a:r>
            <a:r>
              <a:rPr lang="en-US" altLang="ko-KR" dirty="0"/>
              <a:t> : </a:t>
            </a:r>
            <a:r>
              <a:rPr lang="ko-KR" altLang="en-US" dirty="0"/>
              <a:t> </a:t>
            </a:r>
            <a:r>
              <a:rPr lang="en-US" altLang="ko-KR" dirty="0" err="1"/>
              <a:t>randrange</a:t>
            </a:r>
            <a:r>
              <a:rPr lang="en-US" altLang="ko-KR" dirty="0"/>
              <a:t>() </a:t>
            </a:r>
            <a:r>
              <a:rPr lang="ko-KR" altLang="en-US" dirty="0"/>
              <a:t>함수를 사용하기 위해 필요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행과 </a:t>
            </a:r>
            <a:r>
              <a:rPr lang="en-US" altLang="ko-KR" dirty="0"/>
              <a:t>9</a:t>
            </a:r>
            <a:r>
              <a:rPr lang="ko-KR" altLang="en-US" dirty="0"/>
              <a:t>행 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총 </a:t>
            </a:r>
            <a:r>
              <a:rPr lang="en-US" altLang="ko-KR" dirty="0"/>
              <a:t>10</a:t>
            </a:r>
            <a:r>
              <a:rPr lang="ko-KR" altLang="en-US" dirty="0"/>
              <a:t>회를 반복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random.randrange</a:t>
            </a:r>
            <a:r>
              <a:rPr lang="en-US" altLang="ko-KR" dirty="0"/>
              <a:t>(0,10)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임의의 숫자를 반환</a:t>
            </a:r>
            <a:endParaRPr lang="en-US" altLang="ko-KR" dirty="0"/>
          </a:p>
          <a:p>
            <a:pPr lvl="2"/>
            <a:r>
              <a:rPr lang="en-US" altLang="ko-KR" dirty="0"/>
              <a:t>7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생성된 리스트 출력</a:t>
            </a:r>
            <a:r>
              <a:rPr lang="en-US" altLang="ko-KR" dirty="0"/>
              <a:t>,</a:t>
            </a:r>
            <a:r>
              <a:rPr lang="ko-KR" altLang="en-US" dirty="0"/>
              <a:t> 이 숫자들은 실행할 때마다 다름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9</a:t>
            </a:r>
            <a:r>
              <a:rPr lang="ko-KR" altLang="en-US" dirty="0"/>
              <a:t>행 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</a:t>
            </a:r>
            <a:r>
              <a:rPr lang="en-US" altLang="ko-KR" dirty="0" err="1"/>
              <a:t>num</a:t>
            </a:r>
            <a:r>
              <a:rPr lang="ko-KR" altLang="en-US" dirty="0"/>
              <a:t>에 넣은 후 </a:t>
            </a:r>
            <a:r>
              <a:rPr lang="en-US" altLang="ko-KR" dirty="0"/>
              <a:t>10</a:t>
            </a:r>
            <a:r>
              <a:rPr lang="ko-KR" altLang="en-US" dirty="0"/>
              <a:t>행에서 </a:t>
            </a:r>
            <a:r>
              <a:rPr lang="en-US" altLang="ko-KR" dirty="0"/>
              <a:t>numbers </a:t>
            </a:r>
            <a:r>
              <a:rPr lang="ko-KR" altLang="en-US" dirty="0"/>
              <a:t>리스트에 그 숫자가 없다면 </a:t>
            </a:r>
            <a:r>
              <a:rPr lang="en-US" altLang="ko-KR" dirty="0"/>
              <a:t>11</a:t>
            </a:r>
            <a:r>
              <a:rPr lang="ko-KR" altLang="en-US" dirty="0"/>
              <a:t>행에서 숫자가 없다는 메시지를 출력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47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39859-BC52-4167-B67A-D0BCA1A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eval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78850"/>
            <a:ext cx="7307340" cy="265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" y="729919"/>
            <a:ext cx="8432583" cy="13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34145"/>
            <a:ext cx="7029450" cy="189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411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문을 응용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9354" y="510406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종합 계산기 프로그램 완성</a:t>
            </a:r>
            <a:endParaRPr lang="en-US" altLang="ko-K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/>
          <a:stretch/>
        </p:blipFill>
        <p:spPr bwMode="auto">
          <a:xfrm>
            <a:off x="340875" y="1192266"/>
            <a:ext cx="8416590" cy="515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937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000" dirty="0"/>
              <a:t>실행 후에 </a:t>
            </a:r>
            <a:r>
              <a:rPr lang="en-US" altLang="ko-KR" sz="2000" dirty="0"/>
              <a:t>1</a:t>
            </a:r>
            <a:r>
              <a:rPr lang="ko-KR" altLang="en-US" sz="2000" dirty="0"/>
              <a:t>을 입력하면 수식을 계산하는 계산기로 작동</a:t>
            </a:r>
            <a:endParaRPr lang="en-US" altLang="ko-KR" sz="2000" dirty="0"/>
          </a:p>
          <a:p>
            <a:pPr lvl="1"/>
            <a:r>
              <a:rPr lang="en-US" altLang="ko-KR" sz="2000" dirty="0"/>
              <a:t>8</a:t>
            </a:r>
            <a:r>
              <a:rPr lang="ko-KR" altLang="en-US" sz="2000" dirty="0"/>
              <a:t>행 </a:t>
            </a:r>
            <a:r>
              <a:rPr lang="en-US" altLang="ko-KR" sz="2000" dirty="0"/>
              <a:t>: </a:t>
            </a:r>
            <a:r>
              <a:rPr lang="ko-KR" altLang="en-US" sz="2000" dirty="0"/>
              <a:t>수식 자체를 입력</a:t>
            </a:r>
            <a:endParaRPr lang="en-US" altLang="ko-KR" sz="2000" dirty="0"/>
          </a:p>
          <a:p>
            <a:pPr lvl="1"/>
            <a:r>
              <a:rPr lang="en-US" altLang="ko-KR" sz="2000" dirty="0"/>
              <a:t>9</a:t>
            </a:r>
            <a:r>
              <a:rPr lang="ko-KR" altLang="en-US" sz="2000" dirty="0"/>
              <a:t>행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eval</a:t>
            </a:r>
            <a:r>
              <a:rPr lang="en-US" altLang="ko-KR" sz="2000" dirty="0"/>
              <a:t>(</a:t>
            </a:r>
            <a:r>
              <a:rPr lang="ko-KR" altLang="en-US" sz="2000" dirty="0"/>
              <a:t>수식</a:t>
            </a:r>
            <a:r>
              <a:rPr lang="en-US" altLang="ko-KR" sz="2000" dirty="0"/>
              <a:t>) </a:t>
            </a:r>
            <a:r>
              <a:rPr lang="ko-KR" altLang="en-US" sz="2000" dirty="0"/>
              <a:t>함수는 수식을 계산해주는데 아주 유용한 함수</a:t>
            </a:r>
            <a:endParaRPr lang="en-US" altLang="ko-KR" sz="2000" dirty="0"/>
          </a:p>
          <a:p>
            <a:pPr lvl="1"/>
            <a:r>
              <a:rPr lang="ko-KR" altLang="en-US" sz="2000" dirty="0"/>
              <a:t>실행 후에 </a:t>
            </a:r>
            <a:r>
              <a:rPr lang="en-US" altLang="ko-KR" sz="2000" dirty="0"/>
              <a:t>2</a:t>
            </a:r>
            <a:r>
              <a:rPr lang="ko-KR" altLang="en-US" sz="2000" dirty="0"/>
              <a:t>를 입력하면 두 숫자 사이의 모든 수의 합계를 구함</a:t>
            </a:r>
            <a:endParaRPr lang="en-US" altLang="ko-KR" sz="2000" dirty="0"/>
          </a:p>
          <a:p>
            <a:pPr lvl="1"/>
            <a:r>
              <a:rPr lang="en-US" altLang="ko-KR" sz="2000" dirty="0"/>
              <a:t>14</a:t>
            </a:r>
            <a:r>
              <a:rPr lang="ko-KR" altLang="en-US" sz="2000" dirty="0"/>
              <a:t>행 </a:t>
            </a:r>
            <a:r>
              <a:rPr lang="en-US" altLang="ko-KR" sz="2000" dirty="0"/>
              <a:t>: for</a:t>
            </a:r>
            <a:r>
              <a:rPr lang="ko-KR" altLang="en-US" sz="2000" dirty="0"/>
              <a:t>문 안에 </a:t>
            </a:r>
            <a:r>
              <a:rPr lang="en-US" altLang="ko-KR" sz="2000" dirty="0"/>
              <a:t>range( )</a:t>
            </a:r>
            <a:r>
              <a:rPr lang="ko-KR" altLang="en-US" sz="2000" dirty="0"/>
              <a:t>로 입력한 숫자 사이를 반복</a:t>
            </a:r>
            <a:endParaRPr lang="en-US" altLang="ko-KR" sz="2000" dirty="0"/>
          </a:p>
          <a:p>
            <a:pPr lvl="1"/>
            <a:r>
              <a:rPr lang="en-US" altLang="ko-KR" sz="2000" dirty="0"/>
              <a:t>17</a:t>
            </a:r>
            <a:r>
              <a:rPr lang="ko-KR" altLang="en-US" sz="2000" dirty="0"/>
              <a:t>행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1, 2 </a:t>
            </a:r>
            <a:r>
              <a:rPr lang="ko-KR" altLang="en-US" sz="2000" dirty="0"/>
              <a:t>외의 숫자를 입력하면 처리하는 오류 메시지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51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예제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600075"/>
            <a:ext cx="875746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197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사람이 주사위를 던져서 높은 숫자가 나오는 사람이 이기는 게임 프로그램을 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사용자로부터 </a:t>
            </a:r>
            <a:r>
              <a:rPr lang="en-US" altLang="ko-KR" dirty="0"/>
              <a:t>3</a:t>
            </a:r>
            <a:r>
              <a:rPr lang="ko-KR" altLang="en-US" dirty="0"/>
              <a:t>과목 점수를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 점수 중 한 과목이라도  </a:t>
            </a:r>
            <a:r>
              <a:rPr lang="en-US" altLang="ko-KR" dirty="0"/>
              <a:t>40</a:t>
            </a:r>
            <a:r>
              <a:rPr lang="ko-KR" altLang="en-US" dirty="0"/>
              <a:t>점 미만이면 과락 과목 평균이 </a:t>
            </a:r>
            <a:r>
              <a:rPr lang="en-US" altLang="ko-KR" dirty="0"/>
              <a:t>60</a:t>
            </a:r>
            <a:r>
              <a:rPr lang="ko-KR" altLang="en-US" dirty="0"/>
              <a:t>점 이상이면 합격 아니면 불합격으로 처리하시오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숫자가 </a:t>
            </a:r>
            <a:r>
              <a:rPr lang="en-US" altLang="ko-KR" dirty="0"/>
              <a:t>3</a:t>
            </a:r>
            <a:r>
              <a:rPr lang="ko-KR" altLang="en-US" dirty="0"/>
              <a:t>의 배수인지 확인하는 프로그램을 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사용자로부터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 숫자가 </a:t>
            </a:r>
            <a:r>
              <a:rPr lang="en-US" altLang="ko-KR" dirty="0"/>
              <a:t>10</a:t>
            </a:r>
            <a:r>
              <a:rPr lang="ko-KR" altLang="en-US" dirty="0"/>
              <a:t>보다 큰 수인지의 여부와 홀수</a:t>
            </a:r>
            <a:r>
              <a:rPr lang="en-US" altLang="ko-KR" dirty="0"/>
              <a:t>, </a:t>
            </a:r>
            <a:r>
              <a:rPr lang="ko-KR" altLang="en-US" dirty="0"/>
              <a:t>짝수 여부를 출력하는 프로그램을 작성하시오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숫자를 입력하세요</a:t>
            </a:r>
            <a:r>
              <a:rPr lang="en-US" altLang="ko-KR" dirty="0"/>
              <a:t>. 15</a:t>
            </a:r>
          </a:p>
          <a:p>
            <a:pPr marL="457200" lvl="1" indent="0">
              <a:buNone/>
            </a:pPr>
            <a:r>
              <a:rPr lang="ko-KR" altLang="en-US" dirty="0"/>
              <a:t>입력한 숫자 </a:t>
            </a:r>
            <a:r>
              <a:rPr lang="en-US" altLang="ko-KR" dirty="0"/>
              <a:t>15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보다 큰 홀수 입니다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46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CB99D-5EEF-4368-AECD-AA8030B9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9CFE614-A1FE-42D8-8EE3-FDFEB6D6C831}"/>
              </a:ext>
            </a:extLst>
          </p:cNvPr>
          <p:cNvSpPr txBox="1"/>
          <p:nvPr/>
        </p:nvSpPr>
        <p:spPr>
          <a:xfrm>
            <a:off x="1263366" y="954558"/>
            <a:ext cx="662473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&lt;</a:t>
            </a:r>
            <a:r>
              <a:rPr lang="ko-KR" altLang="en-US" sz="2400" dirty="0"/>
              <a:t>문법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If </a:t>
            </a:r>
            <a:r>
              <a:rPr lang="ko-KR" altLang="en-US" sz="2400" dirty="0"/>
              <a:t>조건 </a:t>
            </a:r>
            <a:r>
              <a:rPr lang="en-US" altLang="ko-KR" sz="2400" dirty="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400" dirty="0"/>
              <a:t>	</a:t>
            </a:r>
            <a:r>
              <a:rPr lang="ko-KR" altLang="en-US" sz="2400" dirty="0"/>
              <a:t>실행문장 </a:t>
            </a:r>
            <a:r>
              <a:rPr lang="en-US" altLang="ko-KR" sz="2400" dirty="0"/>
              <a:t>1</a:t>
            </a:r>
          </a:p>
          <a:p>
            <a:pPr>
              <a:tabLst>
                <a:tab pos="442913" algn="l"/>
              </a:tabLst>
            </a:pPr>
            <a:r>
              <a:rPr lang="en-US" altLang="ko-KR" sz="2400" dirty="0"/>
              <a:t>	</a:t>
            </a:r>
            <a:r>
              <a:rPr lang="ko-KR" altLang="en-US" sz="2400" dirty="0"/>
              <a:t>실행문장 </a:t>
            </a:r>
            <a:r>
              <a:rPr lang="en-US" altLang="ko-KR" sz="2400" dirty="0"/>
              <a:t>2</a:t>
            </a:r>
          </a:p>
          <a:p>
            <a:pPr>
              <a:tabLst>
                <a:tab pos="442913" algn="l"/>
              </a:tabLst>
            </a:pPr>
            <a:r>
              <a:rPr lang="en-US" altLang="ko-KR" sz="2400" dirty="0"/>
              <a:t>	</a:t>
            </a:r>
            <a:r>
              <a:rPr lang="ko-KR" altLang="en-US" sz="2400" dirty="0"/>
              <a:t>실행문장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10FF1-1A53-442C-886E-324DB7BE47B9}"/>
              </a:ext>
            </a:extLst>
          </p:cNvPr>
          <p:cNvSpPr txBox="1"/>
          <p:nvPr/>
        </p:nvSpPr>
        <p:spPr>
          <a:xfrm>
            <a:off x="1256807" y="3606986"/>
            <a:ext cx="662473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&lt;</a:t>
            </a:r>
            <a:r>
              <a:rPr lang="ko-KR" altLang="en-US" sz="2400"/>
              <a:t>예</a:t>
            </a:r>
            <a:r>
              <a:rPr lang="en-US" altLang="ko-KR" sz="2400"/>
              <a:t>&gt;</a:t>
            </a:r>
          </a:p>
          <a:p>
            <a:endParaRPr lang="en-US" altLang="ko-KR" sz="2400"/>
          </a:p>
          <a:p>
            <a:r>
              <a:rPr lang="en-US" altLang="ko-KR" sz="2400"/>
              <a:t>If  money &gt; 10000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	print(“</a:t>
            </a:r>
            <a:r>
              <a:rPr lang="ko-KR" altLang="en-US" sz="2400"/>
              <a:t>국밥을 먹을 수 있구나</a:t>
            </a:r>
            <a:r>
              <a:rPr lang="en-US" altLang="ko-KR" sz="2400"/>
              <a:t>!”)</a:t>
            </a:r>
          </a:p>
          <a:p>
            <a:pPr>
              <a:tabLst>
                <a:tab pos="442913" algn="l"/>
              </a:tabLst>
            </a:pPr>
            <a:endParaRPr lang="en-US" altLang="ko-KR" sz="2400"/>
          </a:p>
          <a:p>
            <a:pPr>
              <a:tabLst>
                <a:tab pos="442913" algn="l"/>
              </a:tabLst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65370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3D88A-BAB5-4013-ACD0-98620B14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962986"/>
          </a:xfrm>
        </p:spPr>
        <p:txBody>
          <a:bodyPr/>
          <a:lstStyle/>
          <a:p>
            <a:r>
              <a:rPr lang="ko-KR" altLang="en-US" sz="4000"/>
              <a:t>반복문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88718-5135-44B0-A476-B3668A28BA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1133745"/>
            <a:ext cx="8603954" cy="53099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조건에 따라 일련의 문장을 반복 실행하도록 하는 명령문</a:t>
            </a:r>
            <a:endParaRPr lang="en-US" altLang="ko-KR" sz="2800" dirty="0"/>
          </a:p>
          <a:p>
            <a:r>
              <a:rPr lang="en-US" altLang="ko-KR" sz="2800" dirty="0"/>
              <a:t>FOR</a:t>
            </a:r>
          </a:p>
          <a:p>
            <a:r>
              <a:rPr lang="en-US" altLang="ko-KR" sz="2800" dirty="0"/>
              <a:t>WHILE</a:t>
            </a:r>
          </a:p>
          <a:p>
            <a:r>
              <a:rPr lang="en-US" altLang="ko-KR" sz="2800" dirty="0"/>
              <a:t>BREAK, CONTINUE </a:t>
            </a:r>
            <a:r>
              <a:rPr lang="ko-KR" altLang="en-US" sz="28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136000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382C2-EDD2-4B58-A27D-78B68A60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반복 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9402F-4263-4934-8F28-AF973BCDFD0D}"/>
              </a:ext>
            </a:extLst>
          </p:cNvPr>
          <p:cNvSpPr txBox="1"/>
          <p:nvPr/>
        </p:nvSpPr>
        <p:spPr>
          <a:xfrm>
            <a:off x="643682" y="1055629"/>
            <a:ext cx="662473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r>
              <a:rPr lang="en-US" altLang="ko-KR" sz="2400"/>
              <a:t>&lt;</a:t>
            </a:r>
            <a:r>
              <a:rPr lang="ko-KR" altLang="en-US" sz="2400"/>
              <a:t>문법</a:t>
            </a:r>
            <a:r>
              <a:rPr lang="en-US" altLang="ko-KR" sz="2400"/>
              <a:t>&gt;</a:t>
            </a:r>
          </a:p>
          <a:p>
            <a:endParaRPr lang="en-US" altLang="ko-KR" sz="2400"/>
          </a:p>
          <a:p>
            <a:r>
              <a:rPr lang="en-US" altLang="ko-KR" sz="2400"/>
              <a:t>for  </a:t>
            </a:r>
            <a:r>
              <a:rPr lang="ko-KR" altLang="en-US" sz="2400"/>
              <a:t>변수 </a:t>
            </a:r>
            <a:r>
              <a:rPr lang="en-US" altLang="ko-KR" sz="2400"/>
              <a:t>in </a:t>
            </a:r>
            <a:r>
              <a:rPr lang="ko-KR" altLang="en-US" sz="2400"/>
              <a:t>반복횟수 </a:t>
            </a:r>
            <a:r>
              <a:rPr lang="en-US" altLang="ko-KR" sz="240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	</a:t>
            </a:r>
            <a:r>
              <a:rPr lang="ko-KR" altLang="en-US" sz="2400"/>
              <a:t>실행문장 </a:t>
            </a:r>
            <a:r>
              <a:rPr lang="en-US" altLang="ko-KR" sz="2400"/>
              <a:t>1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	</a:t>
            </a:r>
            <a:r>
              <a:rPr lang="ko-KR" altLang="en-US" sz="2400"/>
              <a:t>실행문장 </a:t>
            </a:r>
            <a:r>
              <a:rPr lang="en-US" altLang="ko-KR" sz="2400"/>
              <a:t>2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	</a:t>
            </a:r>
            <a:r>
              <a:rPr lang="ko-KR" altLang="en-US" sz="2400"/>
              <a:t>실행문장 </a:t>
            </a:r>
            <a:r>
              <a:rPr lang="en-US" altLang="ko-KR" sz="2400"/>
              <a:t>3 ….</a:t>
            </a:r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71792-AE64-4948-A460-F8F3860835E5}"/>
              </a:ext>
            </a:extLst>
          </p:cNvPr>
          <p:cNvSpPr txBox="1"/>
          <p:nvPr/>
        </p:nvSpPr>
        <p:spPr>
          <a:xfrm>
            <a:off x="664249" y="3699030"/>
            <a:ext cx="662473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r>
              <a:rPr lang="en-US" altLang="ko-KR" sz="2400"/>
              <a:t>&lt;</a:t>
            </a:r>
            <a:r>
              <a:rPr lang="ko-KR" altLang="en-US" sz="2400"/>
              <a:t>예</a:t>
            </a:r>
            <a:r>
              <a:rPr lang="en-US" altLang="ko-KR" sz="2400"/>
              <a:t>&gt;</a:t>
            </a:r>
          </a:p>
          <a:p>
            <a:endParaRPr lang="en-US" altLang="ko-KR" sz="2400"/>
          </a:p>
          <a:p>
            <a:r>
              <a:rPr lang="en-US" altLang="ko-KR" sz="2400"/>
              <a:t>for  </a:t>
            </a:r>
            <a:r>
              <a:rPr lang="ko-KR" altLang="en-US" sz="2400"/>
              <a:t>횟수 </a:t>
            </a:r>
            <a:r>
              <a:rPr lang="en-US" altLang="ko-KR" sz="2400"/>
              <a:t>in(1,2,3,4,5) :</a:t>
            </a:r>
          </a:p>
          <a:p>
            <a:pPr>
              <a:tabLst>
                <a:tab pos="442913" algn="l"/>
              </a:tabLst>
            </a:pPr>
            <a:r>
              <a:rPr lang="en-US" altLang="ko-KR" sz="2400"/>
              <a:t>	</a:t>
            </a:r>
            <a:r>
              <a:rPr lang="ko-KR" altLang="en-US" sz="2400"/>
              <a:t>빵 놓고</a:t>
            </a:r>
            <a:endParaRPr lang="en-US" altLang="ko-KR" sz="2400"/>
          </a:p>
          <a:p>
            <a:pPr>
              <a:tabLst>
                <a:tab pos="442913" algn="l"/>
              </a:tabLst>
            </a:pPr>
            <a:r>
              <a:rPr lang="en-US" altLang="ko-KR" sz="2400"/>
              <a:t>	</a:t>
            </a:r>
            <a:r>
              <a:rPr lang="ko-KR" altLang="en-US" sz="2400"/>
              <a:t>소고기 패티 놓고</a:t>
            </a:r>
            <a:endParaRPr lang="en-US" altLang="ko-KR" sz="2400"/>
          </a:p>
          <a:p>
            <a:pPr>
              <a:tabLst>
                <a:tab pos="442913" algn="l"/>
              </a:tabLst>
            </a:pPr>
            <a:r>
              <a:rPr lang="en-US" altLang="ko-KR" sz="2400"/>
              <a:t>	</a:t>
            </a:r>
            <a:r>
              <a:rPr lang="ko-KR" altLang="en-US" sz="2400"/>
              <a:t>빵 놓고</a:t>
            </a:r>
          </a:p>
        </p:txBody>
      </p:sp>
    </p:spTree>
    <p:extLst>
      <p:ext uri="{BB962C8B-B14F-4D97-AF65-F5344CB8AC3E}">
        <p14:creationId xmlns:p14="http://schemas.microsoft.com/office/powerpoint/2010/main" val="3067471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8D859-F603-49A5-B977-53D96B86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 문</a:t>
            </a:r>
          </a:p>
        </p:txBody>
      </p:sp>
      <p:pic>
        <p:nvPicPr>
          <p:cNvPr id="4" name="Picture 2" descr="C:\Users\Administrator\Documents\강의관련\특강준비\왕초보파이썬교재용그림모음\4 일차\이미지 12.png">
            <a:extLst>
              <a:ext uri="{FF2B5EF4-FFF2-40B4-BE49-F238E27FC236}">
                <a16:creationId xmlns:a16="http://schemas.microsoft.com/office/drawing/2014/main" id="{C224573C-C387-4132-A5EA-8ADCD57D3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7"/>
          <a:stretch/>
        </p:blipFill>
        <p:spPr bwMode="auto">
          <a:xfrm>
            <a:off x="251520" y="1476375"/>
            <a:ext cx="5102658" cy="424788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6">
            <a:extLst>
              <a:ext uri="{FF2B5EF4-FFF2-40B4-BE49-F238E27FC236}">
                <a16:creationId xmlns:a16="http://schemas.microsoft.com/office/drawing/2014/main" id="{0BA5AC7D-E0C9-4E73-9A53-E3B3D7EC4190}"/>
              </a:ext>
            </a:extLst>
          </p:cNvPr>
          <p:cNvSpPr/>
          <p:nvPr/>
        </p:nvSpPr>
        <p:spPr>
          <a:xfrm>
            <a:off x="5341990" y="1526710"/>
            <a:ext cx="3635896" cy="3883087"/>
          </a:xfrm>
          <a:prstGeom prst="wedgeEllipseCallout">
            <a:avLst>
              <a:gd name="adj1" fmla="val -69122"/>
              <a:gd name="adj2" fmla="val 28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[</a:t>
            </a:r>
            <a:r>
              <a:rPr lang="ko-KR" altLang="en-US" sz="2800">
                <a:solidFill>
                  <a:srgbClr val="FF0000"/>
                </a:solidFill>
              </a:rPr>
              <a:t>문법</a:t>
            </a:r>
            <a:r>
              <a:rPr lang="en-US" altLang="ko-KR" sz="2800">
                <a:solidFill>
                  <a:srgbClr val="FF0000"/>
                </a:solidFill>
              </a:rPr>
              <a:t>]</a:t>
            </a:r>
            <a:r>
              <a:rPr lang="ko-KR" altLang="en-US" sz="2800">
                <a:solidFill>
                  <a:srgbClr val="FF0000"/>
                </a:solidFill>
              </a:rPr>
              <a:t>에서 반복횟수에 들어갈 수 있는 것 </a:t>
            </a:r>
            <a:r>
              <a:rPr lang="en-US" altLang="ko-KR" sz="2800">
                <a:solidFill>
                  <a:srgbClr val="FF0000"/>
                </a:solidFill>
              </a:rPr>
              <a:t>=&gt; </a:t>
            </a:r>
            <a:r>
              <a:rPr lang="ko-KR" altLang="en-US" sz="2800">
                <a:solidFill>
                  <a:srgbClr val="FF0000"/>
                </a:solidFill>
              </a:rPr>
              <a:t>리스트</a:t>
            </a:r>
            <a:r>
              <a:rPr lang="en-US" altLang="ko-KR" sz="2800">
                <a:solidFill>
                  <a:srgbClr val="FF0000"/>
                </a:solidFill>
              </a:rPr>
              <a:t>, </a:t>
            </a:r>
            <a:r>
              <a:rPr lang="ko-KR" altLang="en-US" sz="2800">
                <a:solidFill>
                  <a:srgbClr val="FF0000"/>
                </a:solidFill>
              </a:rPr>
              <a:t>튜플</a:t>
            </a:r>
            <a:r>
              <a:rPr lang="en-US" altLang="ko-KR" sz="2800">
                <a:solidFill>
                  <a:srgbClr val="FF0000"/>
                </a:solidFill>
              </a:rPr>
              <a:t>, </a:t>
            </a:r>
            <a:r>
              <a:rPr lang="ko-KR" altLang="en-US" sz="2800">
                <a:solidFill>
                  <a:srgbClr val="FF0000"/>
                </a:solidFill>
              </a:rPr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884996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6B7C5-6C44-4CDB-B0E0-9CCECB3D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교재용그림모음\4 일차\이미지 13.png">
            <a:extLst>
              <a:ext uri="{FF2B5EF4-FFF2-40B4-BE49-F238E27FC236}">
                <a16:creationId xmlns:a16="http://schemas.microsoft.com/office/drawing/2014/main" id="{B1BF7EAD-CDFC-4892-AAD6-54694E813553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1"/>
          <a:stretch/>
        </p:blipFill>
        <p:spPr bwMode="auto">
          <a:xfrm>
            <a:off x="836585" y="1043735"/>
            <a:ext cx="7560840" cy="5000625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00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7F3CE-0093-4A28-9846-ABA567EA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C177F-4596-4306-8E10-2FA394B4EA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306" y="594021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LIST</a:t>
            </a:r>
            <a:r>
              <a:rPr lang="ko-KR" altLang="en-US" sz="2400" dirty="0"/>
              <a:t>나 문자열이 아닌 범위 사용 가능</a:t>
            </a:r>
          </a:p>
        </p:txBody>
      </p:sp>
      <p:pic>
        <p:nvPicPr>
          <p:cNvPr id="4" name="Picture 2" descr="C:\Users\Administrator\Documents\강의관련\특강준비\왕초보파이썬교재용그림모음\4 일차\이미지 14.png">
            <a:extLst>
              <a:ext uri="{FF2B5EF4-FFF2-40B4-BE49-F238E27FC236}">
                <a16:creationId xmlns:a16="http://schemas.microsoft.com/office/drawing/2014/main" id="{C85E6AD2-348D-4676-B0DA-670A1015C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61"/>
          <a:stretch/>
        </p:blipFill>
        <p:spPr bwMode="auto">
          <a:xfrm>
            <a:off x="135874" y="1493785"/>
            <a:ext cx="4464496" cy="3456383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istrator\Documents\강의관련\특강준비\왕초보파이썬교재용그림모음\4 일차\이미지 14_2.png">
            <a:extLst>
              <a:ext uri="{FF2B5EF4-FFF2-40B4-BE49-F238E27FC236}">
                <a16:creationId xmlns:a16="http://schemas.microsoft.com/office/drawing/2014/main" id="{553E3D4D-E0B5-4F83-A16C-1F5784FE2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66"/>
          <a:stretch/>
        </p:blipFill>
        <p:spPr bwMode="auto">
          <a:xfrm>
            <a:off x="4744386" y="1465928"/>
            <a:ext cx="4012045" cy="348423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621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90003" y="615791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문의 작동</a:t>
            </a:r>
            <a:r>
              <a:rPr lang="en-US" altLang="ko-KR" sz="2400" dirty="0"/>
              <a:t>(range() 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000" dirty="0"/>
              <a:t>range( ) </a:t>
            </a:r>
            <a:r>
              <a:rPr lang="ko-KR" altLang="en-US" sz="2000" dirty="0"/>
              <a:t>함수는 지정된 범위의 값을 반환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range(0, 3, 1)</a:t>
            </a:r>
            <a:r>
              <a:rPr lang="ko-KR" altLang="en-US" sz="2000" dirty="0"/>
              <a:t>은 </a:t>
            </a:r>
            <a:r>
              <a:rPr lang="en-US" altLang="ko-KR" sz="2000" dirty="0"/>
              <a:t>[0, 1, 2]</a:t>
            </a:r>
            <a:r>
              <a:rPr lang="ko-KR" altLang="en-US" sz="2000" dirty="0"/>
              <a:t>와 같음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40" y="1822636"/>
            <a:ext cx="7037360" cy="135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4" y="3939089"/>
            <a:ext cx="6564954" cy="77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79150"/>
            <a:ext cx="6526848" cy="7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4" y="5658944"/>
            <a:ext cx="6570729" cy="10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 </a:t>
            </a:r>
            <a:r>
              <a:rPr lang="ko-KR" altLang="en-US" dirty="0"/>
              <a:t>반복 문</a:t>
            </a:r>
          </a:p>
        </p:txBody>
      </p:sp>
    </p:spTree>
    <p:extLst>
      <p:ext uri="{BB962C8B-B14F-4D97-AF65-F5344CB8AC3E}">
        <p14:creationId xmlns:p14="http://schemas.microsoft.com/office/powerpoint/2010/main" val="1304129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80006" y="594021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/>
              <a:t>print()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i</a:t>
            </a:r>
            <a:r>
              <a:rPr lang="ko-KR" altLang="en-US" sz="1800" dirty="0"/>
              <a:t>값을 사용해서 제일 앞에 숫자를 출력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range() </a:t>
            </a:r>
            <a:r>
              <a:rPr lang="ko-KR" altLang="en-US" sz="1800" dirty="0"/>
              <a:t>함수의 시작 값을 </a:t>
            </a:r>
            <a:r>
              <a:rPr lang="en-US" altLang="ko-KR" sz="1800" dirty="0"/>
              <a:t>2</a:t>
            </a:r>
            <a:r>
              <a:rPr lang="ko-KR" altLang="en-US" sz="1800" dirty="0"/>
              <a:t>로 하고 </a:t>
            </a:r>
            <a:r>
              <a:rPr lang="en-US" altLang="ko-KR" sz="1800" dirty="0" err="1"/>
              <a:t>i</a:t>
            </a:r>
            <a:r>
              <a:rPr lang="ko-KR" altLang="en-US" sz="1800" dirty="0"/>
              <a:t>값을 </a:t>
            </a:r>
            <a:r>
              <a:rPr lang="en-US" altLang="ko-KR" sz="1800" dirty="0"/>
              <a:t>1</a:t>
            </a:r>
            <a:r>
              <a:rPr lang="ko-KR" altLang="en-US" sz="1800" dirty="0"/>
              <a:t>씩 줄여가며</a:t>
            </a:r>
            <a:r>
              <a:rPr lang="en-US" altLang="ko-KR" sz="1800" dirty="0"/>
              <a:t>(0</a:t>
            </a:r>
            <a:r>
              <a:rPr lang="ko-KR" altLang="en-US" sz="1800" dirty="0"/>
              <a:t>이 될 때까지</a:t>
            </a:r>
            <a:r>
              <a:rPr lang="en-US" altLang="ko-KR" sz="1800" dirty="0"/>
              <a:t>) print() </a:t>
            </a:r>
            <a:r>
              <a:rPr lang="ko-KR" altLang="en-US" sz="1800" dirty="0"/>
              <a:t>함수를 세 번 실행하는 프로그램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/>
          <a:stretch/>
        </p:blipFill>
        <p:spPr bwMode="auto">
          <a:xfrm>
            <a:off x="476545" y="1327413"/>
            <a:ext cx="8487449" cy="209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/>
          <a:stretch/>
        </p:blipFill>
        <p:spPr bwMode="auto">
          <a:xfrm>
            <a:off x="476544" y="4272192"/>
            <a:ext cx="848744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 문</a:t>
            </a:r>
          </a:p>
        </p:txBody>
      </p:sp>
    </p:spTree>
    <p:extLst>
      <p:ext uri="{BB962C8B-B14F-4D97-AF65-F5344CB8AC3E}">
        <p14:creationId xmlns:p14="http://schemas.microsoft.com/office/powerpoint/2010/main" val="786518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/>
              <a:t>1~5</a:t>
            </a:r>
            <a:r>
              <a:rPr lang="ko-KR" altLang="en-US" sz="2000" dirty="0"/>
              <a:t>까지 숫자들을 차례대로 출력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/>
              <a:t>출력 </a:t>
            </a:r>
            <a:r>
              <a:rPr lang="ko-KR" altLang="en-US" sz="2000" dirty="0"/>
              <a:t>결과가 한 줄에 나온 이유는 </a:t>
            </a:r>
            <a:r>
              <a:rPr lang="en-US" altLang="ko-KR" sz="2000" dirty="0"/>
              <a:t>print() </a:t>
            </a:r>
            <a:r>
              <a:rPr lang="ko-KR" altLang="en-US" sz="2000" dirty="0"/>
              <a:t>함수의 마지막에 </a:t>
            </a:r>
            <a:r>
              <a:rPr lang="en-US" altLang="ko-KR" sz="2000" dirty="0"/>
              <a:t>end=“ ”</a:t>
            </a:r>
            <a:r>
              <a:rPr lang="ko-KR" altLang="en-US" sz="2000" dirty="0"/>
              <a:t>를 썼기 때문</a:t>
            </a:r>
            <a:endParaRPr lang="en-US" altLang="ko-K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9"/>
          <a:stretch/>
        </p:blipFill>
        <p:spPr bwMode="auto">
          <a:xfrm>
            <a:off x="341530" y="1493785"/>
            <a:ext cx="880247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10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594021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10</a:t>
            </a:r>
            <a:r>
              <a:rPr lang="ko-KR" altLang="en-US" sz="2800" dirty="0"/>
              <a:t>까지의 합</a:t>
            </a:r>
            <a:endParaRPr lang="en-US" altLang="ko-K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58770"/>
            <a:ext cx="6742561" cy="184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3"/>
          <a:stretch/>
        </p:blipFill>
        <p:spPr bwMode="auto">
          <a:xfrm>
            <a:off x="695303" y="3202824"/>
            <a:ext cx="7605845" cy="32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452DEC5E-A323-426B-85C4-CF2C10E1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합계 구하는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015901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변수 </a:t>
            </a:r>
            <a:r>
              <a:rPr lang="en-US" altLang="ko-KR" dirty="0"/>
              <a:t>hap</a:t>
            </a:r>
            <a:r>
              <a:rPr lang="ko-KR" altLang="en-US" dirty="0"/>
              <a:t>을 선언하지 않았기 때문에 오류 발생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5"/>
          <a:stretch/>
        </p:blipFill>
        <p:spPr bwMode="auto">
          <a:xfrm>
            <a:off x="701570" y="1493785"/>
            <a:ext cx="792088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합계 구하는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424967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82CEC-27F1-443C-B1DA-0438B3A8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pic>
        <p:nvPicPr>
          <p:cNvPr id="4" name="Picture 2" descr="C:\Users\Administrator\Documents\강의관련\특강준비\왕초보파이썬교재용그림모음\4 일차\이미지 1.png">
            <a:extLst>
              <a:ext uri="{FF2B5EF4-FFF2-40B4-BE49-F238E27FC236}">
                <a16:creationId xmlns:a16="http://schemas.microsoft.com/office/drawing/2014/main" id="{B89AA583-A5FB-43F5-8BFE-EE844B863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1"/>
          <a:stretch/>
        </p:blipFill>
        <p:spPr bwMode="auto">
          <a:xfrm>
            <a:off x="859706" y="1718810"/>
            <a:ext cx="7942764" cy="378042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548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/>
          <a:stretch/>
        </p:blipFill>
        <p:spPr bwMode="auto">
          <a:xfrm>
            <a:off x="431540" y="930490"/>
            <a:ext cx="7740860" cy="5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합계 구하는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465202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/>
              <a:t>500</a:t>
            </a:r>
            <a:r>
              <a:rPr lang="ko-KR" altLang="en-US" sz="2000" dirty="0"/>
              <a:t>과 </a:t>
            </a:r>
            <a:r>
              <a:rPr lang="en-US" altLang="ko-KR" sz="2000" dirty="0"/>
              <a:t>1000 </a:t>
            </a:r>
            <a:r>
              <a:rPr lang="ko-KR" altLang="en-US" sz="2000" dirty="0"/>
              <a:t>사이에 있는 홀수의 합을 구하는 프로그램</a:t>
            </a:r>
            <a:endParaRPr lang="en-US" altLang="ko-K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1" y="1284527"/>
            <a:ext cx="8370930" cy="340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1" y="4679367"/>
            <a:ext cx="8422794" cy="111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합계 구하는 프로그램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701" y="5870642"/>
            <a:ext cx="846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) 0 </a:t>
            </a:r>
            <a:r>
              <a:rPr lang="ko-KR" altLang="en-US" sz="2400" dirty="0"/>
              <a:t>부터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까지의 </a:t>
            </a:r>
            <a:r>
              <a:rPr lang="en-US" altLang="ko-KR" sz="2400" dirty="0"/>
              <a:t>7</a:t>
            </a:r>
            <a:r>
              <a:rPr lang="ko-KR" altLang="en-US" sz="2400" dirty="0"/>
              <a:t>의 배수 합계를 구하는 프로그램을</a:t>
            </a:r>
            <a:endParaRPr lang="en-US" altLang="ko-KR" sz="2400" dirty="0"/>
          </a:p>
          <a:p>
            <a:r>
              <a:rPr lang="ko-KR" altLang="en-US" sz="2400" dirty="0"/>
              <a:t> 작성하시오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92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594020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입력한 값까지 </a:t>
            </a:r>
            <a:r>
              <a:rPr lang="en-US" altLang="ko-KR" sz="2800" dirty="0"/>
              <a:t>for</a:t>
            </a:r>
            <a:r>
              <a:rPr lang="ko-KR" altLang="en-US" sz="2800" dirty="0"/>
              <a:t>문으로 합계 구하기</a:t>
            </a:r>
            <a:endParaRPr lang="en-US" altLang="ko-KR" sz="2800" dirty="0"/>
          </a:p>
          <a:p>
            <a:pPr lvl="1"/>
            <a:r>
              <a:rPr lang="ko-KR" altLang="en-US" sz="2000" dirty="0"/>
              <a:t>사용자가 원하는 값을 입력하여 </a:t>
            </a:r>
            <a:r>
              <a:rPr lang="en-US" altLang="ko-KR" sz="2000" dirty="0"/>
              <a:t>1</a:t>
            </a:r>
            <a:r>
              <a:rPr lang="ko-KR" altLang="en-US" sz="2000" dirty="0"/>
              <a:t>부터 입력한 수까지의 합을 구하는 프로그램</a:t>
            </a:r>
            <a:endParaRPr lang="en-US" altLang="ko-K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3"/>
          <a:stretch/>
        </p:blipFill>
        <p:spPr bwMode="auto">
          <a:xfrm>
            <a:off x="1061609" y="2218158"/>
            <a:ext cx="69757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/>
          <a:stretch/>
        </p:blipFill>
        <p:spPr bwMode="auto">
          <a:xfrm>
            <a:off x="824886" y="5362978"/>
            <a:ext cx="728548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합계 구하는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242603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-15514" y="595611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시작 값</a:t>
            </a:r>
            <a:r>
              <a:rPr lang="en-US" altLang="ko-KR" sz="2400" dirty="0"/>
              <a:t>,</a:t>
            </a:r>
            <a:r>
              <a:rPr lang="ko-KR" altLang="en-US" sz="2400" dirty="0"/>
              <a:t> 끝 값</a:t>
            </a:r>
            <a:r>
              <a:rPr lang="en-US" altLang="ko-KR" sz="2400" dirty="0"/>
              <a:t>,</a:t>
            </a:r>
            <a:r>
              <a:rPr lang="ko-KR" altLang="en-US" sz="2400" dirty="0"/>
              <a:t> 증가 값 모두 사용자에게서 입력 받아 계산</a:t>
            </a:r>
            <a:endParaRPr lang="en-US" altLang="ko-K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8"/>
          <a:stretch/>
        </p:blipFill>
        <p:spPr bwMode="auto">
          <a:xfrm>
            <a:off x="746575" y="1372418"/>
            <a:ext cx="7761891" cy="489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합계 구하는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972179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1A9D1-E911-4381-BFFE-90C92934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C06F81-349F-44D7-89E8-3F4825E49E51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4" y="863715"/>
            <a:ext cx="7245805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DB2AFD-EF47-4B32-BBB6-8873F91F95DC}"/>
              </a:ext>
            </a:extLst>
          </p:cNvPr>
          <p:cNvSpPr txBox="1"/>
          <p:nvPr/>
        </p:nvSpPr>
        <p:spPr>
          <a:xfrm>
            <a:off x="5517105" y="2573905"/>
            <a:ext cx="1420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빈칸 채우기</a:t>
            </a:r>
          </a:p>
        </p:txBody>
      </p:sp>
    </p:spTree>
    <p:extLst>
      <p:ext uri="{BB962C8B-B14F-4D97-AF65-F5344CB8AC3E}">
        <p14:creationId xmlns:p14="http://schemas.microsoft.com/office/powerpoint/2010/main" val="2937850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CF8CB-DFF8-49BF-A299-EE673CD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97D87-1A04-4AE5-8B02-ECE59C4389F2}"/>
              </a:ext>
            </a:extLst>
          </p:cNvPr>
          <p:cNvSpPr txBox="1"/>
          <p:nvPr/>
        </p:nvSpPr>
        <p:spPr>
          <a:xfrm>
            <a:off x="539552" y="1274874"/>
            <a:ext cx="77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1-5</a:t>
            </a:r>
            <a:r>
              <a:rPr lang="ko-KR" altLang="en-US" sz="2400" dirty="0"/>
              <a:t>까지의 숫자를 출력하기</a:t>
            </a:r>
            <a:r>
              <a:rPr lang="en-US" altLang="ko-KR" sz="2400" dirty="0"/>
              <a:t>-range </a:t>
            </a:r>
            <a:r>
              <a:rPr lang="ko-KR" altLang="en-US" sz="2400" dirty="0"/>
              <a:t>함수 쓰지 말고</a:t>
            </a:r>
            <a:endParaRPr lang="ko-KR" altLang="en-US" sz="1200" dirty="0"/>
          </a:p>
          <a:p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4DF04A-FA65-4FB0-A096-9A60D5EC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30838"/>
            <a:ext cx="7309048" cy="357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130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40D93-4D25-4F04-BC09-70D4DD6D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02EB60-7792-43A3-9CE9-F05319FA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348880"/>
            <a:ext cx="7785100" cy="3941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6F6131-7FCA-4233-8790-2EE3D95CF531}"/>
              </a:ext>
            </a:extLst>
          </p:cNvPr>
          <p:cNvSpPr/>
          <p:nvPr/>
        </p:nvSpPr>
        <p:spPr>
          <a:xfrm>
            <a:off x="463738" y="1493785"/>
            <a:ext cx="5088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0-5</a:t>
            </a:r>
            <a:r>
              <a:rPr lang="ko-KR" altLang="en-US" sz="2400" dirty="0"/>
              <a:t>까지의 숫자 중 짝수만 출력하기</a:t>
            </a:r>
          </a:p>
        </p:txBody>
      </p:sp>
    </p:spTree>
    <p:extLst>
      <p:ext uri="{BB962C8B-B14F-4D97-AF65-F5344CB8AC3E}">
        <p14:creationId xmlns:p14="http://schemas.microsoft.com/office/powerpoint/2010/main" val="354476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5A8A-CDD0-4C64-95D3-ACFC0C3A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F5D5A7-0DE5-4CD6-A0FD-A57E2AC81292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9" y="1538790"/>
            <a:ext cx="7785099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1A3AB-775F-4031-A766-9D34DC17C619}"/>
              </a:ext>
            </a:extLst>
          </p:cNvPr>
          <p:cNvSpPr txBox="1"/>
          <p:nvPr/>
        </p:nvSpPr>
        <p:spPr>
          <a:xfrm>
            <a:off x="693796" y="83993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빈 칸 채우기</a:t>
            </a:r>
          </a:p>
        </p:txBody>
      </p:sp>
    </p:spTree>
    <p:extLst>
      <p:ext uri="{BB962C8B-B14F-4D97-AF65-F5344CB8AC3E}">
        <p14:creationId xmlns:p14="http://schemas.microsoft.com/office/powerpoint/2010/main" val="2111661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5A8A-CDD0-4C64-95D3-ACFC0C3A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1A3AB-775F-4031-A766-9D34DC17C619}"/>
              </a:ext>
            </a:extLst>
          </p:cNvPr>
          <p:cNvSpPr txBox="1"/>
          <p:nvPr/>
        </p:nvSpPr>
        <p:spPr>
          <a:xfrm>
            <a:off x="693796" y="83993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빈 칸 채우기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2432B0-2B89-448D-9221-CB1613E4267F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557871"/>
            <a:ext cx="7200800" cy="377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145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46188" y="594021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입력한 숫자의 구구단을 출력하는 프로그램</a:t>
            </a:r>
            <a:endParaRPr lang="en-US" altLang="ko-K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/>
          <a:stretch/>
        </p:blipFill>
        <p:spPr bwMode="auto">
          <a:xfrm>
            <a:off x="656565" y="1352550"/>
            <a:ext cx="746349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 프로그램</a:t>
            </a:r>
          </a:p>
        </p:txBody>
      </p:sp>
    </p:spTree>
    <p:extLst>
      <p:ext uri="{BB962C8B-B14F-4D97-AF65-F5344CB8AC3E}">
        <p14:creationId xmlns:p14="http://schemas.microsoft.com/office/powerpoint/2010/main" val="343995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CAEB8-D7AA-414B-85F8-B6DBB148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</a:p>
        </p:txBody>
      </p:sp>
      <p:pic>
        <p:nvPicPr>
          <p:cNvPr id="4" name="Picture 2" descr="C:\Users\Administrator\Documents\강의관련\특강준비\왕초보파이썬교재용그림모음\4 일차\이미지 2.png">
            <a:extLst>
              <a:ext uri="{FF2B5EF4-FFF2-40B4-BE49-F238E27FC236}">
                <a16:creationId xmlns:a16="http://schemas.microsoft.com/office/drawing/2014/main" id="{CE17A3F6-F5DC-461F-A714-E06CD31DE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70"/>
          <a:stretch/>
        </p:blipFill>
        <p:spPr bwMode="auto">
          <a:xfrm>
            <a:off x="1331640" y="1043735"/>
            <a:ext cx="4725988" cy="316230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DF82A9-3A70-4D9B-9CD0-C3AA7D4AE3FC}"/>
              </a:ext>
            </a:extLst>
          </p:cNvPr>
          <p:cNvSpPr txBox="1"/>
          <p:nvPr/>
        </p:nvSpPr>
        <p:spPr>
          <a:xfrm>
            <a:off x="360852" y="4572127"/>
            <a:ext cx="7992888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list1</a:t>
            </a:r>
            <a:r>
              <a:rPr lang="ko-KR" altLang="en-US" sz="2800" b="1">
                <a:solidFill>
                  <a:srgbClr val="FF0000"/>
                </a:solidFill>
              </a:rPr>
              <a:t>에 값이 들어있으면 조건이 </a:t>
            </a:r>
            <a:r>
              <a:rPr lang="en-US" altLang="ko-KR" sz="2800" b="1">
                <a:solidFill>
                  <a:srgbClr val="FF0000"/>
                </a:solidFill>
              </a:rPr>
              <a:t>True(</a:t>
            </a:r>
            <a:r>
              <a:rPr lang="ko-KR" altLang="en-US" sz="2800" b="1">
                <a:solidFill>
                  <a:srgbClr val="FF0000"/>
                </a:solidFill>
              </a:rPr>
              <a:t>참</a:t>
            </a:r>
            <a:r>
              <a:rPr lang="en-US" altLang="ko-KR" sz="2800" b="1">
                <a:solidFill>
                  <a:srgbClr val="FF0000"/>
                </a:solidFill>
              </a:rPr>
              <a:t>)!!!</a:t>
            </a:r>
          </a:p>
          <a:p>
            <a:r>
              <a:rPr lang="en-US" altLang="ko-KR" sz="2800" b="1">
                <a:solidFill>
                  <a:srgbClr val="FF0000"/>
                </a:solidFill>
              </a:rPr>
              <a:t>=&gt; “</a:t>
            </a:r>
            <a:r>
              <a:rPr lang="ko-KR" altLang="en-US" sz="2800" b="1">
                <a:solidFill>
                  <a:srgbClr val="FF0000"/>
                </a:solidFill>
              </a:rPr>
              <a:t>참</a:t>
            </a:r>
            <a:r>
              <a:rPr lang="en-US" altLang="ko-KR" sz="2800" b="1">
                <a:solidFill>
                  <a:srgbClr val="FF0000"/>
                </a:solidFill>
              </a:rPr>
              <a:t>”</a:t>
            </a:r>
            <a:r>
              <a:rPr lang="ko-KR" altLang="en-US" sz="2800" b="1">
                <a:solidFill>
                  <a:srgbClr val="FF0000"/>
                </a:solidFill>
              </a:rPr>
              <a:t>이라는 문자열 출력</a:t>
            </a:r>
            <a:endParaRPr lang="en-US" altLang="ko-KR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27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73751" y="59402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개념</a:t>
            </a:r>
            <a:endParaRPr lang="en-US" altLang="ko-KR" sz="2800" dirty="0"/>
          </a:p>
          <a:p>
            <a:pPr lvl="1"/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문은 </a:t>
            </a:r>
            <a:r>
              <a:rPr lang="en-US" altLang="ko-KR" sz="2000" dirty="0"/>
              <a:t>for</a:t>
            </a:r>
            <a:r>
              <a:rPr lang="ko-KR" altLang="en-US" sz="2000" dirty="0"/>
              <a:t>문 내부에 또 다른 </a:t>
            </a:r>
            <a:r>
              <a:rPr lang="en-US" altLang="ko-KR" sz="2000" dirty="0"/>
              <a:t>for</a:t>
            </a:r>
            <a:r>
              <a:rPr lang="ko-KR" altLang="en-US" sz="2000" dirty="0"/>
              <a:t>문이 들어있는 형태</a:t>
            </a:r>
            <a:endParaRPr lang="en-US" altLang="ko-K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943835"/>
            <a:ext cx="7920880" cy="423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중첩 </a:t>
            </a:r>
            <a:r>
              <a:rPr lang="en-US" altLang="ko-KR" sz="3200" dirty="0"/>
              <a:t>for</a:t>
            </a:r>
            <a:r>
              <a:rPr lang="ko-KR" altLang="en-US" sz="3200" dirty="0"/>
              <a:t>문의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731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90003" y="594021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기본 코드</a:t>
            </a:r>
            <a:endParaRPr lang="en-US" altLang="ko-KR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7" y="1178750"/>
            <a:ext cx="8414565" cy="494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중첩 </a:t>
            </a:r>
            <a:r>
              <a:rPr lang="en-US" altLang="ko-KR" sz="3600" dirty="0"/>
              <a:t>for</a:t>
            </a:r>
            <a:r>
              <a:rPr lang="ko-KR" altLang="en-US" sz="36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514304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90003" y="728700"/>
            <a:ext cx="8963994" cy="5669958"/>
          </a:xfrm>
        </p:spPr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실행 횟수는 ‘바깥 </a:t>
            </a:r>
            <a:r>
              <a:rPr lang="en-US" altLang="ko-KR" dirty="0"/>
              <a:t>for</a:t>
            </a:r>
            <a:r>
              <a:rPr lang="ko-KR" altLang="en-US" dirty="0"/>
              <a:t>문 반복 횟수 </a:t>
            </a:r>
            <a:r>
              <a:rPr lang="en-US" altLang="ko-KR" dirty="0"/>
              <a:t>× </a:t>
            </a:r>
            <a:r>
              <a:rPr lang="ko-KR" altLang="en-US" dirty="0"/>
              <a:t>안쪽 </a:t>
            </a:r>
            <a:r>
              <a:rPr lang="en-US" altLang="ko-KR" dirty="0"/>
              <a:t>for</a:t>
            </a:r>
            <a:r>
              <a:rPr lang="ko-KR" altLang="en-US" dirty="0"/>
              <a:t>문 반복 횟수’</a:t>
            </a:r>
            <a:endParaRPr lang="en-US" altLang="ko-KR" dirty="0"/>
          </a:p>
          <a:p>
            <a:pPr lvl="1"/>
            <a:r>
              <a:rPr lang="ko-KR" altLang="en-US" dirty="0"/>
              <a:t>처리되는 순서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58653"/>
            <a:ext cx="8190910" cy="437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1488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0"/>
          <a:stretch/>
        </p:blipFill>
        <p:spPr bwMode="auto">
          <a:xfrm>
            <a:off x="521550" y="1171575"/>
            <a:ext cx="819091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933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중첩 </a:t>
            </a:r>
            <a:r>
              <a:rPr lang="en-US" altLang="ko-KR" sz="2800" dirty="0"/>
              <a:t>for</a:t>
            </a:r>
            <a:r>
              <a:rPr lang="ko-KR" altLang="en-US" sz="2800" dirty="0"/>
              <a:t>문의 활용</a:t>
            </a:r>
            <a:endParaRPr lang="en-US" altLang="ko-KR" sz="2800" dirty="0"/>
          </a:p>
          <a:p>
            <a:pPr lvl="1"/>
            <a:r>
              <a:rPr lang="ko-KR" altLang="en-US" sz="2000" dirty="0"/>
              <a:t>구구단 </a:t>
            </a:r>
            <a:r>
              <a:rPr lang="en-US" altLang="ko-KR" sz="2000" dirty="0"/>
              <a:t>2</a:t>
            </a:r>
            <a:r>
              <a:rPr lang="ko-KR" altLang="en-US" sz="2000" dirty="0"/>
              <a:t>단부터 </a:t>
            </a:r>
            <a:r>
              <a:rPr lang="en-US" altLang="ko-KR" sz="2000" dirty="0"/>
              <a:t>9</a:t>
            </a:r>
            <a:r>
              <a:rPr lang="ko-KR" altLang="en-US" sz="2000" dirty="0"/>
              <a:t>단까지 출력</a:t>
            </a:r>
            <a:endParaRPr lang="en-US" altLang="ko-KR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8" y="1943835"/>
            <a:ext cx="8401643" cy="43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62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8"/>
          <a:stretch/>
        </p:blipFill>
        <p:spPr bwMode="auto">
          <a:xfrm>
            <a:off x="611560" y="548679"/>
            <a:ext cx="7920880" cy="607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2521" y="3608684"/>
            <a:ext cx="431400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위 프로그램을 각 단의 제목이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나오도록 수정하시오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2 </a:t>
            </a:r>
            <a:r>
              <a:rPr lang="ko-KR" altLang="en-US" sz="2400" b="1" dirty="0">
                <a:solidFill>
                  <a:srgbClr val="FF0000"/>
                </a:solidFill>
              </a:rPr>
              <a:t>단 </a:t>
            </a:r>
            <a:r>
              <a:rPr lang="en-US" altLang="ko-KR" sz="2400" b="1" dirty="0">
                <a:solidFill>
                  <a:srgbClr val="FF0000"/>
                </a:solidFill>
              </a:rPr>
              <a:t>–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2 x 1 = 2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2 x 2 = 4</a:t>
            </a:r>
          </a:p>
        </p:txBody>
      </p:sp>
    </p:spTree>
    <p:extLst>
      <p:ext uri="{BB962C8B-B14F-4D97-AF65-F5344CB8AC3E}">
        <p14:creationId xmlns:p14="http://schemas.microsoft.com/office/powerpoint/2010/main" val="765112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구구단 출력 프로그램 완성</a:t>
            </a:r>
            <a:endParaRPr lang="en-US" altLang="ko-KR" dirty="0"/>
          </a:p>
          <a:p>
            <a:pPr lvl="1"/>
            <a:r>
              <a:rPr lang="ko-KR" altLang="en-US" dirty="0"/>
              <a:t>기존 구구단 결과는 세로로 출력되므로 결과를 보려면 스크롤을 움직여야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오른쪽 여백에 구구단 결과를 보여주기 위해 프로그램을 수정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9" y="2242616"/>
            <a:ext cx="8505945" cy="39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구구단프로그램</a:t>
            </a:r>
          </a:p>
        </p:txBody>
      </p:sp>
    </p:spTree>
    <p:extLst>
      <p:ext uri="{BB962C8B-B14F-4D97-AF65-F5344CB8AC3E}">
        <p14:creationId xmlns:p14="http://schemas.microsoft.com/office/powerpoint/2010/main" val="2207797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중첩 </a:t>
            </a:r>
            <a:r>
              <a:rPr lang="en-US" altLang="ko-KR" spc="-150" dirty="0"/>
              <a:t>FOR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4"/>
          <a:stretch/>
        </p:blipFill>
        <p:spPr bwMode="auto">
          <a:xfrm>
            <a:off x="341530" y="773705"/>
            <a:ext cx="8229207" cy="566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939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5C55E-ACE4-4263-9437-F10B8431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반복 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BE4C4-59CF-46F1-8FF8-A95F71096E43}"/>
              </a:ext>
            </a:extLst>
          </p:cNvPr>
          <p:cNvSpPr txBox="1"/>
          <p:nvPr/>
        </p:nvSpPr>
        <p:spPr>
          <a:xfrm>
            <a:off x="932244" y="1034734"/>
            <a:ext cx="7420176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r>
              <a:rPr lang="en-US" altLang="ko-KR" sz="2800"/>
              <a:t>&lt;</a:t>
            </a:r>
            <a:r>
              <a:rPr lang="ko-KR" altLang="en-US" sz="2800"/>
              <a:t>문법</a:t>
            </a:r>
            <a:r>
              <a:rPr lang="en-US" altLang="ko-KR" sz="2800"/>
              <a:t>&gt;</a:t>
            </a:r>
          </a:p>
          <a:p>
            <a:endParaRPr lang="en-US" altLang="ko-KR" sz="2800"/>
          </a:p>
          <a:p>
            <a:r>
              <a:rPr lang="en-US" altLang="ko-KR" sz="2800"/>
              <a:t>while </a:t>
            </a:r>
            <a:r>
              <a:rPr lang="ko-KR" altLang="en-US" sz="2800"/>
              <a:t>조건 </a:t>
            </a:r>
            <a:r>
              <a:rPr lang="en-US" altLang="ko-KR" sz="280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	</a:t>
            </a:r>
            <a:r>
              <a:rPr lang="ko-KR" altLang="en-US" sz="2800"/>
              <a:t>실행문장 </a:t>
            </a:r>
            <a:r>
              <a:rPr lang="en-US" altLang="ko-KR" sz="2800"/>
              <a:t>1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	</a:t>
            </a:r>
            <a:r>
              <a:rPr lang="ko-KR" altLang="en-US" sz="2800"/>
              <a:t>실행문장 </a:t>
            </a:r>
            <a:r>
              <a:rPr lang="en-US" altLang="ko-KR" sz="2800"/>
              <a:t>2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	</a:t>
            </a:r>
            <a:r>
              <a:rPr lang="ko-KR" altLang="en-US" sz="2800"/>
              <a:t>실행문장 </a:t>
            </a:r>
            <a:r>
              <a:rPr lang="en-US" altLang="ko-KR" sz="2800"/>
              <a:t>3 …</a:t>
            </a:r>
            <a:endParaRPr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5377D-F9AD-4E93-9065-BA8B576C93BD}"/>
              </a:ext>
            </a:extLst>
          </p:cNvPr>
          <p:cNvSpPr txBox="1"/>
          <p:nvPr/>
        </p:nvSpPr>
        <p:spPr>
          <a:xfrm>
            <a:off x="932244" y="3765768"/>
            <a:ext cx="7420176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r>
              <a:rPr lang="en-US" altLang="ko-KR" sz="2800"/>
              <a:t>&lt;</a:t>
            </a:r>
            <a:r>
              <a:rPr lang="ko-KR" altLang="en-US" sz="2800"/>
              <a:t>예</a:t>
            </a:r>
            <a:r>
              <a:rPr lang="en-US" altLang="ko-KR" sz="2800"/>
              <a:t>&gt;</a:t>
            </a:r>
          </a:p>
          <a:p>
            <a:r>
              <a:rPr lang="en-US" altLang="ko-KR" sz="2800"/>
              <a:t>a = 0 </a:t>
            </a:r>
          </a:p>
          <a:p>
            <a:r>
              <a:rPr lang="en-US" altLang="ko-KR" sz="2800"/>
              <a:t>while  a &lt; 5</a:t>
            </a:r>
            <a:r>
              <a:rPr lang="ko-KR" altLang="en-US" sz="2800"/>
              <a:t> </a:t>
            </a:r>
            <a:r>
              <a:rPr lang="en-US" altLang="ko-KR" sz="280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	        print(a)</a:t>
            </a:r>
          </a:p>
          <a:p>
            <a:pPr>
              <a:tabLst>
                <a:tab pos="442913" algn="l"/>
              </a:tabLst>
            </a:pPr>
            <a:r>
              <a:rPr lang="en-US" altLang="ko-KR" sz="2800"/>
              <a:t>              a += 1</a:t>
            </a:r>
          </a:p>
          <a:p>
            <a:pPr>
              <a:tabLst>
                <a:tab pos="442913" algn="l"/>
              </a:tabLst>
            </a:pP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841141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C141C-5CFF-4089-AC3D-3FE7E23E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반복 문</a:t>
            </a:r>
          </a:p>
        </p:txBody>
      </p:sp>
      <p:pic>
        <p:nvPicPr>
          <p:cNvPr id="4" name="Picture 2" descr="C:\Users\Administrator\Documents\강의관련\특강준비\왕초보파이썬교재용그림모음\4 일차\이미지 16.png">
            <a:extLst>
              <a:ext uri="{FF2B5EF4-FFF2-40B4-BE49-F238E27FC236}">
                <a16:creationId xmlns:a16="http://schemas.microsoft.com/office/drawing/2014/main" id="{7CB6598A-2DC4-4A30-B0A6-21D44417092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5"/>
          <a:stretch/>
        </p:blipFill>
        <p:spPr bwMode="auto">
          <a:xfrm>
            <a:off x="477310" y="998730"/>
            <a:ext cx="8055895" cy="549061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0C277-6503-449E-BAF0-3271E77E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pic>
        <p:nvPicPr>
          <p:cNvPr id="4" name="Picture 2" descr="C:\Users\Administrator\Documents\강의관련\특강준비\왕초보파이썬교재용그림모음\4 일차\이미지 3.png">
            <a:extLst>
              <a:ext uri="{FF2B5EF4-FFF2-40B4-BE49-F238E27FC236}">
                <a16:creationId xmlns:a16="http://schemas.microsoft.com/office/drawing/2014/main" id="{4A508450-C4A9-452B-B6E9-DA8A4661A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80"/>
          <a:stretch/>
        </p:blipFill>
        <p:spPr bwMode="auto">
          <a:xfrm>
            <a:off x="971600" y="971550"/>
            <a:ext cx="4885748" cy="245745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istrator\Documents\강의관련\특강준비\왕초보파이썬교재용그림모음\4 일차\이미지 4.png">
            <a:extLst>
              <a:ext uri="{FF2B5EF4-FFF2-40B4-BE49-F238E27FC236}">
                <a16:creationId xmlns:a16="http://schemas.microsoft.com/office/drawing/2014/main" id="{438C9FF9-AB66-4403-B8B5-C57149CA0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61" b="10623"/>
          <a:stretch/>
        </p:blipFill>
        <p:spPr bwMode="auto">
          <a:xfrm>
            <a:off x="971600" y="3491830"/>
            <a:ext cx="4885748" cy="3107314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6">
            <a:extLst>
              <a:ext uri="{FF2B5EF4-FFF2-40B4-BE49-F238E27FC236}">
                <a16:creationId xmlns:a16="http://schemas.microsoft.com/office/drawing/2014/main" id="{33AA59B6-28E2-4A47-8E88-B35D749D06EC}"/>
              </a:ext>
            </a:extLst>
          </p:cNvPr>
          <p:cNvSpPr/>
          <p:nvPr/>
        </p:nvSpPr>
        <p:spPr>
          <a:xfrm>
            <a:off x="5364088" y="1475605"/>
            <a:ext cx="3384376" cy="3569881"/>
          </a:xfrm>
          <a:prstGeom prst="wedgeEllipseCallout">
            <a:avLst>
              <a:gd name="adj1" fmla="val -68360"/>
              <a:gd name="adj2" fmla="val 1644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True </a:t>
            </a:r>
            <a:r>
              <a:rPr lang="ko-KR" altLang="en-US" sz="2800">
                <a:solidFill>
                  <a:srgbClr val="FF0000"/>
                </a:solidFill>
              </a:rPr>
              <a:t>이면 </a:t>
            </a:r>
            <a:r>
              <a:rPr lang="en-US" altLang="ko-KR" sz="2800">
                <a:solidFill>
                  <a:srgbClr val="FF0000"/>
                </a:solidFill>
              </a:rPr>
              <a:t>If</a:t>
            </a:r>
            <a:r>
              <a:rPr lang="ko-KR" altLang="en-US" sz="2800">
                <a:solidFill>
                  <a:srgbClr val="FF0000"/>
                </a:solidFill>
              </a:rPr>
              <a:t>문 실행</a:t>
            </a:r>
            <a:r>
              <a:rPr lang="en-US" altLang="ko-KR" sz="2800">
                <a:solidFill>
                  <a:srgbClr val="FF0000"/>
                </a:solidFill>
              </a:rPr>
              <a:t>, false</a:t>
            </a:r>
            <a:r>
              <a:rPr lang="ko-KR" altLang="en-US" sz="2800">
                <a:solidFill>
                  <a:srgbClr val="FF0000"/>
                </a:solidFill>
              </a:rPr>
              <a:t> 이면 실행안됨</a:t>
            </a:r>
            <a:r>
              <a:rPr lang="en-US" altLang="ko-KR" sz="2800">
                <a:solidFill>
                  <a:srgbClr val="FF0000"/>
                </a:solidFill>
              </a:rPr>
              <a:t>.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316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3871-72A5-43DC-8A94-01DF6954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반복 문</a:t>
            </a:r>
          </a:p>
        </p:txBody>
      </p:sp>
      <p:pic>
        <p:nvPicPr>
          <p:cNvPr id="4" name="Picture 2" descr="C:\Users\Administrator\Documents\강의관련\특강준비\왕초보파이썬교재용그림모음\4 일차\이미지 16_2.png">
            <a:extLst>
              <a:ext uri="{FF2B5EF4-FFF2-40B4-BE49-F238E27FC236}">
                <a16:creationId xmlns:a16="http://schemas.microsoft.com/office/drawing/2014/main" id="{569CC27F-6AF0-41CB-AA3C-DF1209B6DF7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36585" y="1628800"/>
            <a:ext cx="7470830" cy="451791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24716D-3F87-4527-AFFC-56B55FFDFF5F}"/>
              </a:ext>
            </a:extLst>
          </p:cNvPr>
          <p:cNvSpPr txBox="1"/>
          <p:nvPr/>
        </p:nvSpPr>
        <p:spPr>
          <a:xfrm>
            <a:off x="971600" y="998730"/>
            <a:ext cx="4746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1000</a:t>
            </a:r>
            <a:r>
              <a:rPr lang="ko-KR" altLang="en-US" sz="2400" dirty="0"/>
              <a:t>까지 더하는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656010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729036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dirty="0"/>
              <a:t>for</a:t>
            </a:r>
            <a:r>
              <a:rPr lang="ko-KR" altLang="en-US" sz="2000" dirty="0"/>
              <a:t>문의 형식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while</a:t>
            </a:r>
            <a:r>
              <a:rPr lang="ko-KR" altLang="en-US" sz="2000" dirty="0"/>
              <a:t>문은 </a:t>
            </a:r>
            <a:r>
              <a:rPr lang="en-US" altLang="ko-KR" sz="2000" dirty="0"/>
              <a:t>while</a:t>
            </a:r>
            <a:r>
              <a:rPr lang="ko-KR" altLang="en-US" sz="2000" dirty="0"/>
              <a:t>문 안의 조건 식을 확인하여 값이 참이면 ‘문장’을 수행</a:t>
            </a:r>
            <a:r>
              <a:rPr lang="en-US" altLang="ko-KR" sz="2000" dirty="0"/>
              <a:t>. </a:t>
            </a:r>
            <a:r>
              <a:rPr lang="ko-KR" altLang="en-US" sz="2000" dirty="0"/>
              <a:t>조건식이 참인 동안 계속 반복함</a:t>
            </a:r>
            <a:endParaRPr lang="en-US" altLang="ko-KR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0" y="1375001"/>
            <a:ext cx="7537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3564015"/>
            <a:ext cx="452646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55" y="3564015"/>
            <a:ext cx="3398610" cy="22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For</a:t>
            </a:r>
            <a:r>
              <a:rPr lang="ko-KR" altLang="en-US" sz="3200" dirty="0"/>
              <a:t>문과 </a:t>
            </a:r>
            <a:r>
              <a:rPr lang="en-US" altLang="ko-KR" sz="3200" dirty="0"/>
              <a:t>while</a:t>
            </a:r>
            <a:r>
              <a:rPr lang="ko-KR" altLang="en-US" sz="3200" dirty="0"/>
              <a:t>문의 비교</a:t>
            </a:r>
          </a:p>
        </p:txBody>
      </p:sp>
    </p:spTree>
    <p:extLst>
      <p:ext uri="{BB962C8B-B14F-4D97-AF65-F5344CB8AC3E}">
        <p14:creationId xmlns:p14="http://schemas.microsoft.com/office/powerpoint/2010/main" val="13166507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660643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/>
              <a:t>For</a:t>
            </a:r>
            <a:r>
              <a:rPr lang="ko-KR" altLang="en-US" sz="2400" dirty="0"/>
              <a:t>문과 </a:t>
            </a:r>
            <a:r>
              <a:rPr lang="en-US" altLang="ko-KR" sz="2400" dirty="0"/>
              <a:t>while</a:t>
            </a:r>
            <a:r>
              <a:rPr lang="ko-KR" altLang="en-US" sz="2400" dirty="0"/>
              <a:t>문 비교</a:t>
            </a:r>
            <a:endParaRPr lang="en-US" altLang="ko-KR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3"/>
          <a:stretch/>
        </p:blipFill>
        <p:spPr bwMode="auto">
          <a:xfrm>
            <a:off x="566555" y="1359909"/>
            <a:ext cx="8190909" cy="199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/>
          <a:stretch/>
        </p:blipFill>
        <p:spPr bwMode="auto">
          <a:xfrm>
            <a:off x="566556" y="3626728"/>
            <a:ext cx="8190908" cy="252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For</a:t>
            </a:r>
            <a:r>
              <a:rPr lang="ko-KR" altLang="en-US" sz="2800" dirty="0"/>
              <a:t>문과 </a:t>
            </a:r>
            <a:r>
              <a:rPr lang="en-US" altLang="ko-KR" sz="2800" dirty="0"/>
              <a:t>while</a:t>
            </a:r>
            <a:r>
              <a:rPr lang="ko-KR" altLang="en-US" sz="2800" dirty="0"/>
              <a:t>문의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1561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400" dirty="0"/>
              <a:t>While</a:t>
            </a:r>
            <a:r>
              <a:rPr lang="ko-KR" altLang="en-US" sz="2400" dirty="0"/>
              <a:t>문을 이용한 </a:t>
            </a:r>
            <a:r>
              <a:rPr lang="en-US" altLang="ko-KR" sz="2400" dirty="0"/>
              <a:t>1</a:t>
            </a:r>
            <a:r>
              <a:rPr lang="ko-KR" altLang="en-US" sz="2400" dirty="0"/>
              <a:t>에서 </a:t>
            </a:r>
            <a:r>
              <a:rPr lang="en-US" altLang="ko-KR" sz="2400" dirty="0"/>
              <a:t>10</a:t>
            </a:r>
            <a:r>
              <a:rPr lang="ko-KR" altLang="en-US" sz="2400" dirty="0"/>
              <a:t>까지의 합 </a:t>
            </a:r>
            <a:endParaRPr lang="en-US" altLang="ko-KR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4"/>
          <a:stretch/>
        </p:blipFill>
        <p:spPr bwMode="auto">
          <a:xfrm>
            <a:off x="296526" y="1534729"/>
            <a:ext cx="8191944" cy="454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반복 문</a:t>
            </a:r>
          </a:p>
        </p:txBody>
      </p:sp>
    </p:spTree>
    <p:extLst>
      <p:ext uri="{BB962C8B-B14F-4D97-AF65-F5344CB8AC3E}">
        <p14:creationId xmlns:p14="http://schemas.microsoft.com/office/powerpoint/2010/main" val="2538825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아래 코드를 </a:t>
            </a:r>
            <a:r>
              <a:rPr lang="en-US" altLang="ko-KR" sz="2800" dirty="0"/>
              <a:t>while </a:t>
            </a:r>
            <a:r>
              <a:rPr lang="ko-KR" altLang="en-US" sz="2800" dirty="0"/>
              <a:t>문으로 수정하시오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8"/>
          <a:stretch/>
        </p:blipFill>
        <p:spPr bwMode="auto">
          <a:xfrm>
            <a:off x="431541" y="1718810"/>
            <a:ext cx="8415934" cy="45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9200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While</a:t>
            </a:r>
            <a:r>
              <a:rPr lang="ko-KR" altLang="en-US" spc="-150" dirty="0"/>
              <a:t>문 사용 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90003" y="59402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무한 루프를 위한 </a:t>
            </a:r>
            <a:r>
              <a:rPr lang="en-US" altLang="ko-KR" sz="2800" dirty="0"/>
              <a:t>while</a:t>
            </a:r>
            <a:r>
              <a:rPr lang="ko-KR" altLang="en-US" sz="2800" dirty="0"/>
              <a:t>문</a:t>
            </a:r>
            <a:endParaRPr lang="en-US" altLang="ko-KR" sz="2800" dirty="0"/>
          </a:p>
          <a:p>
            <a:pPr lvl="1"/>
            <a:r>
              <a:rPr lang="ko-KR" altLang="en-US" sz="2000" dirty="0"/>
              <a:t>무한 루프를 적용하려면 ‘</a:t>
            </a:r>
            <a:r>
              <a:rPr lang="en-US" altLang="ko-KR" sz="2000" dirty="0"/>
              <a:t>while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: ’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조건식을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로 지정</a:t>
            </a:r>
            <a:endParaRPr lang="en-US" altLang="ko-KR" sz="2000" dirty="0"/>
          </a:p>
          <a:p>
            <a:pPr lvl="1"/>
            <a:r>
              <a:rPr lang="ko-KR" altLang="en-US" sz="2000" dirty="0"/>
              <a:t>무한 루프를 중지하려면 </a:t>
            </a:r>
            <a:r>
              <a:rPr lang="en-US" altLang="ko-KR" sz="2000" dirty="0"/>
              <a:t>Ctrl + C </a:t>
            </a:r>
            <a:r>
              <a:rPr lang="ko-KR" altLang="en-US" sz="2000" dirty="0"/>
              <a:t>를 누름</a:t>
            </a:r>
            <a:endParaRPr lang="en-US" altLang="ko-KR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4" y="2321900"/>
            <a:ext cx="6740203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/>
          <a:stretch/>
        </p:blipFill>
        <p:spPr bwMode="auto">
          <a:xfrm>
            <a:off x="834802" y="5055575"/>
            <a:ext cx="6741985" cy="139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1180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000" dirty="0"/>
              <a:t>입력한 두 수의 합계를 반복해서 계산하는 프로그램</a:t>
            </a:r>
            <a:endParaRPr lang="en-US" altLang="ko-K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4"/>
          <a:stretch/>
        </p:blipFill>
        <p:spPr bwMode="auto">
          <a:xfrm>
            <a:off x="769420" y="1547450"/>
            <a:ext cx="7853030" cy="489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무한 루프</a:t>
            </a:r>
          </a:p>
        </p:txBody>
      </p:sp>
    </p:spTree>
    <p:extLst>
      <p:ext uri="{BB962C8B-B14F-4D97-AF65-F5344CB8AC3E}">
        <p14:creationId xmlns:p14="http://schemas.microsoft.com/office/powerpoint/2010/main" val="14110178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604334"/>
            <a:ext cx="8963994" cy="5669958"/>
          </a:xfrm>
        </p:spPr>
        <p:txBody>
          <a:bodyPr>
            <a:normAutofit/>
          </a:bodyPr>
          <a:lstStyle/>
          <a:p>
            <a:pPr marL="93663" lvl="1" indent="0"/>
            <a:r>
              <a:rPr lang="ko-KR" altLang="en-US" sz="1800" b="1" dirty="0"/>
              <a:t>덧셈</a:t>
            </a:r>
            <a:r>
              <a:rPr lang="en-US" altLang="ko-KR" sz="1800" b="1" dirty="0"/>
              <a:t>, </a:t>
            </a:r>
          </a:p>
          <a:p>
            <a:pPr marL="93663" lvl="1" indent="0">
              <a:buNone/>
            </a:pPr>
            <a:r>
              <a:rPr lang="ko-KR" altLang="en-US" sz="1800" b="1" dirty="0"/>
              <a:t>  뺄셈</a:t>
            </a:r>
            <a:r>
              <a:rPr lang="en-US" altLang="ko-KR" sz="1800" b="1" dirty="0"/>
              <a:t>, </a:t>
            </a:r>
          </a:p>
          <a:p>
            <a:pPr marL="93663" lvl="1" indent="0">
              <a:buNone/>
            </a:pPr>
            <a:r>
              <a:rPr lang="ko-KR" altLang="en-US" sz="1800" b="1" dirty="0"/>
              <a:t>  곱셈</a:t>
            </a:r>
            <a:r>
              <a:rPr lang="en-US" altLang="ko-KR" sz="1800" b="1" dirty="0"/>
              <a:t>, </a:t>
            </a:r>
          </a:p>
          <a:p>
            <a:pPr marL="93663" lvl="1" indent="0">
              <a:buNone/>
            </a:pPr>
            <a:r>
              <a:rPr lang="ko-KR" altLang="en-US" sz="1800" b="1" dirty="0"/>
              <a:t>  나눗셈</a:t>
            </a:r>
            <a:r>
              <a:rPr lang="en-US" altLang="ko-KR" sz="1800" b="1" dirty="0"/>
              <a:t>, </a:t>
            </a:r>
          </a:p>
          <a:p>
            <a:pPr marL="93663" lvl="1" indent="0">
              <a:buNone/>
            </a:pPr>
            <a:r>
              <a:rPr lang="ko-KR" altLang="en-US" sz="1800" b="1" dirty="0"/>
              <a:t>  나머지 구하기</a:t>
            </a:r>
            <a:endParaRPr lang="en-US" altLang="ko-KR" sz="18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1178750"/>
            <a:ext cx="671403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무한 루프</a:t>
            </a:r>
          </a:p>
        </p:txBody>
      </p:sp>
    </p:spTree>
    <p:extLst>
      <p:ext uri="{BB962C8B-B14F-4D97-AF65-F5344CB8AC3E}">
        <p14:creationId xmlns:p14="http://schemas.microsoft.com/office/powerpoint/2010/main" val="40777836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1C8C-D8CF-43D5-B7C2-5DDC294F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7B695-3B7C-483F-8FD1-A17C7E2D3ADF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9" y="774700"/>
            <a:ext cx="8254066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33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무한 루프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/>
          <a:stretch/>
        </p:blipFill>
        <p:spPr bwMode="auto">
          <a:xfrm>
            <a:off x="611560" y="953724"/>
            <a:ext cx="7740860" cy="355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75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들여 쓰기를 하지 않아 실행 하지 않아야 할 </a:t>
            </a:r>
            <a:r>
              <a:rPr lang="en-US" altLang="ko-KR" sz="2000" dirty="0"/>
              <a:t>5</a:t>
            </a:r>
            <a:r>
              <a:rPr lang="ko-KR" altLang="en-US" sz="2000" dirty="0"/>
              <a:t>행까지 실행 됨</a:t>
            </a:r>
            <a:r>
              <a:rPr lang="en-US" altLang="ko-KR" sz="2000" dirty="0"/>
              <a:t>. </a:t>
            </a:r>
          </a:p>
          <a:p>
            <a:pPr marL="457200" lvl="1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다음과 같이 줄 바꿈을 수정하여 실행</a:t>
            </a:r>
            <a:endParaRPr lang="en-US" altLang="ko-KR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2"/>
          <a:stretch/>
        </p:blipFill>
        <p:spPr bwMode="auto">
          <a:xfrm>
            <a:off x="836585" y="908720"/>
            <a:ext cx="756084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조건</a:t>
            </a:r>
          </a:p>
        </p:txBody>
      </p:sp>
    </p:spTree>
    <p:extLst>
      <p:ext uri="{BB962C8B-B14F-4D97-AF65-F5344CB8AC3E}">
        <p14:creationId xmlns:p14="http://schemas.microsoft.com/office/powerpoint/2010/main" val="4284006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90003" y="59402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반복 문 탈출하는 </a:t>
            </a:r>
            <a:r>
              <a:rPr lang="en-US" altLang="ko-KR" sz="2800" dirty="0"/>
              <a:t>break</a:t>
            </a:r>
            <a:r>
              <a:rPr lang="ko-KR" altLang="en-US" sz="2800" dirty="0"/>
              <a:t>문</a:t>
            </a:r>
            <a:endParaRPr lang="en-US" altLang="ko-KR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2" y="1318808"/>
            <a:ext cx="8296133" cy="269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6" t="-12471"/>
          <a:stretch/>
        </p:blipFill>
        <p:spPr bwMode="auto">
          <a:xfrm>
            <a:off x="440748" y="5850079"/>
            <a:ext cx="7884375" cy="58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4" y="4329100"/>
            <a:ext cx="7857079" cy="152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반복 문 탈출</a:t>
            </a:r>
            <a:r>
              <a:rPr lang="en-US" altLang="ko-KR" dirty="0"/>
              <a:t>-</a:t>
            </a:r>
            <a:r>
              <a:rPr lang="ko-KR" altLang="en-US" dirty="0"/>
              <a:t>중간에 멈추기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190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F87BF-85BC-4F3C-B420-F3B4037D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BREAK</a:t>
            </a:r>
            <a:r>
              <a:rPr lang="ko-KR" altLang="en-US" sz="2400" dirty="0"/>
              <a:t> 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6AD70-A0DB-41F1-BF91-64DD36FF94B0}"/>
              </a:ext>
            </a:extLst>
          </p:cNvPr>
          <p:cNvSpPr txBox="1"/>
          <p:nvPr/>
        </p:nvSpPr>
        <p:spPr>
          <a:xfrm>
            <a:off x="65864" y="823961"/>
            <a:ext cx="8736605" cy="461665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예제</a:t>
            </a:r>
            <a:r>
              <a:rPr lang="en-US" altLang="ko-KR" sz="2400" b="1" dirty="0">
                <a:solidFill>
                  <a:srgbClr val="FF0000"/>
                </a:solidFill>
              </a:rPr>
              <a:t> =&gt; “</a:t>
            </a:r>
            <a:r>
              <a:rPr lang="ko-KR" altLang="en-US" sz="2400" b="1" dirty="0">
                <a:solidFill>
                  <a:srgbClr val="FF0000"/>
                </a:solidFill>
              </a:rPr>
              <a:t>쓰리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라는 문자열이 나오면 반복문을 멈춰라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5" name="Picture 2" descr="C:\Users\Administrator\Documents\강의관련\특강준비\왕초보파이썬교재용그림모음\4 일차\이미지 17.png">
            <a:extLst>
              <a:ext uri="{FF2B5EF4-FFF2-40B4-BE49-F238E27FC236}">
                <a16:creationId xmlns:a16="http://schemas.microsoft.com/office/drawing/2014/main" id="{B53D9F7F-658F-4BC8-95AB-E412C8FB7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6"/>
          <a:stretch/>
        </p:blipFill>
        <p:spPr bwMode="auto">
          <a:xfrm>
            <a:off x="341530" y="1599181"/>
            <a:ext cx="8010890" cy="457200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2784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22F0-351E-4133-8DBA-1BF50B8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214AC-BF90-4116-8179-6092523F91D0}"/>
              </a:ext>
            </a:extLst>
          </p:cNvPr>
          <p:cNvSpPr txBox="1"/>
          <p:nvPr/>
        </p:nvSpPr>
        <p:spPr>
          <a:xfrm>
            <a:off x="247347" y="784110"/>
            <a:ext cx="7848872" cy="461665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예제</a:t>
            </a:r>
            <a:r>
              <a:rPr lang="en-US" altLang="ko-KR" sz="2400" b="1" dirty="0">
                <a:solidFill>
                  <a:srgbClr val="FF0000"/>
                </a:solidFill>
              </a:rPr>
              <a:t> =&gt; a</a:t>
            </a:r>
            <a:r>
              <a:rPr lang="ko-KR" altLang="en-US" sz="2400" b="1" dirty="0">
                <a:solidFill>
                  <a:srgbClr val="FF0000"/>
                </a:solidFill>
              </a:rPr>
              <a:t>가 </a:t>
            </a:r>
            <a:r>
              <a:rPr lang="en-US" altLang="ko-KR" sz="2400" b="1" dirty="0">
                <a:solidFill>
                  <a:srgbClr val="FF0000"/>
                </a:solidFill>
              </a:rPr>
              <a:t>6</a:t>
            </a:r>
            <a:r>
              <a:rPr lang="ko-KR" altLang="en-US" sz="2400" b="1" dirty="0">
                <a:solidFill>
                  <a:srgbClr val="FF0000"/>
                </a:solidFill>
              </a:rPr>
              <a:t>이 되면 반복문을 멈춰라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5" name="Picture 2" descr="C:\Users\Administrator\Documents\강의관련\특강준비\왕초보파이썬교재용그림모음\4 일차\이미지 18.png">
            <a:extLst>
              <a:ext uri="{FF2B5EF4-FFF2-40B4-BE49-F238E27FC236}">
                <a16:creationId xmlns:a16="http://schemas.microsoft.com/office/drawing/2014/main" id="{BBC3DF9F-3219-487F-A4A5-84761B005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9"/>
          <a:stretch/>
        </p:blipFill>
        <p:spPr bwMode="auto">
          <a:xfrm>
            <a:off x="251520" y="1403775"/>
            <a:ext cx="5324108" cy="474345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183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594021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/>
              <a:t>break</a:t>
            </a:r>
            <a:r>
              <a:rPr lang="ko-KR" altLang="en-US" sz="1800" dirty="0"/>
              <a:t>문을 사용하여 소스코드 수정수정</a:t>
            </a:r>
            <a:endParaRPr lang="en-US" altLang="ko-KR" sz="1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8"/>
          <a:stretch/>
        </p:blipFill>
        <p:spPr bwMode="auto">
          <a:xfrm>
            <a:off x="656565" y="1088739"/>
            <a:ext cx="8010890" cy="38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0"/>
          <a:stretch/>
        </p:blipFill>
        <p:spPr bwMode="auto">
          <a:xfrm>
            <a:off x="610070" y="5015300"/>
            <a:ext cx="6885765" cy="178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반복 문 탈출</a:t>
            </a:r>
            <a:r>
              <a:rPr lang="en-US" altLang="ko-KR" dirty="0"/>
              <a:t>-</a:t>
            </a:r>
            <a:r>
              <a:rPr lang="ko-KR" altLang="en-US" dirty="0"/>
              <a:t>중간에 멈추기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36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/>
              <a:t>1~100</a:t>
            </a:r>
            <a:r>
              <a:rPr lang="ko-KR" altLang="en-US" sz="2000" dirty="0"/>
              <a:t>까지 더하되</a:t>
            </a:r>
            <a:r>
              <a:rPr lang="en-US" altLang="ko-KR" sz="2000" dirty="0"/>
              <a:t>, </a:t>
            </a:r>
            <a:r>
              <a:rPr lang="ko-KR" altLang="en-US" sz="2000" dirty="0"/>
              <a:t>누적 합계</a:t>
            </a:r>
            <a:r>
              <a:rPr lang="en-US" altLang="ko-KR" sz="2000" dirty="0"/>
              <a:t>(hap)</a:t>
            </a:r>
            <a:r>
              <a:rPr lang="ko-KR" altLang="en-US" sz="2000" dirty="0"/>
              <a:t>가 </a:t>
            </a:r>
            <a:r>
              <a:rPr lang="en-US" altLang="ko-KR" sz="2000" dirty="0"/>
              <a:t>1000 </a:t>
            </a:r>
            <a:r>
              <a:rPr lang="ko-KR" altLang="en-US" sz="2000" dirty="0"/>
              <a:t>이상이 되는 시작 지점을 구하는 프로그램</a:t>
            </a:r>
            <a:endParaRPr lang="en-US" altLang="ko-KR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2"/>
          <a:stretch/>
        </p:blipFill>
        <p:spPr bwMode="auto">
          <a:xfrm>
            <a:off x="670912" y="1951463"/>
            <a:ext cx="7861527" cy="413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9379592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59402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반복문으로</a:t>
            </a:r>
            <a:r>
              <a:rPr lang="ko-KR" altLang="en-US" sz="2800" dirty="0"/>
              <a:t> 다시 돌아가는 </a:t>
            </a:r>
            <a:r>
              <a:rPr lang="en-US" altLang="ko-KR" sz="2800" dirty="0"/>
              <a:t>continue</a:t>
            </a:r>
            <a:r>
              <a:rPr lang="ko-KR" altLang="en-US" sz="2800" dirty="0"/>
              <a:t>문</a:t>
            </a:r>
            <a:endParaRPr lang="en-US" altLang="ko-KR" sz="2800" dirty="0"/>
          </a:p>
          <a:p>
            <a:pPr lvl="1"/>
            <a:r>
              <a:rPr lang="en-US" altLang="ko-KR" sz="2000" dirty="0"/>
              <a:t>continue</a:t>
            </a:r>
            <a:r>
              <a:rPr lang="ko-KR" altLang="en-US" sz="2000" dirty="0"/>
              <a:t>문을 만나면 무조건 블록의 남은 부분을 건너뛰고 반복문의 처음으로 돌아감</a:t>
            </a:r>
            <a:endParaRPr lang="en-US" altLang="ko-KR" sz="2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8" y="2348880"/>
            <a:ext cx="8618055" cy="391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중간에 건너뛰기 </a:t>
            </a:r>
            <a:r>
              <a:rPr lang="en-US" altLang="ko-KR" dirty="0"/>
              <a:t>– COUTINUE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8736745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4D8E3-BB98-465B-AAC5-E74B84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6C723-D170-4A26-B72B-C368DE37D03E}"/>
              </a:ext>
            </a:extLst>
          </p:cNvPr>
          <p:cNvSpPr txBox="1"/>
          <p:nvPr/>
        </p:nvSpPr>
        <p:spPr>
          <a:xfrm>
            <a:off x="251520" y="773705"/>
            <a:ext cx="7848872" cy="830997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예제</a:t>
            </a:r>
            <a:r>
              <a:rPr lang="en-US" altLang="ko-KR" sz="2400" b="1" dirty="0">
                <a:solidFill>
                  <a:srgbClr val="FF0000"/>
                </a:solidFill>
              </a:rPr>
              <a:t>=&gt; </a:t>
            </a:r>
            <a:r>
              <a:rPr lang="en-US" altLang="ko-KR" sz="2400" b="1" dirty="0" err="1">
                <a:solidFill>
                  <a:srgbClr val="FF0000"/>
                </a:solidFill>
              </a:rPr>
              <a:t>i</a:t>
            </a:r>
            <a:r>
              <a:rPr lang="ko-KR" altLang="en-US" sz="2400" b="1" dirty="0" err="1">
                <a:solidFill>
                  <a:srgbClr val="FF0000"/>
                </a:solidFill>
              </a:rPr>
              <a:t>를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r>
              <a:rPr lang="ko-KR" altLang="en-US" sz="2400" b="1" dirty="0">
                <a:solidFill>
                  <a:srgbClr val="FF0000"/>
                </a:solidFill>
              </a:rPr>
              <a:t>로 나눈 나머지가 </a:t>
            </a:r>
            <a:r>
              <a:rPr lang="en-US" altLang="ko-KR" sz="2400" b="1" dirty="0">
                <a:solidFill>
                  <a:srgbClr val="FF0000"/>
                </a:solidFill>
              </a:rPr>
              <a:t>0</a:t>
            </a:r>
            <a:r>
              <a:rPr lang="ko-KR" altLang="en-US" sz="2400" b="1" dirty="0" err="1">
                <a:solidFill>
                  <a:srgbClr val="FF0000"/>
                </a:solidFill>
              </a:rPr>
              <a:t>일때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for</a:t>
            </a:r>
            <a:r>
              <a:rPr lang="ko-KR" altLang="en-US" sz="2400" b="1" dirty="0">
                <a:solidFill>
                  <a:srgbClr val="FF0000"/>
                </a:solidFill>
              </a:rPr>
              <a:t>문을 한번 건너뛰어라</a:t>
            </a:r>
            <a:r>
              <a:rPr lang="en-US" altLang="ko-KR" sz="2400" b="1" dirty="0">
                <a:solidFill>
                  <a:srgbClr val="FF0000"/>
                </a:solidFill>
              </a:rPr>
              <a:t>!(</a:t>
            </a:r>
            <a:r>
              <a:rPr lang="ko-KR" altLang="en-US" sz="2400" b="1" dirty="0">
                <a:solidFill>
                  <a:srgbClr val="FF0000"/>
                </a:solidFill>
              </a:rPr>
              <a:t>홀수출력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Picture 2" descr="C:\Users\Administrator\Documents\강의관련\특강준비\왕초보파이썬교재용그림모음\4 일차\이미지 19.png">
            <a:extLst>
              <a:ext uri="{FF2B5EF4-FFF2-40B4-BE49-F238E27FC236}">
                <a16:creationId xmlns:a16="http://schemas.microsoft.com/office/drawing/2014/main" id="{09EF2622-1C53-4E66-B8C2-2E745EA7C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51521" y="1848928"/>
            <a:ext cx="7848872" cy="457200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112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19074-3E0A-40CC-B4AB-69540D1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BB0CF-EC9E-43A5-B294-21E291103BEC}"/>
              </a:ext>
            </a:extLst>
          </p:cNvPr>
          <p:cNvSpPr txBox="1"/>
          <p:nvPr/>
        </p:nvSpPr>
        <p:spPr>
          <a:xfrm>
            <a:off x="235989" y="892734"/>
            <a:ext cx="7848872" cy="461665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예제</a:t>
            </a:r>
            <a:r>
              <a:rPr lang="en-US" altLang="ko-KR" sz="2400" b="1" dirty="0">
                <a:solidFill>
                  <a:srgbClr val="FF0000"/>
                </a:solidFill>
              </a:rPr>
              <a:t>=&gt; </a:t>
            </a:r>
            <a:r>
              <a:rPr lang="ko-KR" altLang="en-US" sz="2400" b="1" dirty="0">
                <a:solidFill>
                  <a:srgbClr val="FF0000"/>
                </a:solidFill>
              </a:rPr>
              <a:t>음식들 중에서 맛없는 버섯을 걸러내라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5" name="Picture 2" descr="C:\Users\Administrator\Documents\강의관련\특강준비\왕초보파이썬교재용그림모음\4 일차\이미지 20.png">
            <a:extLst>
              <a:ext uri="{FF2B5EF4-FFF2-40B4-BE49-F238E27FC236}">
                <a16:creationId xmlns:a16="http://schemas.microsoft.com/office/drawing/2014/main" id="{3085B4F6-FB16-4B27-A955-23B51C524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5" b="9106"/>
          <a:stretch/>
        </p:blipFill>
        <p:spPr bwMode="auto">
          <a:xfrm>
            <a:off x="256265" y="1660456"/>
            <a:ext cx="8321180" cy="478387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06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594021"/>
            <a:ext cx="8963994" cy="5669958"/>
          </a:xfrm>
        </p:spPr>
        <p:txBody>
          <a:bodyPr>
            <a:normAutofit/>
          </a:bodyPr>
          <a:lstStyle/>
          <a:p>
            <a:pPr marL="357188" lvl="1" indent="-171450"/>
            <a:r>
              <a:rPr lang="en-US" altLang="ko-KR" sz="2000" dirty="0"/>
              <a:t>1~100</a:t>
            </a:r>
            <a:r>
              <a:rPr lang="ko-KR" altLang="en-US" sz="2000" dirty="0"/>
              <a:t>까지의 합을 구하되 </a:t>
            </a:r>
            <a:r>
              <a:rPr lang="en-US" altLang="ko-KR" sz="2000" dirty="0"/>
              <a:t>1 +2 +4 +5 +7 +8 +10 +…</a:t>
            </a:r>
            <a:r>
              <a:rPr lang="ko-KR" altLang="en-US" sz="2000" dirty="0"/>
              <a:t>과 같이 </a:t>
            </a:r>
            <a:r>
              <a:rPr lang="en-US" altLang="ko-KR" sz="2000" dirty="0"/>
              <a:t>3</a:t>
            </a:r>
            <a:r>
              <a:rPr lang="ko-KR" altLang="en-US" sz="2000" dirty="0"/>
              <a:t>의 배수를 건너뛰고</a:t>
            </a:r>
            <a:r>
              <a:rPr lang="en-US" altLang="ko-KR" sz="2000" dirty="0"/>
              <a:t>(=</a:t>
            </a:r>
            <a:r>
              <a:rPr lang="ko-KR" altLang="en-US" sz="2000" dirty="0"/>
              <a:t>제외하고</a:t>
            </a:r>
            <a:r>
              <a:rPr lang="en-US" altLang="ko-KR" sz="2000" dirty="0"/>
              <a:t>) </a:t>
            </a:r>
            <a:r>
              <a:rPr lang="ko-KR" altLang="en-US" sz="2000" dirty="0"/>
              <a:t>더하는 프로그램</a:t>
            </a:r>
            <a:endParaRPr lang="en-US" altLang="ko-KR" sz="20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3"/>
          <a:stretch/>
        </p:blipFill>
        <p:spPr bwMode="auto">
          <a:xfrm>
            <a:off x="341530" y="1673805"/>
            <a:ext cx="8460940" cy="467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40999333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8036-6889-406E-94A3-A7BFCA25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</a:t>
            </a:r>
            <a:r>
              <a:rPr lang="en-US" altLang="ko-KR" dirty="0"/>
              <a:t>(</a:t>
            </a:r>
            <a:r>
              <a:rPr lang="ko-KR" altLang="en-US" dirty="0"/>
              <a:t>교재 </a:t>
            </a:r>
            <a:r>
              <a:rPr lang="en-US" altLang="ko-KR" dirty="0"/>
              <a:t>PP125)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47B1F-22F0-454D-85C5-CBE37C9154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4</a:t>
            </a:r>
            <a:r>
              <a:rPr lang="ko-KR" altLang="en-US" dirty="0"/>
              <a:t>단까지 출력되는 구구단을 </a:t>
            </a:r>
            <a:r>
              <a:rPr lang="en-US" altLang="ko-KR" dirty="0"/>
              <a:t>FOR </a:t>
            </a:r>
            <a:r>
              <a:rPr lang="ko-KR" altLang="en-US" dirty="0"/>
              <a:t>문과 </a:t>
            </a:r>
            <a:r>
              <a:rPr lang="en-US" altLang="ko-KR" dirty="0"/>
              <a:t>WHILE </a:t>
            </a:r>
            <a:r>
              <a:rPr lang="ko-KR" altLang="en-US" dirty="0"/>
              <a:t>문으로 각각 </a:t>
            </a:r>
            <a:r>
              <a:rPr lang="ko-KR" altLang="en-US" dirty="0" err="1"/>
              <a:t>작성하세오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사용자에게 출력하고 싶은 단 수를 입력하세요</a:t>
            </a:r>
            <a:r>
              <a:rPr lang="en-US" altLang="ko-KR" dirty="0"/>
              <a:t>.] </a:t>
            </a:r>
            <a:r>
              <a:rPr lang="ko-KR" altLang="en-US" dirty="0"/>
              <a:t>라는 문장을 출력한 후 해당 단 수를 </a:t>
            </a:r>
            <a:r>
              <a:rPr lang="ko-KR" altLang="en-US" dirty="0" err="1"/>
              <a:t>입력받아서</a:t>
            </a:r>
            <a:r>
              <a:rPr lang="ko-KR" altLang="en-US" dirty="0"/>
              <a:t> 해당 단의 구구단을 출력하는 코드를 </a:t>
            </a:r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 </a:t>
            </a:r>
            <a:r>
              <a:rPr lang="ko-KR" altLang="en-US" dirty="0"/>
              <a:t>문으로 작성하세요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 </a:t>
            </a:r>
            <a:r>
              <a:rPr lang="ko-KR" altLang="en-US" dirty="0"/>
              <a:t>문을 사용하여 구구단 </a:t>
            </a:r>
            <a:r>
              <a:rPr lang="en-US" altLang="ko-KR" dirty="0"/>
              <a:t>11</a:t>
            </a:r>
            <a:r>
              <a:rPr lang="ko-KR" altLang="en-US" dirty="0"/>
              <a:t>단부터 </a:t>
            </a:r>
            <a:r>
              <a:rPr lang="en-US" altLang="ko-KR" dirty="0"/>
              <a:t>16</a:t>
            </a:r>
            <a:r>
              <a:rPr lang="ko-KR" altLang="en-US" dirty="0" err="1"/>
              <a:t>단까지를</a:t>
            </a:r>
            <a:r>
              <a:rPr lang="ko-KR" altLang="en-US" dirty="0"/>
              <a:t> 아래와 같이 각 단수가 한 줄에 출력 되도록 작성하세요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교재용그림모음\4 일차\이미지 20_2.png">
            <a:extLst>
              <a:ext uri="{FF2B5EF4-FFF2-40B4-BE49-F238E27FC236}">
                <a16:creationId xmlns:a16="http://schemas.microsoft.com/office/drawing/2014/main" id="{F89B9E01-B623-412D-B7B4-9514FC7CB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9"/>
          <a:stretch/>
        </p:blipFill>
        <p:spPr bwMode="auto">
          <a:xfrm>
            <a:off x="746575" y="4225968"/>
            <a:ext cx="4925868" cy="2217695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1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r>
              <a:rPr lang="ko-KR" altLang="en-US" sz="2000" dirty="0"/>
              <a:t>들여쓰기 잘못으로 오류 발생한 경우</a:t>
            </a:r>
            <a:endParaRPr lang="en-US" altLang="ko-K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2"/>
          <a:stretch/>
        </p:blipFill>
        <p:spPr bwMode="auto">
          <a:xfrm>
            <a:off x="657331" y="728700"/>
            <a:ext cx="7785099" cy="310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4284094"/>
            <a:ext cx="7605845" cy="166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459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사용자로부터 원하는 단을 입력 받아 해당 단의 구구단을 거꾸로 출력하는 프로그램을 작성하시오</a:t>
            </a:r>
            <a:r>
              <a:rPr lang="en-US" altLang="ko-KR" dirty="0"/>
              <a:t>.</a:t>
            </a:r>
          </a:p>
          <a:p>
            <a:pPr marL="93662" indent="0">
              <a:buNone/>
            </a:pPr>
            <a:r>
              <a:rPr lang="ko-KR" altLang="en-US" dirty="0" err="1"/>
              <a:t>몇단</a:t>
            </a:r>
            <a:r>
              <a:rPr lang="en-US" altLang="ko-KR" dirty="0"/>
              <a:t>? 9</a:t>
            </a:r>
          </a:p>
          <a:p>
            <a:pPr marL="93662" indent="0">
              <a:buNone/>
            </a:pPr>
            <a:r>
              <a:rPr lang="en-US" altLang="ko-KR" dirty="0"/>
              <a:t>9 x 9 = 81</a:t>
            </a:r>
          </a:p>
          <a:p>
            <a:pPr marL="93662" indent="0">
              <a:buNone/>
            </a:pPr>
            <a:r>
              <a:rPr lang="en-US" altLang="ko-KR" dirty="0"/>
              <a:t>9 x 8 = 72</a:t>
            </a:r>
          </a:p>
          <a:p>
            <a:pPr marL="93662" indent="0">
              <a:buNone/>
            </a:pPr>
            <a:r>
              <a:rPr lang="en-US" altLang="ko-KR" dirty="0"/>
              <a:t>…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수 중 </a:t>
            </a:r>
            <a:r>
              <a:rPr lang="en-US" altLang="ko-KR" dirty="0"/>
              <a:t>2</a:t>
            </a:r>
            <a:r>
              <a:rPr lang="ko-KR" altLang="en-US" dirty="0"/>
              <a:t>의 배수를 더한 결과를 출력하는 프로그램을 작성하시오</a:t>
            </a:r>
            <a:r>
              <a:rPr lang="en-US" altLang="ko-KR" dirty="0"/>
              <a:t>.</a:t>
            </a:r>
          </a:p>
          <a:p>
            <a:pPr marL="93662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까지의 짝수의 합 </a:t>
            </a:r>
            <a:r>
              <a:rPr lang="en-US" altLang="ko-KR" dirty="0"/>
              <a:t>: 2550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까지의 홀수의 합계에서 최초로 </a:t>
            </a:r>
            <a:r>
              <a:rPr lang="en-US" altLang="ko-KR" dirty="0"/>
              <a:t>1000</a:t>
            </a:r>
            <a:r>
              <a:rPr lang="ko-KR" altLang="en-US" dirty="0"/>
              <a:t>이 넘는 위치는 어디인지 구하는 프로그램을 작성하시오</a:t>
            </a:r>
            <a:r>
              <a:rPr lang="en-US" altLang="ko-KR" dirty="0"/>
              <a:t>.</a:t>
            </a:r>
          </a:p>
          <a:p>
            <a:pPr marL="93662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의 홀수의 합에서 최초로 </a:t>
            </a:r>
            <a:r>
              <a:rPr lang="en-US" altLang="ko-KR" dirty="0"/>
              <a:t>1000</a:t>
            </a:r>
            <a:r>
              <a:rPr lang="ko-KR" altLang="en-US" dirty="0"/>
              <a:t>이 넘는 위치 </a:t>
            </a:r>
            <a:r>
              <a:rPr lang="en-US" altLang="ko-KR" dirty="0"/>
              <a:t>: 63</a:t>
            </a:r>
          </a:p>
          <a:p>
            <a:pPr marL="93662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820" y="1718809"/>
            <a:ext cx="1530170" cy="1755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4220" y="4464115"/>
            <a:ext cx="4185465" cy="405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510" y="5769260"/>
            <a:ext cx="6705745" cy="405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899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사용자로부터 두 수를 입력 받아 두 수 간의 모든 수를 더한 결과를 출력하는 프로그램을 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사용자로부터 숫자를 입력 받고 입력 받은 숫자까지 출력 한다</a:t>
            </a:r>
            <a:r>
              <a:rPr lang="en-US" altLang="ko-KR" dirty="0"/>
              <a:t>. </a:t>
            </a:r>
            <a:r>
              <a:rPr lang="ko-KR" altLang="en-US" dirty="0"/>
              <a:t>다만 </a:t>
            </a:r>
            <a:r>
              <a:rPr lang="en-US" altLang="ko-KR" dirty="0"/>
              <a:t>3</a:t>
            </a:r>
            <a:r>
              <a:rPr lang="ko-KR" altLang="en-US" dirty="0"/>
              <a:t>의 배수에는 숫자 대신 </a:t>
            </a:r>
            <a:r>
              <a:rPr lang="en-US" altLang="ko-KR" dirty="0"/>
              <a:t>“</a:t>
            </a:r>
            <a:r>
              <a:rPr lang="ko-KR" altLang="en-US" dirty="0"/>
              <a:t>짝</a:t>
            </a:r>
            <a:r>
              <a:rPr lang="en-US" altLang="ko-KR" dirty="0"/>
              <a:t>” </a:t>
            </a:r>
            <a:r>
              <a:rPr lang="ko-KR" altLang="en-US" dirty="0"/>
              <a:t>문자가 출력되도록 프로그램 하시오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09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1496</Words>
  <Application>Microsoft Office PowerPoint</Application>
  <PresentationFormat>화면 슬라이드 쇼(4:3)</PresentationFormat>
  <Paragraphs>329</Paragraphs>
  <Slides>91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8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조건문과 반복문</vt:lpstr>
      <vt:lpstr>IF 조건문</vt:lpstr>
      <vt:lpstr>IF 조건</vt:lpstr>
      <vt:lpstr>IF 조건문</vt:lpstr>
      <vt:lpstr>IF 문</vt:lpstr>
      <vt:lpstr>IF 문</vt:lpstr>
      <vt:lpstr>IF 문</vt:lpstr>
      <vt:lpstr>IF 조건</vt:lpstr>
      <vt:lpstr>PowerPoint 프레젠테이션</vt:lpstr>
      <vt:lpstr>IF 조건</vt:lpstr>
      <vt:lpstr>IF 조건</vt:lpstr>
      <vt:lpstr>if~else 문</vt:lpstr>
      <vt:lpstr>IF ~ ELSE 문</vt:lpstr>
      <vt:lpstr>IF ~ ELSE 문</vt:lpstr>
      <vt:lpstr>IF ~ ELSE 문</vt:lpstr>
      <vt:lpstr>프로그램</vt:lpstr>
      <vt:lpstr>중첩 if [if ~ else ~ if ~ else문]</vt:lpstr>
      <vt:lpstr>중첩 IF</vt:lpstr>
      <vt:lpstr>중첩 if문의 실제 사례</vt:lpstr>
      <vt:lpstr>중첩 IF 문</vt:lpstr>
      <vt:lpstr>중첩 IF [IF ~ ELIF ~ ELSE 문]</vt:lpstr>
      <vt:lpstr>IF ~ELIF</vt:lpstr>
      <vt:lpstr>if ~ elif ~ else문으로 수정</vt:lpstr>
      <vt:lpstr>실습</vt:lpstr>
      <vt:lpstr>두개 이상의 조건을 동시에 지정 하고 싶을 때</vt:lpstr>
      <vt:lpstr>IF 조건 확장 논리 및 관계연산자</vt:lpstr>
      <vt:lpstr>퀴즈</vt:lpstr>
      <vt:lpstr>퀴즈</vt:lpstr>
      <vt:lpstr>간단한 계산기 프로그램 </vt:lpstr>
      <vt:lpstr>PowerPoint 프레젠테이션</vt:lpstr>
      <vt:lpstr>If문 응용</vt:lpstr>
      <vt:lpstr>IF 응용</vt:lpstr>
      <vt:lpstr>응용 프로그램</vt:lpstr>
      <vt:lpstr>PowerPoint 프레젠테이션</vt:lpstr>
      <vt:lpstr>eval 함수</vt:lpstr>
      <vt:lpstr>If문을 응용</vt:lpstr>
      <vt:lpstr>PowerPoint 프레젠테이션</vt:lpstr>
      <vt:lpstr>if 예제</vt:lpstr>
      <vt:lpstr>실습</vt:lpstr>
      <vt:lpstr>반복문</vt:lpstr>
      <vt:lpstr>FOR 반복 문</vt:lpstr>
      <vt:lpstr>FOR 반복 문</vt:lpstr>
      <vt:lpstr>FOR 반복문</vt:lpstr>
      <vt:lpstr>FOR 반복문</vt:lpstr>
      <vt:lpstr>FOR  반복 문</vt:lpstr>
      <vt:lpstr>FOR 반복 문</vt:lpstr>
      <vt:lpstr>FOR 반복문</vt:lpstr>
      <vt:lpstr>합계 구하는 프로그램</vt:lpstr>
      <vt:lpstr>합계 구하는 프로그램</vt:lpstr>
      <vt:lpstr>합계 구하는 프로그램</vt:lpstr>
      <vt:lpstr>합계 구하는 프로그램</vt:lpstr>
      <vt:lpstr>합계 구하는 프로그램</vt:lpstr>
      <vt:lpstr>합계 구하는 프로그램</vt:lpstr>
      <vt:lpstr>퀴즈</vt:lpstr>
      <vt:lpstr>퀴즈</vt:lpstr>
      <vt:lpstr>퀴즈</vt:lpstr>
      <vt:lpstr>퀴즈</vt:lpstr>
      <vt:lpstr>퀴즈</vt:lpstr>
      <vt:lpstr>구구단 프로그램</vt:lpstr>
      <vt:lpstr>중첩 for문의 </vt:lpstr>
      <vt:lpstr>중첩 for문</vt:lpstr>
      <vt:lpstr>중첩 FOR</vt:lpstr>
      <vt:lpstr>중첩 FOR</vt:lpstr>
      <vt:lpstr>중첩 FOR</vt:lpstr>
      <vt:lpstr>중첩 FOR</vt:lpstr>
      <vt:lpstr>구구단프로그램</vt:lpstr>
      <vt:lpstr>중첩 FOR</vt:lpstr>
      <vt:lpstr>WHILE 반복 문</vt:lpstr>
      <vt:lpstr>WHILE 반복 문</vt:lpstr>
      <vt:lpstr>WHILE 반복 문</vt:lpstr>
      <vt:lpstr>For문과 while문의 비교</vt:lpstr>
      <vt:lpstr>For문과 while문의 비교</vt:lpstr>
      <vt:lpstr>WHILE 반복 문</vt:lpstr>
      <vt:lpstr>실습</vt:lpstr>
      <vt:lpstr>While문 사용 예</vt:lpstr>
      <vt:lpstr>무한 루프</vt:lpstr>
      <vt:lpstr>무한 루프</vt:lpstr>
      <vt:lpstr>PowerPoint 프레젠테이션</vt:lpstr>
      <vt:lpstr>무한 루프</vt:lpstr>
      <vt:lpstr>BREAK 문 (반복 문 탈출-중간에 멈추기)</vt:lpstr>
      <vt:lpstr>BREAK 문</vt:lpstr>
      <vt:lpstr>BREAK 문</vt:lpstr>
      <vt:lpstr>BREAK 문 (반복 문 탈출-중간에 멈추기)</vt:lpstr>
      <vt:lpstr>BREAK 예제</vt:lpstr>
      <vt:lpstr>중간에 건너뛰기 – COUTINUE 문</vt:lpstr>
      <vt:lpstr>CONTINUE 문</vt:lpstr>
      <vt:lpstr>CONTINUE 문</vt:lpstr>
      <vt:lpstr>CONTINUE 예제</vt:lpstr>
      <vt:lpstr>퀴즈 (교재 PP125)</vt:lpstr>
      <vt:lpstr>실습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admin</cp:lastModifiedBy>
  <cp:revision>206</cp:revision>
  <dcterms:created xsi:type="dcterms:W3CDTF">2012-07-23T02:34:37Z</dcterms:created>
  <dcterms:modified xsi:type="dcterms:W3CDTF">2017-12-24T05:44:44Z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