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08" r:id="rId12"/>
    <p:sldId id="309" r:id="rId13"/>
    <p:sldId id="310" r:id="rId14"/>
    <p:sldId id="319" r:id="rId15"/>
    <p:sldId id="320" r:id="rId16"/>
    <p:sldId id="321" r:id="rId17"/>
    <p:sldId id="269" r:id="rId18"/>
    <p:sldId id="270" r:id="rId19"/>
    <p:sldId id="271" r:id="rId20"/>
    <p:sldId id="272" r:id="rId21"/>
    <p:sldId id="273" r:id="rId22"/>
    <p:sldId id="322" r:id="rId23"/>
    <p:sldId id="323" r:id="rId24"/>
    <p:sldId id="311" r:id="rId25"/>
    <p:sldId id="312" r:id="rId26"/>
    <p:sldId id="325" r:id="rId27"/>
    <p:sldId id="326" r:id="rId28"/>
    <p:sldId id="327" r:id="rId29"/>
    <p:sldId id="313" r:id="rId30"/>
    <p:sldId id="324" r:id="rId31"/>
    <p:sldId id="314" r:id="rId32"/>
    <p:sldId id="315" r:id="rId33"/>
    <p:sldId id="316" r:id="rId34"/>
    <p:sldId id="317" r:id="rId35"/>
    <p:sldId id="274" r:id="rId36"/>
    <p:sldId id="275" r:id="rId37"/>
    <p:sldId id="340" r:id="rId38"/>
    <p:sldId id="341" r:id="rId39"/>
    <p:sldId id="276" r:id="rId40"/>
    <p:sldId id="277" r:id="rId41"/>
    <p:sldId id="278" r:id="rId42"/>
    <p:sldId id="279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328" r:id="rId52"/>
    <p:sldId id="329" r:id="rId53"/>
    <p:sldId id="297" r:id="rId54"/>
    <p:sldId id="298" r:id="rId55"/>
    <p:sldId id="330" r:id="rId56"/>
    <p:sldId id="331" r:id="rId57"/>
    <p:sldId id="332" r:id="rId58"/>
    <p:sldId id="333" r:id="rId59"/>
    <p:sldId id="334" r:id="rId60"/>
    <p:sldId id="335" r:id="rId61"/>
    <p:sldId id="338" r:id="rId62"/>
    <p:sldId id="339" r:id="rId63"/>
    <p:sldId id="336" r:id="rId64"/>
    <p:sldId id="301" r:id="rId65"/>
    <p:sldId id="302" r:id="rId66"/>
    <p:sldId id="299" r:id="rId67"/>
    <p:sldId id="300" r:id="rId68"/>
    <p:sldId id="342" r:id="rId69"/>
    <p:sldId id="303" r:id="rId70"/>
    <p:sldId id="304" r:id="rId71"/>
    <p:sldId id="305" r:id="rId72"/>
    <p:sldId id="306" r:id="rId73"/>
    <p:sldId id="307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6E97-33AA-467D-BD52-960870F6BB73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D4550-604B-4B05-AC8E-BDE86B64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8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12192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12192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955541" y="3311297"/>
            <a:ext cx="9781087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81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88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98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874E-A432-4101-A10F-81C7EAC6E6C1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7296-F969-4CB8-A3EA-B17052ED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8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5B2418-2012-456F-AE61-B41BBE76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함수와 클래스 모듈</a:t>
            </a:r>
          </a:p>
        </p:txBody>
      </p:sp>
    </p:spTree>
    <p:extLst>
      <p:ext uri="{BB962C8B-B14F-4D97-AF65-F5344CB8AC3E}">
        <p14:creationId xmlns:p14="http://schemas.microsoft.com/office/powerpoint/2010/main" val="152651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/>
          <a:stretch/>
        </p:blipFill>
        <p:spPr bwMode="auto">
          <a:xfrm>
            <a:off x="815926" y="908235"/>
            <a:ext cx="10058400" cy="396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216" y="5053391"/>
            <a:ext cx="984610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실습</a:t>
            </a:r>
            <a:r>
              <a:rPr lang="en-US" altLang="ko-KR" sz="2000" dirty="0"/>
              <a:t>)</a:t>
            </a:r>
            <a:r>
              <a:rPr lang="ko-KR" altLang="en-US" sz="2000" dirty="0"/>
              <a:t>이 프로그램을 수정하여 </a:t>
            </a:r>
            <a:r>
              <a:rPr lang="en-US" altLang="ko-KR" sz="2000" dirty="0"/>
              <a:t>(1:</a:t>
            </a:r>
            <a:r>
              <a:rPr lang="ko-KR" altLang="en-US" sz="2000" dirty="0" err="1"/>
              <a:t>아메리카노</a:t>
            </a:r>
            <a:r>
              <a:rPr lang="en-US" altLang="ko-KR" sz="2000" dirty="0"/>
              <a:t>/2:</a:t>
            </a:r>
            <a:r>
              <a:rPr lang="ko-KR" altLang="en-US" sz="2000" dirty="0" err="1"/>
              <a:t>카페라떼</a:t>
            </a:r>
            <a:r>
              <a:rPr lang="en-US" altLang="ko-KR" sz="2000" dirty="0"/>
              <a:t>/3:</a:t>
            </a:r>
            <a:r>
              <a:rPr lang="ko-KR" altLang="en-US" sz="2000" dirty="0" err="1"/>
              <a:t>카푸치노</a:t>
            </a:r>
            <a:r>
              <a:rPr lang="en-US" altLang="ko-KR" sz="2000" dirty="0"/>
              <a:t>/4:</a:t>
            </a:r>
            <a:r>
              <a:rPr lang="ko-KR" altLang="en-US" sz="2000" dirty="0" err="1"/>
              <a:t>에스프레스</a:t>
            </a:r>
            <a:r>
              <a:rPr lang="ko-KR" altLang="en-US" sz="2000" dirty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커피 종류 중 하나를 선택하게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손님은 철수</a:t>
            </a:r>
            <a:r>
              <a:rPr lang="en-US" altLang="ko-KR" sz="2000" dirty="0"/>
              <a:t>/</a:t>
            </a:r>
            <a:r>
              <a:rPr lang="ko-KR" altLang="en-US" sz="2000" dirty="0"/>
              <a:t>영희</a:t>
            </a:r>
            <a:r>
              <a:rPr lang="en-US" altLang="ko-KR" sz="2000" dirty="0"/>
              <a:t>/</a:t>
            </a:r>
            <a:r>
              <a:rPr lang="ko-KR" altLang="en-US" sz="2000" dirty="0"/>
              <a:t>길동</a:t>
            </a:r>
            <a:r>
              <a:rPr lang="en-US" altLang="ko-KR" sz="2000" dirty="0"/>
              <a:t>/</a:t>
            </a:r>
            <a:r>
              <a:rPr lang="ko-KR" altLang="en-US" sz="2000" dirty="0"/>
              <a:t>민수 </a:t>
            </a:r>
            <a:r>
              <a:rPr lang="en-US" altLang="ko-KR" sz="2000" dirty="0"/>
              <a:t>4</a:t>
            </a:r>
            <a:r>
              <a:rPr lang="ko-KR" altLang="en-US" sz="2000" dirty="0"/>
              <a:t>명의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주문만 받게 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92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2CB542-5628-4D5F-BF5E-3B2721A5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826596-BA16-4081-B6BE-FC44A9F92369}"/>
              </a:ext>
            </a:extLst>
          </p:cNvPr>
          <p:cNvSpPr txBox="1"/>
          <p:nvPr/>
        </p:nvSpPr>
        <p:spPr>
          <a:xfrm>
            <a:off x="871457" y="1062753"/>
            <a:ext cx="941202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문법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def  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/>
              <a:t>인수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  </a:t>
            </a:r>
            <a:r>
              <a:rPr lang="ko-KR" altLang="en-US" sz="2400" dirty="0"/>
              <a:t>함수가 실행되면 실행될 문장들</a:t>
            </a:r>
            <a:endParaRPr lang="en-US" altLang="ko-KR" sz="2400" dirty="0"/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  return  </a:t>
            </a:r>
            <a:r>
              <a:rPr lang="ko-KR" altLang="en-US" sz="2400" dirty="0"/>
              <a:t>결과값</a:t>
            </a:r>
          </a:p>
        </p:txBody>
      </p:sp>
      <p:pic>
        <p:nvPicPr>
          <p:cNvPr id="5" name="Picture 2" descr="C:\Users\Administrator\Documents\강의관련\특강준비\왕초보파이썬\5 일차\이미지 1.png">
            <a:extLst>
              <a:ext uri="{FF2B5EF4-FFF2-40B4-BE49-F238E27FC236}">
                <a16:creationId xmlns="" xmlns:a16="http://schemas.microsoft.com/office/drawing/2014/main" id="{680629A4-1777-42DF-B66E-D559A5EDE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7" b="12536"/>
          <a:stretch/>
        </p:blipFill>
        <p:spPr bwMode="auto">
          <a:xfrm>
            <a:off x="871458" y="3295000"/>
            <a:ext cx="9412026" cy="2640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4E006A-45EF-4AAD-8672-864B502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Administrator\Documents\강의관련\특강준비\왕초보파이썬\5 일차\이미지 2.png">
            <a:extLst>
              <a:ext uri="{FF2B5EF4-FFF2-40B4-BE49-F238E27FC236}">
                <a16:creationId xmlns="" xmlns:a16="http://schemas.microsoft.com/office/drawing/2014/main" id="{8718CE94-F8C1-431D-93D1-65C2A5034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29"/>
          <a:stretch/>
        </p:blipFill>
        <p:spPr bwMode="auto">
          <a:xfrm>
            <a:off x="1210039" y="1650894"/>
            <a:ext cx="8679548" cy="3556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0BD550-4BAC-4DCB-AD2F-67C1D5510BB8}"/>
              </a:ext>
            </a:extLst>
          </p:cNvPr>
          <p:cNvSpPr txBox="1"/>
          <p:nvPr/>
        </p:nvSpPr>
        <p:spPr>
          <a:xfrm>
            <a:off x="720051" y="930814"/>
            <a:ext cx="72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/>
              <a:t>return</a:t>
            </a:r>
            <a:r>
              <a:rPr lang="ko-KR" altLang="en-US" sz="2400" dirty="0"/>
              <a:t>은 생략 가능 </a:t>
            </a:r>
            <a:r>
              <a:rPr lang="en-US" altLang="ko-KR" sz="2400" dirty="0"/>
              <a:t>(print </a:t>
            </a:r>
            <a:r>
              <a:rPr lang="ko-KR" altLang="en-US" sz="2400" dirty="0"/>
              <a:t>를 사용한 경우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28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971273-F180-4B40-B848-D57AAF2A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FDE29E-F6F3-4B7B-B3FD-704BA12B6A78}"/>
              </a:ext>
            </a:extLst>
          </p:cNvPr>
          <p:cNvSpPr txBox="1"/>
          <p:nvPr/>
        </p:nvSpPr>
        <p:spPr>
          <a:xfrm>
            <a:off x="551239" y="1238243"/>
            <a:ext cx="676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인수와 </a:t>
            </a:r>
            <a:r>
              <a:rPr lang="en-US" altLang="ko-KR" sz="2400" dirty="0"/>
              <a:t>return </a:t>
            </a:r>
            <a:r>
              <a:rPr lang="ko-KR" altLang="en-US" sz="2400" dirty="0"/>
              <a:t>값 모두 없을 수 있음</a:t>
            </a:r>
          </a:p>
        </p:txBody>
      </p:sp>
      <p:pic>
        <p:nvPicPr>
          <p:cNvPr id="5" name="Picture 2" descr="C:\Users\Administrator\Documents\강의관련\특강준비\왕초보파이썬\5 일차\이미지 3.png">
            <a:extLst>
              <a:ext uri="{FF2B5EF4-FFF2-40B4-BE49-F238E27FC236}">
                <a16:creationId xmlns="" xmlns:a16="http://schemas.microsoft.com/office/drawing/2014/main" id="{93CA87EE-2118-4C8B-8BFD-AD56229C8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35"/>
          <a:stretch/>
        </p:blipFill>
        <p:spPr bwMode="auto">
          <a:xfrm>
            <a:off x="1105844" y="2102339"/>
            <a:ext cx="7911545" cy="3086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반환 값 유무에 따른 함수 구분</a:t>
            </a:r>
            <a:endParaRPr lang="en-US" altLang="ko-KR" sz="2800" dirty="0"/>
          </a:p>
          <a:p>
            <a:pPr lvl="1"/>
            <a:r>
              <a:rPr lang="ko-KR" altLang="en-US" sz="2000" dirty="0"/>
              <a:t>반환 값은 ‘리턴 값’이라 함</a:t>
            </a:r>
            <a:r>
              <a:rPr lang="en-US" altLang="ko-KR" sz="2000" dirty="0"/>
              <a:t>.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(Parameter)</a:t>
            </a:r>
            <a:r>
              <a:rPr lang="ko-KR" altLang="en-US" sz="2000" dirty="0"/>
              <a:t>는 ‘</a:t>
            </a:r>
            <a:r>
              <a:rPr lang="ko-KR" altLang="en-US" sz="2000" dirty="0" err="1"/>
              <a:t>파라미터</a:t>
            </a:r>
            <a:r>
              <a:rPr lang="ko-KR" altLang="en-US" sz="2000" dirty="0"/>
              <a:t>’라고 부르기도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반환 값이 있는 함수</a:t>
            </a:r>
            <a:endParaRPr lang="en-US" altLang="ko-K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2236763"/>
            <a:ext cx="7680960" cy="4045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val="3531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745569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반환 값이 없는 함수</a:t>
            </a:r>
            <a:endParaRPr lang="en-US" altLang="ko-KR" sz="2000" dirty="0"/>
          </a:p>
          <a:p>
            <a:pPr lvl="2"/>
            <a:r>
              <a:rPr lang="en-US" altLang="ko-KR" sz="1800" dirty="0"/>
              <a:t>return</a:t>
            </a:r>
            <a:r>
              <a:rPr lang="ko-KR" altLang="en-US" sz="1800" dirty="0"/>
              <a:t>문 생략</a:t>
            </a:r>
            <a:r>
              <a:rPr lang="en-US" altLang="ko-KR" sz="1800" dirty="0"/>
              <a:t>. </a:t>
            </a:r>
            <a:r>
              <a:rPr lang="ko-KR" altLang="en-US" sz="1800" dirty="0"/>
              <a:t>또는 반환 값 없이 </a:t>
            </a:r>
            <a:r>
              <a:rPr lang="en-US" altLang="ko-KR" sz="1800" dirty="0"/>
              <a:t>return</a:t>
            </a:r>
            <a:r>
              <a:rPr lang="ko-KR" altLang="en-US" sz="1800" dirty="0"/>
              <a:t>만 씀</a:t>
            </a:r>
            <a:r>
              <a:rPr lang="en-US" altLang="ko-KR" sz="180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0"/>
          <a:stretch/>
        </p:blipFill>
        <p:spPr bwMode="auto">
          <a:xfrm>
            <a:off x="1078665" y="1884763"/>
            <a:ext cx="7755846" cy="36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val="45410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/>
          <a:stretch/>
        </p:blipFill>
        <p:spPr bwMode="auto">
          <a:xfrm>
            <a:off x="1370108" y="889440"/>
            <a:ext cx="9094692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val="403780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745569"/>
            <a:ext cx="11951992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함수의 모양과 활용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ko-KR" altLang="en-US" sz="2000" dirty="0"/>
              <a:t>함수는 매개변수</a:t>
            </a:r>
            <a:r>
              <a:rPr lang="en-US" altLang="ko-KR" sz="2000" dirty="0"/>
              <a:t>(Parameter)</a:t>
            </a:r>
            <a:r>
              <a:rPr lang="ko-KR" altLang="en-US" sz="2000" dirty="0"/>
              <a:t>를 입력 받은 후 그 매개변수를 가공 및 처리한 후에 반환 값을 돌려줌</a:t>
            </a:r>
            <a:endParaRPr lang="en-US" altLang="ko-KR" sz="20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/>
          <a:stretch/>
        </p:blipFill>
        <p:spPr bwMode="auto">
          <a:xfrm>
            <a:off x="633045" y="1454385"/>
            <a:ext cx="910179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인수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5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0"/>
            <a:ext cx="11951992" cy="566995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2200" dirty="0"/>
              <a:t>두 정수를 입력 받아 두 정수의 합계를 반환하는 </a:t>
            </a:r>
            <a:r>
              <a:rPr lang="en-US" altLang="ko-KR" sz="2200" dirty="0"/>
              <a:t>plus() </a:t>
            </a:r>
            <a:r>
              <a:rPr lang="ko-KR" altLang="en-US" sz="2200" dirty="0"/>
              <a:t>함수 만들기</a:t>
            </a:r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~5</a:t>
            </a:r>
            <a:r>
              <a:rPr lang="ko-KR" altLang="en-US" sz="1600" dirty="0"/>
              <a:t>행에 </a:t>
            </a:r>
            <a:r>
              <a:rPr lang="en-US" altLang="ko-KR" sz="1600" dirty="0"/>
              <a:t>plus() </a:t>
            </a:r>
            <a:r>
              <a:rPr lang="ko-KR" altLang="en-US" sz="1600" dirty="0"/>
              <a:t>함수를 정의하였으나 먼저 실행되지 않음</a:t>
            </a:r>
            <a:r>
              <a:rPr lang="en-US" altLang="ko-KR" sz="1600" dirty="0"/>
              <a:t>. 11</a:t>
            </a:r>
            <a:r>
              <a:rPr lang="ko-KR" altLang="en-US" sz="1600" dirty="0"/>
              <a:t>행에서 함수를 호출하면 그때 실행됨</a:t>
            </a:r>
            <a:endParaRPr lang="en-US" altLang="ko-K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/>
          <a:stretch/>
        </p:blipFill>
        <p:spPr bwMode="auto">
          <a:xfrm>
            <a:off x="765215" y="1336267"/>
            <a:ext cx="10981307" cy="41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val="201582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2"/>
          <a:stretch/>
        </p:blipFill>
        <p:spPr bwMode="auto">
          <a:xfrm>
            <a:off x="1026942" y="795337"/>
            <a:ext cx="916330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82707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함수의 개념 </a:t>
            </a:r>
            <a:endParaRPr lang="en-US" altLang="ko-KR" sz="2400" dirty="0"/>
          </a:p>
          <a:p>
            <a:pPr lvl="1"/>
            <a:r>
              <a:rPr lang="ko-KR" altLang="en-US" sz="1800" dirty="0"/>
              <a:t>함수는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프로그램 자체에서 제공하지만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직접 만들어서 사용하기도 함</a:t>
            </a:r>
            <a:endParaRPr lang="en-US" altLang="ko-KR" sz="1800" dirty="0"/>
          </a:p>
          <a:p>
            <a:pPr lvl="1"/>
            <a:r>
              <a:rPr lang="ko-KR" altLang="en-US" sz="1800" dirty="0"/>
              <a:t>자판기 없이 커피를 제공하는 프로그램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/>
          <a:stretch/>
        </p:blipFill>
        <p:spPr bwMode="auto">
          <a:xfrm>
            <a:off x="1327559" y="2527567"/>
            <a:ext cx="9137241" cy="36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98582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plus() </a:t>
            </a:r>
            <a:r>
              <a:rPr lang="ko-KR" altLang="en-US" dirty="0"/>
              <a:t>함수를 호출할 때는 </a:t>
            </a:r>
            <a:r>
              <a:rPr lang="en-US" altLang="ko-KR" dirty="0"/>
              <a:t>plus(</a:t>
            </a:r>
            <a:r>
              <a:rPr lang="ko-KR" altLang="en-US" dirty="0"/>
              <a:t>숫자 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2)</a:t>
            </a:r>
            <a:r>
              <a:rPr lang="ko-KR" altLang="en-US" dirty="0"/>
              <a:t>와 같은 형식으로 호출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함수 실행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를 더해 </a:t>
            </a:r>
            <a:r>
              <a:rPr lang="en-US" altLang="ko-KR" dirty="0"/>
              <a:t>result</a:t>
            </a:r>
            <a:r>
              <a:rPr lang="ko-KR" altLang="en-US" dirty="0"/>
              <a:t>에 대입한 후</a:t>
            </a:r>
            <a:r>
              <a:rPr lang="en-US" altLang="ko-KR" dirty="0"/>
              <a:t>, return result </a:t>
            </a:r>
            <a:r>
              <a:rPr lang="ko-KR" altLang="en-US" dirty="0"/>
              <a:t>문장에 의해 이 함수를 호출했던 곳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(=11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돌아감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③ 결과 반환</a:t>
            </a:r>
          </a:p>
          <a:p>
            <a:pPr marL="457200" lvl="1" indent="0">
              <a:buNone/>
            </a:pPr>
            <a:r>
              <a:rPr lang="ko-KR" altLang="en-US" dirty="0"/>
              <a:t>    함수를 실행하여 얻은 </a:t>
            </a:r>
            <a:r>
              <a:rPr lang="en-US" altLang="ko-KR" dirty="0"/>
              <a:t>result</a:t>
            </a:r>
            <a:r>
              <a:rPr lang="ko-KR" altLang="en-US" dirty="0"/>
              <a:t>값</a:t>
            </a:r>
            <a:r>
              <a:rPr lang="en-US" altLang="ko-KR" dirty="0"/>
              <a:t>(300)</a:t>
            </a:r>
            <a:r>
              <a:rPr lang="ko-KR" altLang="en-US" dirty="0"/>
              <a:t>을 </a:t>
            </a:r>
            <a:r>
              <a:rPr lang="en-US" altLang="ko-KR" dirty="0"/>
              <a:t>plus() </a:t>
            </a:r>
            <a:r>
              <a:rPr lang="ko-KR" altLang="en-US" dirty="0"/>
              <a:t>함수를 호출했던 곳으로 돌려줌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④ hap</a:t>
            </a:r>
            <a:r>
              <a:rPr lang="ko-KR" altLang="en-US" dirty="0"/>
              <a:t>에 </a:t>
            </a:r>
            <a:r>
              <a:rPr lang="ko-KR" altLang="en-US" dirty="0" err="1"/>
              <a:t>반환값</a:t>
            </a:r>
            <a:r>
              <a:rPr lang="ko-KR" altLang="en-US" dirty="0"/>
              <a:t> 대입</a:t>
            </a:r>
          </a:p>
          <a:p>
            <a:pPr marL="457200" lvl="1" indent="0">
              <a:buNone/>
            </a:pPr>
            <a:r>
              <a:rPr lang="ko-KR" altLang="en-US" dirty="0"/>
              <a:t>    반환된 값 </a:t>
            </a:r>
            <a:r>
              <a:rPr lang="en-US" altLang="ko-KR" dirty="0"/>
              <a:t>300</a:t>
            </a:r>
            <a:r>
              <a:rPr lang="ko-KR" altLang="en-US" dirty="0"/>
              <a:t>을 변수 </a:t>
            </a:r>
            <a:r>
              <a:rPr lang="en-US" altLang="ko-KR" dirty="0"/>
              <a:t>hap</a:t>
            </a:r>
            <a:r>
              <a:rPr lang="ko-KR" altLang="en-US" dirty="0"/>
              <a:t>에 대입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61249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/>
          <a:stretch/>
        </p:blipFill>
        <p:spPr bwMode="auto">
          <a:xfrm>
            <a:off x="3426691" y="1272822"/>
            <a:ext cx="658565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46798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매개변수 전달 방법</a:t>
            </a:r>
            <a:endParaRPr lang="en-US" altLang="ko-KR" sz="2800" dirty="0"/>
          </a:p>
          <a:p>
            <a:pPr lvl="1"/>
            <a:r>
              <a:rPr lang="ko-KR" altLang="en-US" sz="2000" dirty="0"/>
              <a:t>매개변수의 개수를 정해놓는 방법</a:t>
            </a:r>
            <a:r>
              <a:rPr lang="en-US" altLang="ko-KR" sz="2000" dirty="0"/>
              <a:t>		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r="24399"/>
          <a:stretch/>
        </p:blipFill>
        <p:spPr bwMode="auto">
          <a:xfrm>
            <a:off x="1048398" y="1969113"/>
            <a:ext cx="9024070" cy="473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val="420729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/>
          <a:stretch/>
        </p:blipFill>
        <p:spPr bwMode="auto">
          <a:xfrm>
            <a:off x="984738" y="1159501"/>
            <a:ext cx="9622302" cy="289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val="335629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351E3F-9AEF-411E-AF4A-628F4B2B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매개변수 전달방법 </a:t>
            </a:r>
            <a:r>
              <a:rPr lang="en-US" altLang="ko-KR" dirty="0"/>
              <a:t>– </a:t>
            </a:r>
            <a:r>
              <a:rPr lang="ko-KR" altLang="en-US" dirty="0"/>
              <a:t>인수의 개수가 정해지지 않은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05C9A4-0D76-49CB-AD2A-0D9020C817BE}"/>
              </a:ext>
            </a:extLst>
          </p:cNvPr>
          <p:cNvSpPr txBox="1"/>
          <p:nvPr/>
        </p:nvSpPr>
        <p:spPr>
          <a:xfrm>
            <a:off x="530208" y="888215"/>
            <a:ext cx="1119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사용자가 몇 개의 값을 입력할지 모를 경우</a:t>
            </a:r>
            <a:r>
              <a:rPr lang="en-US" altLang="ko-KR" sz="2400" dirty="0"/>
              <a:t>(</a:t>
            </a:r>
            <a:r>
              <a:rPr lang="ko-KR" altLang="en-US" sz="2400" dirty="0"/>
              <a:t>인수의 개수가 정해지지 않은 경우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Picture 2" descr="C:\Users\Administrator\Documents\강의관련\특강준비\왕초보파이썬\5 일차\이미지 4.png">
            <a:extLst>
              <a:ext uri="{FF2B5EF4-FFF2-40B4-BE49-F238E27FC236}">
                <a16:creationId xmlns="" xmlns:a16="http://schemas.microsoft.com/office/drawing/2014/main" id="{AFFCBE45-AF4B-4921-B080-86A5E8782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4"/>
          <a:stretch/>
        </p:blipFill>
        <p:spPr bwMode="auto">
          <a:xfrm>
            <a:off x="530208" y="1460403"/>
            <a:ext cx="8542338" cy="4286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BDCDEB-EB74-47E6-9036-80678BA77207}"/>
              </a:ext>
            </a:extLst>
          </p:cNvPr>
          <p:cNvSpPr txBox="1"/>
          <p:nvPr/>
        </p:nvSpPr>
        <p:spPr>
          <a:xfrm>
            <a:off x="3868615" y="2293035"/>
            <a:ext cx="811632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인수 앞에 </a:t>
            </a:r>
            <a:r>
              <a:rPr lang="en-US" altLang="ko-KR" sz="2000" dirty="0"/>
              <a:t>*</a:t>
            </a:r>
            <a:r>
              <a:rPr lang="ko-KR" altLang="en-US" sz="2000" dirty="0"/>
              <a:t>를 사용하면 입력되는 모든 인수를 모아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만들어 줌</a:t>
            </a:r>
          </a:p>
        </p:txBody>
      </p:sp>
    </p:spTree>
    <p:extLst>
      <p:ext uri="{BB962C8B-B14F-4D97-AF65-F5344CB8AC3E}">
        <p14:creationId xmlns:p14="http://schemas.microsoft.com/office/powerpoint/2010/main" val="212210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B83EA2-E099-4D78-9CA0-972CDBE6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 </a:t>
            </a:r>
            <a:r>
              <a:rPr lang="ko-KR" altLang="en-US" dirty="0"/>
              <a:t>전달 방법</a:t>
            </a:r>
          </a:p>
        </p:txBody>
      </p:sp>
      <p:pic>
        <p:nvPicPr>
          <p:cNvPr id="4" name="Picture 2" descr="C:\Users\Administrator\Documents\강의관련\특강준비\왕초보파이썬\5 일차\이미지 5.png">
            <a:extLst>
              <a:ext uri="{FF2B5EF4-FFF2-40B4-BE49-F238E27FC236}">
                <a16:creationId xmlns="" xmlns:a16="http://schemas.microsoft.com/office/drawing/2014/main" id="{BE219880-1FAF-4F74-937C-B22950B6C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6" b="7720"/>
          <a:stretch/>
        </p:blipFill>
        <p:spPr bwMode="auto">
          <a:xfrm>
            <a:off x="720298" y="1541731"/>
            <a:ext cx="8029806" cy="41399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29F95-B8D3-4526-B45B-4DAD9E4B2150}"/>
              </a:ext>
            </a:extLst>
          </p:cNvPr>
          <p:cNvSpPr txBox="1"/>
          <p:nvPr/>
        </p:nvSpPr>
        <p:spPr>
          <a:xfrm>
            <a:off x="720298" y="879642"/>
            <a:ext cx="1119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사용자가 몇 개의 값을 입력할지 모를 경우</a:t>
            </a:r>
            <a:r>
              <a:rPr lang="en-US" altLang="ko-KR" sz="2400" dirty="0"/>
              <a:t>(</a:t>
            </a:r>
            <a:r>
              <a:rPr lang="ko-KR" altLang="en-US" sz="2400" dirty="0"/>
              <a:t>인수의 개수가 정해지지 않은 경우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12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20004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매개변수의 숫자를 정해놓지 않는 방법 </a:t>
            </a:r>
            <a:r>
              <a:rPr lang="en-US" altLang="ko-KR" sz="2000" dirty="0"/>
              <a:t>- </a:t>
            </a:r>
            <a:r>
              <a:rPr lang="ko-KR" altLang="en-US" sz="2000" dirty="0"/>
              <a:t>가변 매개변수</a:t>
            </a:r>
            <a:r>
              <a:rPr lang="en-US" altLang="ko-KR" sz="2000" dirty="0"/>
              <a:t>(Arbitrary Argument List) </a:t>
            </a:r>
            <a:r>
              <a:rPr lang="ko-KR" altLang="en-US" sz="2000" dirty="0"/>
              <a:t>방식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7" b="10458"/>
          <a:stretch/>
        </p:blipFill>
        <p:spPr bwMode="auto">
          <a:xfrm>
            <a:off x="958309" y="1277301"/>
            <a:ext cx="9986356" cy="49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val="161201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*</a:t>
            </a:r>
            <a:r>
              <a:rPr lang="en-US" altLang="ko-KR" dirty="0"/>
              <a:t>para</a:t>
            </a:r>
            <a:r>
              <a:rPr lang="ko-KR" altLang="en-US" dirty="0"/>
              <a:t>로 매개변수를 설정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호출한 매개변수는 </a:t>
            </a:r>
            <a:r>
              <a:rPr lang="en-US" altLang="ko-KR" dirty="0"/>
              <a:t>(10, 20)</a:t>
            </a:r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호출한 매개변수는 </a:t>
            </a:r>
            <a:r>
              <a:rPr lang="en-US" altLang="ko-KR" dirty="0"/>
              <a:t>(10, 20, 30) </a:t>
            </a:r>
            <a:r>
              <a:rPr lang="ko-KR" altLang="en-US" dirty="0"/>
              <a:t>형식의 </a:t>
            </a:r>
            <a:r>
              <a:rPr lang="ko-KR" altLang="en-US" dirty="0" err="1"/>
              <a:t>튜플로</a:t>
            </a:r>
            <a:r>
              <a:rPr lang="ko-KR" altLang="en-US" dirty="0"/>
              <a:t> 전달됨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행에서 넘겨 받은 매개변수를 </a:t>
            </a:r>
            <a:r>
              <a:rPr lang="en-US" altLang="ko-KR" dirty="0"/>
              <a:t>for</a:t>
            </a:r>
            <a:r>
              <a:rPr lang="ko-KR" altLang="en-US" dirty="0"/>
              <a:t>문으로 하나씩 추출해서 </a:t>
            </a: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en-US" altLang="ko-KR" dirty="0"/>
              <a:t>result</a:t>
            </a:r>
            <a:r>
              <a:rPr lang="ko-KR" altLang="en-US" dirty="0"/>
              <a:t>에 누적</a:t>
            </a:r>
            <a:r>
              <a:rPr lang="en-US" altLang="ko-KR" dirty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(10, 20, 30)</a:t>
            </a:r>
            <a:r>
              <a:rPr lang="ko-KR" altLang="en-US" dirty="0"/>
              <a:t>을 매개변수로 받았다면 </a:t>
            </a: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행은 다음과 같이 </a:t>
            </a:r>
            <a:r>
              <a:rPr lang="en-US" altLang="ko-KR" dirty="0"/>
              <a:t>3</a:t>
            </a:r>
            <a:r>
              <a:rPr lang="ko-KR" altLang="en-US" dirty="0"/>
              <a:t>회 반복</a:t>
            </a:r>
            <a:r>
              <a:rPr lang="en-US" altLang="ko-KR" dirty="0"/>
              <a:t>.</a:t>
            </a:r>
          </a:p>
          <a:p>
            <a:pPr marL="627063" lvl="2" indent="0">
              <a:buNone/>
            </a:pPr>
            <a:r>
              <a:rPr lang="en-US" altLang="ko-KR" dirty="0"/>
              <a:t>   - 1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+10 → result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/>
              <a:t>   - 2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+20 → result</a:t>
            </a:r>
            <a:r>
              <a:rPr lang="ko-KR" altLang="en-US" dirty="0"/>
              <a:t>에 </a:t>
            </a:r>
            <a:r>
              <a:rPr lang="en-US" altLang="ko-KR" dirty="0"/>
              <a:t>30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/>
              <a:t>   - 3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+30 → result</a:t>
            </a:r>
            <a:r>
              <a:rPr lang="ko-KR" altLang="en-US" dirty="0"/>
              <a:t>에 </a:t>
            </a:r>
            <a:r>
              <a:rPr lang="en-US" altLang="ko-KR" dirty="0"/>
              <a:t>60 </a:t>
            </a:r>
            <a:r>
              <a:rPr lang="ko-KR" altLang="en-US" dirty="0"/>
              <a:t>저장됨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열 개</a:t>
            </a:r>
            <a:r>
              <a:rPr lang="en-US" altLang="ko-KR" dirty="0"/>
              <a:t> </a:t>
            </a:r>
            <a:r>
              <a:rPr lang="ko-KR" altLang="en-US" dirty="0"/>
              <a:t>의 매개변수를 넘겨도 아래와 같이 잘 처리됨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1"/>
          <a:stretch/>
        </p:blipFill>
        <p:spPr bwMode="auto">
          <a:xfrm>
            <a:off x="858128" y="4418224"/>
            <a:ext cx="9031459" cy="22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val="357140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함수의 매개변수 앞에 **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붙이면 </a:t>
            </a:r>
            <a:r>
              <a:rPr lang="ko-KR" altLang="en-US" sz="2400" dirty="0" err="1"/>
              <a:t>튜플이</a:t>
            </a:r>
            <a:r>
              <a:rPr lang="ko-KR" altLang="en-US" sz="2400" dirty="0"/>
              <a:t> 아닌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형식으로 전달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ko-KR" altLang="en-US" sz="2400" dirty="0"/>
              <a:t>함수를 호출할 때도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형식의 매개변수를 ‘이야기 키</a:t>
            </a:r>
            <a:r>
              <a:rPr lang="en-US" altLang="ko-KR" sz="2400" dirty="0"/>
              <a:t>=</a:t>
            </a:r>
            <a:r>
              <a:rPr lang="ko-KR" altLang="en-US" sz="2400" dirty="0"/>
              <a:t>값’ 형식으로 사용함</a:t>
            </a:r>
            <a:endParaRPr lang="en-US" altLang="ko-KR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/>
          <a:stretch/>
        </p:blipFill>
        <p:spPr bwMode="auto">
          <a:xfrm>
            <a:off x="745587" y="1972029"/>
            <a:ext cx="10607041" cy="429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val="360881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3CA23-382D-432A-9227-F77A6D8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 </a:t>
            </a:r>
            <a:r>
              <a:rPr lang="ko-KR" altLang="en-US" dirty="0"/>
              <a:t>전달 방법</a:t>
            </a:r>
            <a:r>
              <a:rPr lang="en-US" altLang="ko-KR" dirty="0"/>
              <a:t>(</a:t>
            </a:r>
            <a:r>
              <a:rPr lang="ko-KR" altLang="en-US" dirty="0"/>
              <a:t>기본 값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\5 일차\이미지 6.png">
            <a:extLst>
              <a:ext uri="{FF2B5EF4-FFF2-40B4-BE49-F238E27FC236}">
                <a16:creationId xmlns="" xmlns:a16="http://schemas.microsoft.com/office/drawing/2014/main" id="{3686C8B2-60C5-4054-8264-7A87806A4CF7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62" b="7646"/>
          <a:stretch/>
        </p:blipFill>
        <p:spPr bwMode="auto">
          <a:xfrm>
            <a:off x="1115633" y="1175152"/>
            <a:ext cx="8788022" cy="5119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14D61A-315D-46CA-A57A-BE04114D96DF}"/>
              </a:ext>
            </a:extLst>
          </p:cNvPr>
          <p:cNvSpPr txBox="1"/>
          <p:nvPr/>
        </p:nvSpPr>
        <p:spPr>
          <a:xfrm>
            <a:off x="3629464" y="4332849"/>
            <a:ext cx="6179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세번 째 인수 값을 생략하면 기본 값을 사용</a:t>
            </a:r>
          </a:p>
        </p:txBody>
      </p:sp>
    </p:spTree>
    <p:extLst>
      <p:ext uri="{BB962C8B-B14F-4D97-AF65-F5344CB8AC3E}">
        <p14:creationId xmlns:p14="http://schemas.microsoft.com/office/powerpoint/2010/main" val="15548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개념 </a:t>
            </a:r>
            <a:endParaRPr lang="en-US" altLang="ko-KR" dirty="0"/>
          </a:p>
          <a:p>
            <a:pPr lvl="1"/>
            <a:r>
              <a:rPr lang="ko-KR" altLang="en-US" dirty="0"/>
              <a:t>함수는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 자체에서 제공하지만</a:t>
            </a:r>
            <a:r>
              <a:rPr lang="en-US" altLang="ko-KR" dirty="0"/>
              <a:t>, </a:t>
            </a:r>
            <a:r>
              <a:rPr lang="ko-KR" altLang="en-US" dirty="0"/>
              <a:t>사용자가 직접 만들어서 사용하기도 함</a:t>
            </a:r>
            <a:endParaRPr lang="en-US" altLang="ko-KR" dirty="0"/>
          </a:p>
          <a:p>
            <a:pPr lvl="1"/>
            <a:r>
              <a:rPr lang="ko-KR" altLang="en-US" dirty="0"/>
              <a:t>자판기 없이 커피를 제공하는 프로그램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/>
          <a:stretch/>
        </p:blipFill>
        <p:spPr bwMode="auto">
          <a:xfrm>
            <a:off x="2804666" y="2316552"/>
            <a:ext cx="6661097" cy="36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9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매개변수에 기본값을 설정해놓는 방법</a:t>
            </a:r>
            <a:endParaRPr lang="en-US" altLang="ko-KR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b="9803"/>
          <a:stretch/>
        </p:blipFill>
        <p:spPr bwMode="auto">
          <a:xfrm>
            <a:off x="821608" y="1558723"/>
            <a:ext cx="10038649" cy="48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 </a:t>
            </a:r>
            <a:r>
              <a:rPr lang="ko-KR" altLang="en-US" dirty="0"/>
              <a:t>전달 방법</a:t>
            </a:r>
            <a:r>
              <a:rPr lang="en-US" altLang="ko-KR" dirty="0"/>
              <a:t>(</a:t>
            </a:r>
            <a:r>
              <a:rPr lang="ko-KR" altLang="en-US" dirty="0"/>
              <a:t>기본 값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07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475536-4201-498D-A4FD-04C3B22F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DE2F3C-883D-4E96-9ECB-32CBDA1D31D9}"/>
              </a:ext>
            </a:extLst>
          </p:cNvPr>
          <p:cNvSpPr txBox="1"/>
          <p:nvPr/>
        </p:nvSpPr>
        <p:spPr>
          <a:xfrm>
            <a:off x="339266" y="1091941"/>
            <a:ext cx="8832869" cy="461665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/>
              <a:t>기본값을 설정하는 인수는 반드시 제일 마지막에 위치할 것</a:t>
            </a:r>
            <a:r>
              <a:rPr lang="en-US" altLang="ko-KR" sz="2400"/>
              <a:t>!</a:t>
            </a:r>
            <a:endParaRPr lang="ko-KR" altLang="en-US" sz="2400"/>
          </a:p>
        </p:txBody>
      </p:sp>
      <p:pic>
        <p:nvPicPr>
          <p:cNvPr id="5" name="Picture 2" descr="C:\Users\Administrator\Documents\강의관련\특강준비\왕초보파이썬\5 일차\이미지 7.png">
            <a:extLst>
              <a:ext uri="{FF2B5EF4-FFF2-40B4-BE49-F238E27FC236}">
                <a16:creationId xmlns="" xmlns:a16="http://schemas.microsoft.com/office/drawing/2014/main" id="{EF3F35BE-9051-4426-A995-354358B15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5"/>
          <a:stretch/>
        </p:blipFill>
        <p:spPr bwMode="auto">
          <a:xfrm>
            <a:off x="339265" y="1854841"/>
            <a:ext cx="8832869" cy="411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84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A698AE-5FE3-438D-A553-4F6A3412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67035B-2D40-4124-944B-132DF6FC014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1" y="920798"/>
            <a:ext cx="10380132" cy="4453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11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E10F8B-C9E0-450B-9374-2608C993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41A6F10-D447-4E52-AB99-A3931960D9BA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2" y="1670709"/>
            <a:ext cx="9652671" cy="4395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02E3F7C-85DF-4B0C-9DAA-ABCFC759C26D}"/>
              </a:ext>
            </a:extLst>
          </p:cNvPr>
          <p:cNvSpPr/>
          <p:nvPr/>
        </p:nvSpPr>
        <p:spPr>
          <a:xfrm>
            <a:off x="459544" y="791429"/>
            <a:ext cx="10203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두 수를 입력 받은 후 </a:t>
            </a:r>
            <a:r>
              <a:rPr lang="en-US" altLang="ko-KR" sz="2400" dirty="0"/>
              <a:t>c 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합을 </a:t>
            </a:r>
            <a:r>
              <a:rPr lang="en-US" altLang="ko-KR" sz="2400" dirty="0"/>
              <a:t>, 1</a:t>
            </a:r>
            <a:r>
              <a:rPr lang="ko-KR" altLang="en-US" sz="2400" dirty="0"/>
              <a:t>이면 </a:t>
            </a:r>
            <a:r>
              <a:rPr lang="en-US" altLang="ko-KR" sz="2400" dirty="0"/>
              <a:t>n1-n2</a:t>
            </a:r>
            <a:r>
              <a:rPr lang="ko-KR" altLang="en-US" sz="2400" dirty="0"/>
              <a:t>의 결과를 변수로 저장해서 가공 후 출력하기 </a:t>
            </a:r>
          </a:p>
        </p:txBody>
      </p:sp>
    </p:spTree>
    <p:extLst>
      <p:ext uri="{BB962C8B-B14F-4D97-AF65-F5344CB8AC3E}">
        <p14:creationId xmlns:p14="http://schemas.microsoft.com/office/powerpoint/2010/main" val="606336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391FA6-99ED-4E73-9790-08079593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35862B6-0AE8-450A-9FDF-651B3D56C52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4" y="1438812"/>
            <a:ext cx="9482980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FFAD4B6-1053-4CCB-A4E5-69E1912E22BD}"/>
              </a:ext>
            </a:extLst>
          </p:cNvPr>
          <p:cNvSpPr/>
          <p:nvPr/>
        </p:nvSpPr>
        <p:spPr>
          <a:xfrm>
            <a:off x="631691" y="651443"/>
            <a:ext cx="10045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사용자에게 여러 수를 </a:t>
            </a:r>
            <a:r>
              <a:rPr lang="ko-KR" altLang="en-US" dirty="0" err="1"/>
              <a:t>입력받은</a:t>
            </a:r>
            <a:r>
              <a:rPr lang="ko-KR" altLang="en-US" dirty="0"/>
              <a:t> 후 </a:t>
            </a:r>
            <a:r>
              <a:rPr lang="en-US" altLang="ko-KR" dirty="0"/>
              <a:t>c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모두 더해서 </a:t>
            </a:r>
            <a:r>
              <a:rPr lang="en-US" altLang="ko-KR" dirty="0"/>
              <a:t>	</a:t>
            </a:r>
            <a:r>
              <a:rPr lang="ko-KR" altLang="en-US" dirty="0"/>
              <a:t>출력하고 </a:t>
            </a:r>
            <a:r>
              <a:rPr lang="en-US" altLang="ko-KR" dirty="0"/>
              <a:t>c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이면 모든 수를 뺀 결과값을 출력하기</a:t>
            </a:r>
          </a:p>
        </p:txBody>
      </p:sp>
    </p:spTree>
    <p:extLst>
      <p:ext uri="{BB962C8B-B14F-4D97-AF65-F5344CB8AC3E}">
        <p14:creationId xmlns:p14="http://schemas.microsoft.com/office/powerpoint/2010/main" val="3416455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입력한 두 숫자의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나눗셈을 하는 계산기 함수</a:t>
            </a:r>
            <a:endParaRPr lang="en-US" altLang="ko-KR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1"/>
          <a:stretch/>
        </p:blipFill>
        <p:spPr bwMode="auto">
          <a:xfrm>
            <a:off x="644697" y="1112415"/>
            <a:ext cx="10651660" cy="479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266346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" y="593686"/>
            <a:ext cx="9775027" cy="35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/>
          <a:stretch/>
        </p:blipFill>
        <p:spPr bwMode="auto">
          <a:xfrm>
            <a:off x="6591055" y="683695"/>
            <a:ext cx="4423948" cy="201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437" y="4316664"/>
            <a:ext cx="9225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위 코드를 아래 기능이 추가되도록 수정하시오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400" dirty="0"/>
              <a:t>입력하는 순서를 숫자 </a:t>
            </a:r>
            <a:r>
              <a:rPr lang="en-US" altLang="ko-KR" sz="2400" dirty="0"/>
              <a:t>1,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</a:t>
            </a:r>
            <a:r>
              <a:rPr lang="en-US" altLang="ko-KR" sz="2400" dirty="0"/>
              <a:t> 2 </a:t>
            </a:r>
            <a:r>
              <a:rPr lang="ko-KR" altLang="en-US" sz="2400" dirty="0"/>
              <a:t>로 변경하시오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400" dirty="0"/>
              <a:t>제곱</a:t>
            </a:r>
            <a:r>
              <a:rPr lang="en-US" altLang="ko-KR" sz="2400" dirty="0"/>
              <a:t>(**)</a:t>
            </a:r>
            <a:r>
              <a:rPr lang="ko-KR" altLang="en-US" sz="2400" dirty="0"/>
              <a:t>연산자를 추가하시오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0</a:t>
            </a:r>
            <a:r>
              <a:rPr lang="ko-KR" altLang="en-US" sz="2400" dirty="0"/>
              <a:t>으로 나누려고 하면 메시지를 출력하여 계산되지 않게 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9837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활용한 반복 문 응용 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6" y="719439"/>
            <a:ext cx="10243950" cy="613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8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활용한 반복 문 응용 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7" y="700566"/>
            <a:ext cx="1098673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257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지역변수와 전역변수의 이해</a:t>
            </a:r>
            <a:endParaRPr lang="en-US" altLang="ko-KR" dirty="0"/>
          </a:p>
          <a:p>
            <a:pPr lvl="1"/>
            <a:r>
              <a:rPr lang="ko-KR" altLang="en-US" dirty="0"/>
              <a:t>지역변수는 한정된 지역</a:t>
            </a:r>
            <a:r>
              <a:rPr lang="en-US" altLang="ko-KR" dirty="0"/>
              <a:t>(Local)</a:t>
            </a:r>
            <a:r>
              <a:rPr lang="ko-KR" altLang="en-US" dirty="0"/>
              <a:t>에서만 사용되는 변수</a:t>
            </a:r>
            <a:r>
              <a:rPr lang="en-US" altLang="ko-KR" dirty="0"/>
              <a:t>, </a:t>
            </a:r>
            <a:r>
              <a:rPr lang="ko-KR" altLang="en-US" dirty="0"/>
              <a:t>전역변수는 프로그램 전체</a:t>
            </a:r>
            <a:r>
              <a:rPr lang="en-US" altLang="ko-KR" dirty="0"/>
              <a:t>(Global)</a:t>
            </a:r>
            <a:r>
              <a:rPr lang="ko-KR" altLang="en-US" dirty="0"/>
              <a:t>에서 사용되는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  ①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는 현재 함수 </a:t>
            </a:r>
            <a:r>
              <a:rPr lang="en-US" altLang="ko-KR" dirty="0"/>
              <a:t>1 </a:t>
            </a:r>
            <a:r>
              <a:rPr lang="ko-KR" altLang="en-US" dirty="0"/>
              <a:t>안에 선언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는 함수 </a:t>
            </a:r>
            <a:r>
              <a:rPr lang="en-US" altLang="ko-KR" dirty="0"/>
              <a:t>1 </a:t>
            </a:r>
            <a:r>
              <a:rPr lang="ko-KR" altLang="en-US" dirty="0"/>
              <a:t>안에서만 사용될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② b</a:t>
            </a:r>
            <a:r>
              <a:rPr lang="ko-KR" altLang="en-US" dirty="0"/>
              <a:t>는 함수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en-US" altLang="ko-KR" dirty="0"/>
              <a:t>1, </a:t>
            </a:r>
            <a:r>
              <a:rPr lang="ko-KR" altLang="en-US" dirty="0"/>
              <a:t>함수 </a:t>
            </a:r>
            <a:r>
              <a:rPr lang="en-US" altLang="ko-KR" dirty="0"/>
              <a:t>2) </a:t>
            </a:r>
            <a:r>
              <a:rPr lang="ko-KR" altLang="en-US" dirty="0"/>
              <a:t>안이 아니라 바깥에 선언</a:t>
            </a:r>
            <a:r>
              <a:rPr lang="en-US" altLang="ko-KR" dirty="0"/>
              <a:t>, </a:t>
            </a:r>
            <a:r>
              <a:rPr lang="ko-KR" altLang="en-US" dirty="0"/>
              <a:t>모든 함수에서 </a:t>
            </a:r>
            <a:r>
              <a:rPr lang="en-US" altLang="ko-KR" dirty="0"/>
              <a:t>b</a:t>
            </a:r>
            <a:r>
              <a:rPr lang="ko-KR" altLang="en-US" dirty="0"/>
              <a:t>의 존재를 안다</a:t>
            </a:r>
            <a:r>
              <a:rPr lang="en-US" altLang="ko-KR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9"/>
          <a:stretch/>
        </p:blipFill>
        <p:spPr bwMode="auto">
          <a:xfrm>
            <a:off x="3408218" y="2258870"/>
            <a:ext cx="6678444" cy="300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val="1119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/>
          <a:stretch/>
        </p:blipFill>
        <p:spPr bwMode="auto">
          <a:xfrm>
            <a:off x="629967" y="773705"/>
            <a:ext cx="9934869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</a:p>
        </p:txBody>
      </p:sp>
    </p:spTree>
    <p:extLst>
      <p:ext uri="{BB962C8B-B14F-4D97-AF65-F5344CB8AC3E}">
        <p14:creationId xmlns:p14="http://schemas.microsoft.com/office/powerpoint/2010/main" val="3002843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76" y="1448781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val="3722696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func1( ) </a:t>
            </a:r>
            <a:r>
              <a:rPr lang="ko-KR" altLang="en-US" dirty="0"/>
              <a:t>함수 안에서 선언했으므로 지역변수</a:t>
            </a:r>
            <a:r>
              <a:rPr lang="en-US" altLang="ko-KR" dirty="0"/>
              <a:t>, 10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함수 밖에서 선언했으므로 전역변수</a:t>
            </a:r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/>
          <a:stretch/>
        </p:blipFill>
        <p:spPr bwMode="auto">
          <a:xfrm>
            <a:off x="604911" y="863715"/>
            <a:ext cx="10635175" cy="48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val="689476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9-6]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행의 전역변수가 없다면 </a:t>
            </a:r>
            <a:r>
              <a:rPr lang="en-US" altLang="ko-KR" dirty="0"/>
              <a:t>7</a:t>
            </a:r>
            <a:r>
              <a:rPr lang="ko-KR" altLang="en-US" dirty="0"/>
              <a:t>행은 어떻게 될까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func1(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있으므로 잘 출력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func2(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없으므로 오류가 발생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결국 </a:t>
            </a:r>
            <a:r>
              <a:rPr lang="en-US" altLang="ko-KR" dirty="0"/>
              <a:t>func2( )</a:t>
            </a:r>
            <a:r>
              <a:rPr lang="ko-KR" altLang="en-US" dirty="0"/>
              <a:t>에서는 </a:t>
            </a:r>
            <a:r>
              <a:rPr lang="en-US" altLang="ko-KR" dirty="0"/>
              <a:t>func1( )</a:t>
            </a:r>
            <a:r>
              <a:rPr lang="ko-KR" altLang="en-US" dirty="0"/>
              <a:t>의 </a:t>
            </a:r>
            <a:r>
              <a:rPr lang="en-US" altLang="ko-KR" dirty="0"/>
              <a:t>a(</a:t>
            </a:r>
            <a:r>
              <a:rPr lang="ko-KR" altLang="en-US" dirty="0"/>
              <a:t>지역변수</a:t>
            </a:r>
            <a:r>
              <a:rPr lang="en-US" altLang="ko-KR" dirty="0"/>
              <a:t>)</a:t>
            </a:r>
            <a:r>
              <a:rPr lang="ko-KR" altLang="en-US" dirty="0"/>
              <a:t>가 있는지 전혀 인식하지 못함</a:t>
            </a:r>
            <a:r>
              <a:rPr lang="en-US" altLang="ko-KR" dirty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76" y="1358771"/>
            <a:ext cx="7742587" cy="22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val="380466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로또 복권 번호 추첨 프로그램</a:t>
            </a:r>
            <a:endParaRPr lang="en-US" altLang="ko-K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/>
          <a:stretch/>
        </p:blipFill>
        <p:spPr bwMode="auto">
          <a:xfrm>
            <a:off x="883565" y="1524000"/>
            <a:ext cx="1049719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167216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 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 </a:t>
            </a:r>
            <a:r>
              <a:rPr lang="en-US" altLang="ko-KR" dirty="0"/>
              <a:t>+ 1) </a:t>
            </a:r>
            <a:r>
              <a:rPr lang="ko-KR" altLang="en-US" dirty="0"/>
              <a:t>함수는 ‘시작 숫자</a:t>
            </a:r>
            <a:r>
              <a:rPr lang="en-US" altLang="ko-KR" dirty="0"/>
              <a:t>~</a:t>
            </a:r>
            <a:r>
              <a:rPr lang="ko-KR" altLang="en-US" dirty="0"/>
              <a:t>끝 숫자’ 중 임의의 숫자 하나를 추출</a:t>
            </a:r>
            <a:endParaRPr lang="en-US" altLang="ko-KR" dirty="0"/>
          </a:p>
          <a:p>
            <a:pPr lvl="2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무한 반복</a:t>
            </a:r>
            <a:r>
              <a:rPr lang="en-US" altLang="ko-KR" dirty="0"/>
              <a:t>. 17</a:t>
            </a:r>
            <a:r>
              <a:rPr lang="ko-KR" altLang="en-US" dirty="0"/>
              <a:t>행</a:t>
            </a:r>
            <a:r>
              <a:rPr lang="en-US" altLang="ko-KR" dirty="0"/>
              <a:t>~18</a:t>
            </a:r>
            <a:r>
              <a:rPr lang="ko-KR" altLang="en-US" dirty="0"/>
              <a:t>행에서 이미 뽑힌 숫자가 </a:t>
            </a:r>
            <a:r>
              <a:rPr lang="en-US" altLang="ko-KR" dirty="0"/>
              <a:t>lotto[ ] </a:t>
            </a:r>
            <a:r>
              <a:rPr lang="ko-KR" altLang="en-US" dirty="0"/>
              <a:t>리스트에 들어있지 않아야만 </a:t>
            </a:r>
            <a:r>
              <a:rPr lang="en-US" altLang="ko-KR" dirty="0" err="1"/>
              <a:t>lotto.append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함수로 </a:t>
            </a:r>
            <a:r>
              <a:rPr lang="en-US" altLang="ko-KR" dirty="0"/>
              <a:t>lotto[ ] </a:t>
            </a:r>
            <a:r>
              <a:rPr lang="ko-KR" altLang="en-US" dirty="0"/>
              <a:t>리스트에 숫자를 추가함</a:t>
            </a:r>
            <a:endParaRPr lang="en-US" altLang="ko-KR" dirty="0"/>
          </a:p>
          <a:p>
            <a:pPr lvl="2"/>
            <a:r>
              <a:rPr lang="en-US" altLang="ko-KR" dirty="0" err="1"/>
              <a:t>lotto.count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en-US" altLang="ko-KR" dirty="0"/>
              <a:t>lotto[ ] </a:t>
            </a:r>
            <a:r>
              <a:rPr lang="ko-KR" altLang="en-US" dirty="0"/>
              <a:t>리스트에서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숫자의 개수를 세어 </a:t>
            </a:r>
            <a:r>
              <a:rPr lang="en-US" altLang="ko-KR" dirty="0"/>
              <a:t>6</a:t>
            </a:r>
            <a:r>
              <a:rPr lang="ko-KR" altLang="en-US" dirty="0"/>
              <a:t>이 될 경우 빠져 나옴</a:t>
            </a:r>
            <a:r>
              <a:rPr lang="en-US" altLang="ko-KR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3" y="818710"/>
            <a:ext cx="10663310" cy="364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60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재귀함수</a:t>
            </a:r>
            <a:r>
              <a:rPr lang="en-US" altLang="ko-KR" dirty="0"/>
              <a:t>(Recursive Function)</a:t>
            </a:r>
            <a:r>
              <a:rPr lang="ko-KR" altLang="en-US" dirty="0"/>
              <a:t>는</a:t>
            </a:r>
            <a:r>
              <a:rPr lang="ko-KR" altLang="ko-KR" dirty="0"/>
              <a:t> 자기 스스로를 호출하는 함수</a:t>
            </a:r>
            <a:endParaRPr lang="en-US" altLang="ko-KR" dirty="0"/>
          </a:p>
          <a:p>
            <a:r>
              <a:rPr lang="ko-KR" altLang="ko-KR" dirty="0"/>
              <a:t>함수가 자기 자신을 부르는 것을 재귀호출</a:t>
            </a:r>
            <a:r>
              <a:rPr lang="en-US" altLang="ko-KR" dirty="0"/>
              <a:t>(Recursive Call)</a:t>
            </a:r>
            <a:r>
              <a:rPr lang="ko-KR" altLang="en-US" dirty="0"/>
              <a:t>이라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 함수의 예</a:t>
            </a:r>
            <a:endParaRPr lang="en-US" altLang="ko-KR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2057400" y="3203976"/>
            <a:ext cx="8077200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(count):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if</a:t>
            </a:r>
            <a:r>
              <a:rPr lang="en-US" altLang="ko-KR" dirty="0"/>
              <a:t> count &gt; 0:</a:t>
            </a:r>
            <a:endParaRPr lang="ko-KR" altLang="ko-KR" dirty="0"/>
          </a:p>
          <a:p>
            <a:pPr latinLnBrk="1"/>
            <a:r>
              <a:rPr lang="en-US" altLang="ko-KR" dirty="0"/>
              <a:t>       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(count-1)</a:t>
            </a:r>
            <a:endParaRPr lang="ko-KR" altLang="ko-KR" dirty="0"/>
          </a:p>
          <a:p>
            <a:pPr latinLnBrk="1"/>
            <a:r>
              <a:rPr lang="en-US" altLang="ko-KR" dirty="0"/>
              <a:t>    print(count)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9569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40008" y="718052"/>
                <a:ext cx="11951992" cy="566995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>
                    <a:sym typeface="Wingdings" panose="05000000000000000000" pitchFamily="2" charset="2"/>
                  </a:rPr>
                  <a:t>실습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1 (</a:t>
                </a:r>
                <a:r>
                  <a:rPr lang="ko-KR" altLang="en-US" sz="2400" dirty="0" err="1">
                    <a:sym typeface="Wingdings" panose="05000000000000000000" pitchFamily="2" charset="2"/>
                  </a:rPr>
                  <a:t>팩토리얼을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 재귀 함수로 구현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ko-KR" altLang="en-US" sz="1800" dirty="0">
                    <a:sym typeface="Wingdings" panose="05000000000000000000" pitchFamily="2" charset="2"/>
                  </a:rPr>
                  <a:t>다음 재귀 관계식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(Recurrence relation)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을 </a:t>
                </a:r>
                <a:r>
                  <a:rPr lang="ko-KR" altLang="en-US" sz="1800" dirty="0" err="1">
                    <a:sym typeface="Wingdings" panose="05000000000000000000" pitchFamily="2" charset="2"/>
                  </a:rPr>
                  <a:t>파이썬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 코드로 옮기는 예제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n</m:t>
                    </m:r>
                    <m:r>
                      <a:rPr lang="en-US" altLang="ko-KR" sz="1800">
                        <a:latin typeface="Cambria Math"/>
                      </a:rPr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sz="18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ko-KR" altLang="ko-K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/>
                              </a:rPr>
                              <m:t>!×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ko-KR" altLang="ko-KR" sz="1800" dirty="0"/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15362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40008" y="718052"/>
                <a:ext cx="11951992" cy="5669958"/>
              </a:xfrm>
              <a:blipFill>
                <a:blip r:embed="rId2"/>
                <a:stretch>
                  <a:fillRect l="-306"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50" y="2349305"/>
            <a:ext cx="9735299" cy="379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386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3" y="2036803"/>
            <a:ext cx="9736787" cy="467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ym typeface="Wingdings" panose="05000000000000000000" pitchFamily="2" charset="2"/>
              </a:rPr>
              <a:t>재귀 호출의 단계가 깊어질 수록 메모리를 추가적으로 사용하기 때문에 재귀 함수가 종료될 조건을 분명하게 만들어야 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실습 </a:t>
            </a:r>
            <a:r>
              <a:rPr lang="en-US" altLang="ko-KR" sz="1600" dirty="0">
                <a:sym typeface="Wingdings" panose="05000000000000000000" pitchFamily="2" charset="2"/>
              </a:rPr>
              <a:t>2 (</a:t>
            </a:r>
            <a:r>
              <a:rPr lang="ko-KR" altLang="en-US" sz="1600" dirty="0">
                <a:sym typeface="Wingdings" panose="05000000000000000000" pitchFamily="2" charset="2"/>
              </a:rPr>
              <a:t>재귀함수를 사용할 때 주의할 점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648200" y="2784634"/>
            <a:ext cx="4425462" cy="796767"/>
          </a:xfrm>
          <a:prstGeom prst="wedgeRectCallout">
            <a:avLst>
              <a:gd name="adj1" fmla="val -70043"/>
              <a:gd name="adj2" fmla="val -404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종료할 조건도 지정해주지 않은 채 무조건 재귀호출을 수행하면 </a:t>
            </a:r>
            <a:r>
              <a:rPr kumimoji="1" lang="ko-KR" altLang="en-US" sz="14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스택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kumimoji="1" lang="ko-KR" altLang="en-US" sz="14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오버플로우가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발생합니다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6214004" y="3754755"/>
            <a:ext cx="4589983" cy="883920"/>
          </a:xfrm>
          <a:prstGeom prst="wedgeRectCallout">
            <a:avLst>
              <a:gd name="adj1" fmla="val -21984"/>
              <a:gd name="adj2" fmla="val 1835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스택 오버 플로우가 발생하면 </a:t>
            </a:r>
            <a:r>
              <a:rPr kumimoji="1" lang="ko-KR" altLang="en-US" sz="14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파이썬에서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kumimoji="1" lang="ko-KR" altLang="en-US" sz="14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지정해놓은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최대 재귀 단계를 초과했다는 에러가 출력됩니다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73" y="986543"/>
            <a:ext cx="81137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73" y="3412031"/>
            <a:ext cx="8443913" cy="262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980957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실습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실습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endParaRPr lang="en-US" altLang="ko-KR" sz="18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243754" y="1425010"/>
            <a:ext cx="3962400" cy="631508"/>
          </a:xfrm>
          <a:prstGeom prst="wedgeRectCallout">
            <a:avLst>
              <a:gd name="adj1" fmla="val -61770"/>
              <a:gd name="adj2" fmla="val 511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 ) 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없이 함수의 이름만을 변수에 저장합니다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243755" y="2270621"/>
            <a:ext cx="4795607" cy="707771"/>
          </a:xfrm>
          <a:prstGeom prst="wedgeRectCallout">
            <a:avLst>
              <a:gd name="adj1" fmla="val -83402"/>
              <a:gd name="adj2" fmla="val -24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변수의 이름 뒤에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( )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를 붙여 함수처럼 호출하면 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4455314" y="3594628"/>
            <a:ext cx="4048152" cy="807232"/>
          </a:xfrm>
          <a:prstGeom prst="wedgeRectCallout">
            <a:avLst>
              <a:gd name="adj1" fmla="val -64538"/>
              <a:gd name="adj2" fmla="val 1177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plus ()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함수와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함수를 리스트의 요소로 집어넣습니다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666824" y="5067188"/>
            <a:ext cx="5382878" cy="896724"/>
          </a:xfrm>
          <a:prstGeom prst="wedgeRectCallout">
            <a:avLst>
              <a:gd name="adj1" fmla="val -81930"/>
              <a:gd name="adj2" fmla="val -30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[0]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은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plus(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함수를 담고 있습니다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따라서 이 요소 뒤에 괄호를 열고 매개변수를 입력하여 호출하면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plus(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함수가 호출됩니다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2257562" y="6035881"/>
            <a:ext cx="6781800" cy="511810"/>
          </a:xfrm>
          <a:prstGeom prst="wedgeRectCallout">
            <a:avLst>
              <a:gd name="adj1" fmla="val -35441"/>
              <a:gd name="adj2" fmla="val -102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는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 )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를 담고 있으므로 이 코드는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minus(1, 2)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와 같습니다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95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530790" y="594021"/>
            <a:ext cx="11356409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함수를 변수에 담을 수 있는 이유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ko-KR" sz="2000" dirty="0" err="1"/>
              <a:t>파이썬이</a:t>
            </a:r>
            <a:r>
              <a:rPr lang="ko-KR" altLang="ko-KR" sz="2000" dirty="0"/>
              <a:t> 함수를 일급 객체</a:t>
            </a:r>
            <a:r>
              <a:rPr lang="en-US" altLang="ko-KR" sz="2000" dirty="0"/>
              <a:t>(First </a:t>
            </a:r>
            <a:r>
              <a:rPr lang="en-US" altLang="ko-KR" sz="2000" b="1" dirty="0"/>
              <a:t>Class</a:t>
            </a:r>
            <a:r>
              <a:rPr lang="en-US" altLang="ko-KR" sz="2000" dirty="0"/>
              <a:t> Object)</a:t>
            </a:r>
            <a:r>
              <a:rPr lang="ko-KR" altLang="ko-KR" sz="2000" dirty="0"/>
              <a:t>로 다루고 있기 때문</a:t>
            </a:r>
            <a:endParaRPr lang="en-US" altLang="ko-KR" sz="2000" dirty="0"/>
          </a:p>
          <a:p>
            <a:pPr lvl="1"/>
            <a:r>
              <a:rPr lang="ko-KR" altLang="ko-KR" sz="2000" dirty="0"/>
              <a:t>일급 객체란 프로그래밍 언어 설계에서 매개변수로 넘길 수 있고 함수가 반환할 수도 있으며 변수에 할당이 가능한 개체를 가리키는 용어</a:t>
            </a:r>
            <a:endParaRPr lang="en-US" altLang="ko-KR" sz="2000" dirty="0"/>
          </a:p>
          <a:p>
            <a:pPr lvl="1"/>
            <a:r>
              <a:rPr lang="ko-KR" altLang="ko-KR" sz="2000" dirty="0" err="1"/>
              <a:t>파이썬에서는</a:t>
            </a:r>
            <a:r>
              <a:rPr lang="ko-KR" altLang="ko-KR" sz="2000" dirty="0"/>
              <a:t> 함수를 </a:t>
            </a:r>
            <a:r>
              <a:rPr lang="en-US" altLang="ko-KR" sz="2000" dirty="0"/>
              <a:t>“</a:t>
            </a:r>
            <a:r>
              <a:rPr lang="ko-KR" altLang="ko-KR" sz="2000" dirty="0"/>
              <a:t>매개변수</a:t>
            </a:r>
            <a:r>
              <a:rPr lang="en-US" altLang="ko-KR" sz="2000" dirty="0"/>
              <a:t>”</a:t>
            </a:r>
            <a:r>
              <a:rPr lang="ko-KR" altLang="ko-KR" sz="2000" dirty="0"/>
              <a:t>로도 사용할 수 있고 함수의 결과로 </a:t>
            </a:r>
            <a:r>
              <a:rPr lang="en-US" altLang="ko-KR" sz="2000" dirty="0"/>
              <a:t>“</a:t>
            </a:r>
            <a:r>
              <a:rPr lang="ko-KR" altLang="ko-KR" sz="2000" dirty="0"/>
              <a:t>반환</a:t>
            </a:r>
            <a:r>
              <a:rPr lang="en-US" altLang="ko-KR" sz="2000" dirty="0"/>
              <a:t>”</a:t>
            </a:r>
            <a:r>
              <a:rPr lang="ko-KR" altLang="ko-KR" sz="2000" dirty="0"/>
              <a:t>하는 것도 가능</a:t>
            </a:r>
            <a:endParaRPr lang="en-US" altLang="ko-KR" sz="2000" dirty="0"/>
          </a:p>
          <a:p>
            <a:r>
              <a:rPr lang="ko-KR" altLang="en-US" dirty="0"/>
              <a:t>실습 </a:t>
            </a:r>
            <a:r>
              <a:rPr lang="en-US" altLang="ko-KR" dirty="0"/>
              <a:t>3(</a:t>
            </a:r>
            <a:r>
              <a:rPr lang="ko-KR" altLang="en-US" dirty="0"/>
              <a:t>함수를 매개변수로 사용하기</a:t>
            </a:r>
            <a:r>
              <a:rPr lang="en-US" altLang="ko-KR" dirty="0"/>
              <a:t>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4"/>
          <a:stretch/>
        </p:blipFill>
        <p:spPr bwMode="auto">
          <a:xfrm>
            <a:off x="5660354" y="3220903"/>
            <a:ext cx="5537529" cy="335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21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손님이 세 명 연속 올 경우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/>
              <a:t>행을 두 번 더 반복 해야 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이럴 경우 소스가 길어지기 때문에 커피자판기 프로그램을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1"/>
          <a:stretch/>
        </p:blipFill>
        <p:spPr bwMode="auto">
          <a:xfrm>
            <a:off x="590843" y="773705"/>
            <a:ext cx="10380133" cy="239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476803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698290"/>
            <a:ext cx="11951992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모듈의 이해</a:t>
            </a:r>
            <a:endParaRPr lang="en-US" altLang="ko-KR" sz="2800" dirty="0"/>
          </a:p>
          <a:p>
            <a:pPr lvl="1"/>
            <a:r>
              <a:rPr lang="ko-KR" altLang="en-US" sz="2000" dirty="0"/>
              <a:t>많이 사용하는 함수를 만들어 놓고</a:t>
            </a:r>
            <a:r>
              <a:rPr lang="en-US" altLang="ko-KR" sz="2000" dirty="0"/>
              <a:t>,</a:t>
            </a:r>
            <a:r>
              <a:rPr lang="ko-KR" altLang="en-US" sz="2000" dirty="0"/>
              <a:t> 프로그램에서 해당 함수를 사용할 때 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Import</a:t>
            </a:r>
            <a:r>
              <a:rPr lang="ko-KR" altLang="en-US" sz="2000" dirty="0"/>
              <a:t>하여 사용하면 편리함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0"/>
          <a:stretch/>
        </p:blipFill>
        <p:spPr bwMode="auto">
          <a:xfrm>
            <a:off x="2405574" y="2303875"/>
            <a:ext cx="8201465" cy="38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PP159)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5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97F3DB-DE83-4B96-93D9-7DCA755B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693DCF-2C8E-4232-A768-62E12E1E90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모듈 생성</a:t>
            </a:r>
            <a:r>
              <a:rPr lang="en-US" altLang="ko-KR" sz="2800" dirty="0"/>
              <a:t>(</a:t>
            </a:r>
            <a:r>
              <a:rPr lang="ko-KR" altLang="en-US" sz="2800" dirty="0"/>
              <a:t>새로운 파일에 생성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Picture 2" descr="C:\Users\Administrator\Documents\강의관련\특강준비\왕초보파이썬\5 일차\이미지 22.png">
            <a:extLst>
              <a:ext uri="{FF2B5EF4-FFF2-40B4-BE49-F238E27FC236}">
                <a16:creationId xmlns="" xmlns:a16="http://schemas.microsoft.com/office/drawing/2014/main" id="{D5F18BE8-9F19-4113-BA0D-11C1EAA67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9" b="47542"/>
          <a:stretch/>
        </p:blipFill>
        <p:spPr bwMode="auto">
          <a:xfrm>
            <a:off x="731128" y="1691436"/>
            <a:ext cx="4199344" cy="2845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ocuments\강의관련\특강준비\왕초보파이썬\5 일차\이미지 23.png">
            <a:extLst>
              <a:ext uri="{FF2B5EF4-FFF2-40B4-BE49-F238E27FC236}">
                <a16:creationId xmlns="" xmlns:a16="http://schemas.microsoft.com/office/drawing/2014/main" id="{9BFA6495-2610-4A44-A6B4-88D2F751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8" y="3729038"/>
            <a:ext cx="7848601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18E1231-5675-4959-A589-29FC87770608}"/>
              </a:ext>
            </a:extLst>
          </p:cNvPr>
          <p:cNvSpPr/>
          <p:nvPr/>
        </p:nvSpPr>
        <p:spPr>
          <a:xfrm>
            <a:off x="998806" y="5625988"/>
            <a:ext cx="6860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ko-KR" altLang="en-US" dirty="0"/>
              <a:t>모듈로 사용할 파일과 호출하는 파일은 모두 같은 폴더에 저장</a:t>
            </a:r>
            <a:endParaRPr lang="en-US" altLang="ko-KR" dirty="0"/>
          </a:p>
        </p:txBody>
      </p:sp>
      <p:pic>
        <p:nvPicPr>
          <p:cNvPr id="7" name="Picture 2" descr="C:\Users\Administrator\Documents\강의관련\특강준비\왕초보파이썬\5 일차\이미지 24.png">
            <a:extLst>
              <a:ext uri="{FF2B5EF4-FFF2-40B4-BE49-F238E27FC236}">
                <a16:creationId xmlns="" xmlns:a16="http://schemas.microsoft.com/office/drawing/2014/main" id="{2550081E-0FEE-420D-AA54-27D29BD9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58" y="3658505"/>
            <a:ext cx="4422202" cy="22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32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EDAC88-6444-4A67-9F76-FF51DD1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pic>
        <p:nvPicPr>
          <p:cNvPr id="4" name="Picture 2" descr="C:\Users\Administrator\Documents\강의관련\특강준비\왕초보파이썬\5 일차\이미지 25.png">
            <a:extLst>
              <a:ext uri="{FF2B5EF4-FFF2-40B4-BE49-F238E27FC236}">
                <a16:creationId xmlns="" xmlns:a16="http://schemas.microsoft.com/office/drawing/2014/main" id="{3A0F86E2-4E3A-4F2C-999F-0FCE8397091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1"/>
          <a:stretch/>
        </p:blipFill>
        <p:spPr bwMode="auto">
          <a:xfrm>
            <a:off x="1150186" y="1441450"/>
            <a:ext cx="7993814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44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모듈의 생성과 사용</a:t>
            </a:r>
            <a:endParaRPr lang="en-US" altLang="ko-KR" dirty="0"/>
          </a:p>
          <a:p>
            <a:pPr lvl="1"/>
            <a:r>
              <a:rPr lang="ko-KR" altLang="en-US" dirty="0"/>
              <a:t>모듈로 사용할 파일과 호출하는 파일은 모두 같은 폴더에 저장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0"/>
          <a:stretch/>
        </p:blipFill>
        <p:spPr bwMode="auto">
          <a:xfrm>
            <a:off x="1441866" y="1746888"/>
            <a:ext cx="8532127" cy="267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/>
          <a:stretch/>
        </p:blipFill>
        <p:spPr bwMode="auto">
          <a:xfrm>
            <a:off x="1441866" y="4613228"/>
            <a:ext cx="8532127" cy="183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A4EB64-FC17-491C-B09B-6BB064DF0903}"/>
              </a:ext>
            </a:extLst>
          </p:cNvPr>
          <p:cNvSpPr txBox="1"/>
          <p:nvPr/>
        </p:nvSpPr>
        <p:spPr>
          <a:xfrm>
            <a:off x="8018585" y="1941342"/>
            <a:ext cx="196880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err="1"/>
              <a:t>Func</a:t>
            </a:r>
            <a:r>
              <a:rPr lang="en-US" altLang="ko-KR" sz="2400"/>
              <a:t>.py </a:t>
            </a:r>
            <a:r>
              <a:rPr lang="ko-KR" altLang="en-US" sz="2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748446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호출 할 때 ‘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r>
              <a:rPr lang="ko-KR" altLang="en-US" dirty="0"/>
              <a:t>함수이름</a:t>
            </a:r>
            <a:r>
              <a:rPr lang="en-US" altLang="ko-KR" dirty="0"/>
              <a:t>( )’ </a:t>
            </a:r>
            <a:r>
              <a:rPr lang="ko-KR" altLang="en-US" dirty="0"/>
              <a:t>형식으로 모듈이름을 앞에 붙였지만 모듈이름을</a:t>
            </a:r>
          </a:p>
          <a:p>
            <a:pPr marL="457200" lvl="1" indent="0">
              <a:buNone/>
            </a:pPr>
            <a:r>
              <a:rPr lang="ko-KR" altLang="en-US" dirty="0"/>
              <a:t>  생략하고 함수이름만으로 사용하고 싶다면 다음과 같이 수정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2" y="879960"/>
            <a:ext cx="10241280" cy="1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2" y="2961727"/>
            <a:ext cx="10241280" cy="98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/>
          <a:stretch/>
        </p:blipFill>
        <p:spPr bwMode="auto">
          <a:xfrm>
            <a:off x="1209822" y="4059070"/>
            <a:ext cx="10241280" cy="24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05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F48810-ED75-4103-ABF4-755CF325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D3809D-EFD0-4B7D-8A0B-138FD66880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모듈 기본 경로 추가 하기</a:t>
            </a:r>
            <a:endParaRPr lang="en-US" altLang="ko-KR" sz="2400" dirty="0"/>
          </a:p>
          <a:p>
            <a:r>
              <a:rPr lang="ko-KR" altLang="en-US" sz="2400" dirty="0"/>
              <a:t>폴더 생성</a:t>
            </a:r>
          </a:p>
        </p:txBody>
      </p:sp>
      <p:pic>
        <p:nvPicPr>
          <p:cNvPr id="4" name="Picture 2" descr="C:\Users\Administrator\Documents\강의관련\특강준비\왕초보파이썬\5 일차\이미지 26.png">
            <a:extLst>
              <a:ext uri="{FF2B5EF4-FFF2-40B4-BE49-F238E27FC236}">
                <a16:creationId xmlns="" xmlns:a16="http://schemas.microsoft.com/office/drawing/2014/main" id="{7823A432-71F3-4770-ACD5-9154376A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57" y="1684434"/>
            <a:ext cx="8087360" cy="42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30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61CF51-956B-4812-855E-3475F79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경로 추가하기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\5 일차\이미지 27.png">
            <a:extLst>
              <a:ext uri="{FF2B5EF4-FFF2-40B4-BE49-F238E27FC236}">
                <a16:creationId xmlns="" xmlns:a16="http://schemas.microsoft.com/office/drawing/2014/main" id="{E8DEA576-D1D1-4AE9-9A88-E47358DA7E2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2" y="1488563"/>
            <a:ext cx="89725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434EBB-C5DF-4523-897A-F9B5D9EBF428}"/>
              </a:ext>
            </a:extLst>
          </p:cNvPr>
          <p:cNvSpPr txBox="1"/>
          <p:nvPr/>
        </p:nvSpPr>
        <p:spPr>
          <a:xfrm>
            <a:off x="611908" y="81481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프로그램 입력</a:t>
            </a:r>
          </a:p>
        </p:txBody>
      </p:sp>
    </p:spTree>
    <p:extLst>
      <p:ext uri="{BB962C8B-B14F-4D97-AF65-F5344CB8AC3E}">
        <p14:creationId xmlns:p14="http://schemas.microsoft.com/office/powerpoint/2010/main" val="3490595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08BB33-A228-4C00-B5F9-F7A4266D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기본 경로 추가하기</a:t>
            </a:r>
          </a:p>
        </p:txBody>
      </p:sp>
      <p:pic>
        <p:nvPicPr>
          <p:cNvPr id="4" name="Picture 2" descr="C:\Users\Administrator\Documents\강의관련\특강준비\왕초보파이썬\5 일차\이미지 28.png">
            <a:extLst>
              <a:ext uri="{FF2B5EF4-FFF2-40B4-BE49-F238E27FC236}">
                <a16:creationId xmlns="" xmlns:a16="http://schemas.microsoft.com/office/drawing/2014/main" id="{DEB1A290-DE6E-4EA5-B6C4-A0C147EEFD8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1" y="793750"/>
            <a:ext cx="94869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0B66BC-F111-406E-BF08-5DA6972E1B29}"/>
              </a:ext>
            </a:extLst>
          </p:cNvPr>
          <p:cNvSpPr txBox="1"/>
          <p:nvPr/>
        </p:nvSpPr>
        <p:spPr>
          <a:xfrm>
            <a:off x="5725551" y="3305908"/>
            <a:ext cx="25571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생성 폴더에 저장</a:t>
            </a:r>
          </a:p>
        </p:txBody>
      </p:sp>
    </p:spTree>
    <p:extLst>
      <p:ext uri="{BB962C8B-B14F-4D97-AF65-F5344CB8AC3E}">
        <p14:creationId xmlns:p14="http://schemas.microsoft.com/office/powerpoint/2010/main" val="973142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F4CDDC-662B-4ACF-9707-3B14A531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경로 추가하기</a:t>
            </a:r>
          </a:p>
        </p:txBody>
      </p:sp>
      <p:pic>
        <p:nvPicPr>
          <p:cNvPr id="4" name="Picture 2" descr="C:\Users\Administrator\Documents\강의관련\특강준비\왕초보파이썬\5 일차\이미지 29.png">
            <a:extLst>
              <a:ext uri="{FF2B5EF4-FFF2-40B4-BE49-F238E27FC236}">
                <a16:creationId xmlns="" xmlns:a16="http://schemas.microsoft.com/office/drawing/2014/main" id="{D9911D19-D963-4805-9B4D-2B7D42CA5C0A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4" y="936771"/>
            <a:ext cx="107442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9C378A-2CA3-4E61-B763-8611C6CFB536}"/>
              </a:ext>
            </a:extLst>
          </p:cNvPr>
          <p:cNvSpPr txBox="1"/>
          <p:nvPr/>
        </p:nvSpPr>
        <p:spPr>
          <a:xfrm>
            <a:off x="547504" y="5283745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폴더의 경로를 대소문자 구분하여 입력</a:t>
            </a:r>
          </a:p>
        </p:txBody>
      </p:sp>
    </p:spTree>
    <p:extLst>
      <p:ext uri="{BB962C8B-B14F-4D97-AF65-F5344CB8AC3E}">
        <p14:creationId xmlns:p14="http://schemas.microsoft.com/office/powerpoint/2010/main" val="2689717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23241-323F-437A-92D8-452CD193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경로 추가</a:t>
            </a:r>
          </a:p>
        </p:txBody>
      </p:sp>
      <p:pic>
        <p:nvPicPr>
          <p:cNvPr id="4" name="Picture 2" descr="C:\Users\Administrator\Documents\강의관련\특강준비\왕초보파이썬\5 일차\이미지 30.png">
            <a:extLst>
              <a:ext uri="{FF2B5EF4-FFF2-40B4-BE49-F238E27FC236}">
                <a16:creationId xmlns="" xmlns:a16="http://schemas.microsoft.com/office/drawing/2014/main" id="{3139F85D-B4BB-460F-8332-221DF333801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/>
          <a:stretch/>
        </p:blipFill>
        <p:spPr bwMode="auto">
          <a:xfrm>
            <a:off x="870575" y="1104168"/>
            <a:ext cx="9342570" cy="42733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2"/>
          <a:stretch/>
        </p:blipFill>
        <p:spPr bwMode="auto">
          <a:xfrm>
            <a:off x="1286554" y="1111214"/>
            <a:ext cx="7843377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</a:p>
        </p:txBody>
      </p:sp>
    </p:spTree>
    <p:extLst>
      <p:ext uri="{BB962C8B-B14F-4D97-AF65-F5344CB8AC3E}">
        <p14:creationId xmlns:p14="http://schemas.microsoft.com/office/powerpoint/2010/main" val="268974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C39CD-D78F-4FCD-ADAA-AF08EDD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경로 추가</a:t>
            </a:r>
          </a:p>
        </p:txBody>
      </p:sp>
      <p:pic>
        <p:nvPicPr>
          <p:cNvPr id="4" name="Picture 2" descr="C:\Users\Administrator\Documents\강의관련\특강준비\왕초보파이썬\5 일차\이미지 31.png">
            <a:extLst>
              <a:ext uri="{FF2B5EF4-FFF2-40B4-BE49-F238E27FC236}">
                <a16:creationId xmlns="" xmlns:a16="http://schemas.microsoft.com/office/drawing/2014/main" id="{72849547-A158-45B3-B1A3-E6DACB584F8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1" b="19995"/>
          <a:stretch/>
        </p:blipFill>
        <p:spPr bwMode="auto">
          <a:xfrm>
            <a:off x="1682286" y="969647"/>
            <a:ext cx="6786514" cy="54181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93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8A943-D877-4650-A2D0-881CB665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모듈에 함수가 추가 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\5 일차\이미지 32.png">
            <a:extLst>
              <a:ext uri="{FF2B5EF4-FFF2-40B4-BE49-F238E27FC236}">
                <a16:creationId xmlns="" xmlns:a16="http://schemas.microsoft.com/office/drawing/2014/main" id="{7AFCD09D-9B8B-401B-AD45-5A9F9B33F2D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4"/>
          <a:stretch/>
        </p:blipFill>
        <p:spPr bwMode="auto">
          <a:xfrm>
            <a:off x="1233846" y="1671637"/>
            <a:ext cx="8475670" cy="35147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71B5EB4-4868-4E42-B8F0-4552D101DD15}"/>
              </a:ext>
            </a:extLst>
          </p:cNvPr>
          <p:cNvSpPr/>
          <p:nvPr/>
        </p:nvSpPr>
        <p:spPr>
          <a:xfrm>
            <a:off x="1364566" y="2841674"/>
            <a:ext cx="3713871" cy="337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3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A89EDA-86A9-45F1-8E78-981DB657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특정 함수나 클래스만 선택해서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531861-B8F3-42EF-9B3F-CC714ADFE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module2.py 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\5 일차\이미지 33.png">
            <a:extLst>
              <a:ext uri="{FF2B5EF4-FFF2-40B4-BE49-F238E27FC236}">
                <a16:creationId xmlns="" xmlns:a16="http://schemas.microsoft.com/office/drawing/2014/main" id="{CD316817-0C89-4699-8519-FA0CEE7D6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20" b="19269"/>
          <a:stretch/>
        </p:blipFill>
        <p:spPr bwMode="auto">
          <a:xfrm>
            <a:off x="3552032" y="773705"/>
            <a:ext cx="6912768" cy="54673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5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893A25-43C2-4302-A4BB-08F9EA6E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특정 함수나 클래스만 선택해서 불러오기</a:t>
            </a:r>
          </a:p>
        </p:txBody>
      </p:sp>
      <p:pic>
        <p:nvPicPr>
          <p:cNvPr id="4" name="Picture 2" descr="C:\Users\Administrator\Documents\강의관련\특강준비\왕초보파이썬\5 일차\이미지 34.png">
            <a:extLst>
              <a:ext uri="{FF2B5EF4-FFF2-40B4-BE49-F238E27FC236}">
                <a16:creationId xmlns="" xmlns:a16="http://schemas.microsoft.com/office/drawing/2014/main" id="{D44CC461-F615-422D-99FE-C0918DA814F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35" y="801248"/>
            <a:ext cx="8865061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4123BEF-B1AB-4A0D-92A6-171394A4D3BF}"/>
              </a:ext>
            </a:extLst>
          </p:cNvPr>
          <p:cNvSpPr/>
          <p:nvPr/>
        </p:nvSpPr>
        <p:spPr>
          <a:xfrm>
            <a:off x="1266092" y="2827606"/>
            <a:ext cx="6527410" cy="1786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F5D7E7-8410-45FD-B768-6D33466F4329}"/>
              </a:ext>
            </a:extLst>
          </p:cNvPr>
          <p:cNvSpPr txBox="1"/>
          <p:nvPr/>
        </p:nvSpPr>
        <p:spPr>
          <a:xfrm>
            <a:off x="6096000" y="801248"/>
            <a:ext cx="57031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주의사항 </a:t>
            </a:r>
            <a:r>
              <a:rPr lang="en-US" altLang="ko-KR" sz="2400" dirty="0"/>
              <a:t>: python shell </a:t>
            </a:r>
            <a:r>
              <a:rPr lang="ko-KR" altLang="en-US" sz="2400" dirty="0"/>
              <a:t>종료 후 재 시작</a:t>
            </a:r>
          </a:p>
        </p:txBody>
      </p:sp>
    </p:spTree>
    <p:extLst>
      <p:ext uri="{BB962C8B-B14F-4D97-AF65-F5344CB8AC3E}">
        <p14:creationId xmlns:p14="http://schemas.microsoft.com/office/powerpoint/2010/main" val="67871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9"/>
          <a:stretch/>
        </p:blipFill>
        <p:spPr bwMode="auto">
          <a:xfrm>
            <a:off x="773581" y="1263116"/>
            <a:ext cx="10114813" cy="496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67" y="150992"/>
            <a:ext cx="10380133" cy="474662"/>
          </a:xfrm>
        </p:spPr>
        <p:txBody>
          <a:bodyPr/>
          <a:lstStyle/>
          <a:p>
            <a:r>
              <a:rPr lang="ko-KR" altLang="en-US" dirty="0"/>
              <a:t>모듈을 활용한 계산기 프로그램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A9E1EC-8D31-4AEA-A93F-311B0BCB2FD7}"/>
              </a:ext>
            </a:extLst>
          </p:cNvPr>
          <p:cNvSpPr txBox="1"/>
          <p:nvPr/>
        </p:nvSpPr>
        <p:spPr>
          <a:xfrm>
            <a:off x="773581" y="625654"/>
            <a:ext cx="23134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myCalc.py </a:t>
            </a:r>
            <a:r>
              <a:rPr lang="ko-KR" altLang="en-US" sz="2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86872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 err="1"/>
              <a:t>myCalc</a:t>
            </a:r>
            <a:r>
              <a:rPr lang="en-US" altLang="ko-KR" sz="2400" dirty="0"/>
              <a:t> </a:t>
            </a:r>
            <a:r>
              <a:rPr lang="ko-KR" altLang="en-US" sz="2400" dirty="0"/>
              <a:t>모듈을 </a:t>
            </a:r>
            <a:r>
              <a:rPr lang="en-US" altLang="ko-KR" sz="2400" dirty="0"/>
              <a:t>import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/>
          <a:stretch/>
        </p:blipFill>
        <p:spPr bwMode="auto">
          <a:xfrm>
            <a:off x="773723" y="1206879"/>
            <a:ext cx="10058400" cy="53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활용한 계산기 프로그램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533DB97-91F1-466F-9BFC-07F7721E2FD5}"/>
              </a:ext>
            </a:extLst>
          </p:cNvPr>
          <p:cNvSpPr/>
          <p:nvPr/>
        </p:nvSpPr>
        <p:spPr>
          <a:xfrm>
            <a:off x="1575582" y="1206879"/>
            <a:ext cx="3123027" cy="38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69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510406"/>
            <a:ext cx="11951992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모듈의 종류</a:t>
            </a:r>
            <a:endParaRPr lang="en-US" altLang="ko-KR" sz="2800" dirty="0"/>
          </a:p>
          <a:p>
            <a:pPr lvl="1"/>
            <a:r>
              <a:rPr lang="ko-KR" altLang="en-US" sz="2000" dirty="0"/>
              <a:t>표준 모듈은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모듈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정의 모듈은 직접 만들어서 사용하는 모듈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 err="1"/>
              <a:t>서드</a:t>
            </a:r>
            <a:r>
              <a:rPr lang="ko-KR" altLang="en-US" sz="2000" dirty="0"/>
              <a:t> 파티</a:t>
            </a:r>
            <a:r>
              <a:rPr lang="en-US" altLang="ko-KR" sz="2000" dirty="0"/>
              <a:t>(3rd Party) </a:t>
            </a:r>
            <a:r>
              <a:rPr lang="ko-KR" altLang="en-US" sz="2000" dirty="0"/>
              <a:t>모듈은 </a:t>
            </a:r>
            <a:r>
              <a:rPr lang="ko-KR" altLang="en-US" sz="2000" dirty="0" err="1"/>
              <a:t>파이썬이</a:t>
            </a:r>
            <a:r>
              <a:rPr lang="ko-KR" altLang="en-US" sz="2000" dirty="0"/>
              <a:t> 아닌 다른 회사나 기관에서 제공하는 모듈</a:t>
            </a:r>
          </a:p>
          <a:p>
            <a:pPr lvl="1"/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표준 모듈의 목록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/>
          <a:stretch/>
        </p:blipFill>
        <p:spPr bwMode="auto">
          <a:xfrm>
            <a:off x="872197" y="2694299"/>
            <a:ext cx="9861452" cy="365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969161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sz="2800" dirty="0"/>
              <a:t>모듈 별로 제공되는 함수는 </a:t>
            </a:r>
            <a:r>
              <a:rPr lang="en-US" altLang="ko-KR" sz="2800" dirty="0" err="1"/>
              <a:t>dir</a:t>
            </a:r>
            <a:r>
              <a:rPr lang="en-US" altLang="ko-KR" sz="2800" dirty="0"/>
              <a:t>() </a:t>
            </a:r>
            <a:r>
              <a:rPr lang="ko-KR" altLang="en-US" sz="2800" dirty="0"/>
              <a:t>함수로 알 수 있음</a:t>
            </a:r>
            <a:r>
              <a:rPr lang="en-US" altLang="ko-KR" sz="2800" dirty="0"/>
              <a:t>. </a:t>
            </a:r>
            <a:r>
              <a:rPr lang="ko-KR" altLang="en-US" sz="2800" dirty="0"/>
              <a:t>즉 </a:t>
            </a:r>
            <a:r>
              <a:rPr lang="en-US" altLang="ko-KR" sz="2800" dirty="0"/>
              <a:t>math </a:t>
            </a:r>
            <a:r>
              <a:rPr lang="ko-KR" altLang="en-US" sz="2800" dirty="0"/>
              <a:t>모듈이 제공하는 함수의 목록을 보려면 다음 명령을 사용함</a:t>
            </a:r>
            <a:endParaRPr lang="en-US" altLang="ko-K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/>
          <a:stretch/>
        </p:blipFill>
        <p:spPr bwMode="auto">
          <a:xfrm>
            <a:off x="1055077" y="2247779"/>
            <a:ext cx="9692640" cy="419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417085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580" y="105826"/>
            <a:ext cx="10972800" cy="850777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유용한 여러가지 </a:t>
            </a:r>
            <a:r>
              <a:rPr lang="en-US" altLang="ko-KR" sz="2800" dirty="0"/>
              <a:t>Python </a:t>
            </a:r>
            <a:r>
              <a:rPr lang="ko-KR" altLang="en-US" sz="2800" dirty="0"/>
              <a:t>모듈들 소개</a:t>
            </a:r>
            <a:r>
              <a:rPr lang="en-US" altLang="ko-KR" sz="2800" dirty="0"/>
              <a:t>(</a:t>
            </a:r>
            <a:r>
              <a:rPr lang="ko-KR" altLang="en-US" sz="2800" dirty="0"/>
              <a:t>교재 </a:t>
            </a:r>
            <a:r>
              <a:rPr lang="en-US" altLang="ko-KR" sz="2800" dirty="0"/>
              <a:t>168</a:t>
            </a:r>
            <a:r>
              <a:rPr lang="ko-KR" altLang="en-US" sz="2800" dirty="0"/>
              <a:t>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19009" y="956603"/>
            <a:ext cx="9193941" cy="550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문자열과 관련된 모듈들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다양한 데이터 타입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수학 함수 및 기타 숫자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3200" dirty="0">
                <a:latin typeface="+mn-ea"/>
              </a:rPr>
              <a:t> HTML </a:t>
            </a:r>
            <a:r>
              <a:rPr lang="ko-KR" altLang="en-US" sz="3200" dirty="0">
                <a:latin typeface="+mn-ea"/>
              </a:rPr>
              <a:t>처리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파일 형식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암호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파일 및 디렉토리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파일 압축 및 보관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자료 보존 처리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운영체제 및 런타임 관련 모듈</a:t>
            </a:r>
            <a:endParaRPr lang="en-US" altLang="ko-KR" sz="32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3200" dirty="0">
                <a:latin typeface="+mn-ea"/>
              </a:rPr>
              <a:t> 인터넷 프로토콜 관련 모듈</a:t>
            </a:r>
          </a:p>
        </p:txBody>
      </p:sp>
    </p:spTree>
    <p:extLst>
      <p:ext uri="{BB962C8B-B14F-4D97-AF65-F5344CB8AC3E}">
        <p14:creationId xmlns:p14="http://schemas.microsoft.com/office/powerpoint/2010/main" val="471200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숫자를 입력 받아 </a:t>
            </a:r>
            <a:r>
              <a:rPr lang="en-US" altLang="ko-KR" dirty="0"/>
              <a:t>2</a:t>
            </a:r>
            <a:r>
              <a:rPr lang="ko-KR" altLang="en-US" dirty="0"/>
              <a:t>진수를 출력하는 </a:t>
            </a:r>
            <a:r>
              <a:rPr lang="en-US" altLang="ko-KR" dirty="0" err="1"/>
              <a:t>print_readable_bin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 </a:t>
            </a:r>
            <a:r>
              <a:rPr lang="ko-KR" altLang="en-US" dirty="0"/>
              <a:t>출력된 이진수는 </a:t>
            </a:r>
            <a:r>
              <a:rPr lang="ko-KR" altLang="en-US" dirty="0" err="1"/>
              <a:t>가독성을</a:t>
            </a:r>
            <a:r>
              <a:rPr lang="ko-KR" altLang="en-US" dirty="0"/>
              <a:t> 위해 네 자리마다 </a:t>
            </a:r>
            <a:r>
              <a:rPr lang="en-US" altLang="ko-KR" dirty="0"/>
              <a:t>'_' </a:t>
            </a:r>
            <a:r>
              <a:rPr lang="ko-KR" altLang="en-US" dirty="0"/>
              <a:t>구분자가 삽입되어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소문자를 대문자로 변환해주는 </a:t>
            </a:r>
            <a:r>
              <a:rPr lang="en-US" altLang="ko-KR" dirty="0" err="1"/>
              <a:t>my_upper</a:t>
            </a:r>
            <a:r>
              <a:rPr lang="en-US" altLang="ko-KR" dirty="0"/>
              <a:t>() </a:t>
            </a:r>
            <a:r>
              <a:rPr lang="ko-KR" altLang="en-US" dirty="0"/>
              <a:t>함수를 빌트인 함수를 사용하지 않고 직접 구현해보자</a:t>
            </a:r>
            <a:r>
              <a:rPr lang="en-US" altLang="ko-KR" dirty="0"/>
              <a:t>. (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아스키 코드 값을 참조</a:t>
            </a:r>
            <a:r>
              <a:rPr lang="en-US" altLang="ko-KR" dirty="0"/>
              <a:t>)</a:t>
            </a:r>
          </a:p>
          <a:p>
            <a:r>
              <a:rPr lang="ko-KR" altLang="en-US"/>
              <a:t>급여 </a:t>
            </a:r>
            <a:r>
              <a:rPr lang="ko-KR" altLang="en-US" dirty="0"/>
              <a:t>계산하는 </a:t>
            </a:r>
            <a:r>
              <a:rPr lang="en-US" altLang="ko-KR" dirty="0" err="1"/>
              <a:t>calc_monthly_salary</a:t>
            </a:r>
            <a:r>
              <a:rPr lang="en-US" altLang="ko-KR" dirty="0"/>
              <a:t>() </a:t>
            </a:r>
            <a:r>
              <a:rPr lang="ko-KR" altLang="en-US" dirty="0"/>
              <a:t>함수를 작성하고 사용자로부터 근무시간과 시간당 급여를 넘겨받아 급여를 계산해주는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1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/>
          <a:stretch/>
        </p:blipFill>
        <p:spPr bwMode="auto">
          <a:xfrm>
            <a:off x="515103" y="953210"/>
            <a:ext cx="10288885" cy="513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</a:p>
        </p:txBody>
      </p:sp>
    </p:spTree>
    <p:extLst>
      <p:ext uri="{BB962C8B-B14F-4D97-AF65-F5344CB8AC3E}">
        <p14:creationId xmlns:p14="http://schemas.microsoft.com/office/powerpoint/2010/main" val="2930255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50862" indent="-457200">
              <a:buFont typeface="+mj-lt"/>
              <a:buAutoNum type="arabicPeriod"/>
            </a:pPr>
            <a:r>
              <a:rPr lang="ko-KR" altLang="en-US" dirty="0"/>
              <a:t>임의의 양의 정수가 </a:t>
            </a:r>
            <a:r>
              <a:rPr lang="ko-KR" altLang="en-US" dirty="0" err="1"/>
              <a:t>솟수인지</a:t>
            </a:r>
            <a:r>
              <a:rPr lang="ko-KR" altLang="en-US" dirty="0"/>
              <a:t> 아닌지를 판별하는 함수를 작성하고</a:t>
            </a:r>
            <a:r>
              <a:rPr lang="en-US" altLang="ko-KR" dirty="0"/>
              <a:t>, main</a:t>
            </a:r>
            <a:r>
              <a:rPr lang="ko-KR" altLang="en-US" dirty="0"/>
              <a:t>에서 임의의 양수를 입력 받은 후 작성한 함수를 호출하여 소수판정을 수행하라</a:t>
            </a:r>
            <a:r>
              <a:rPr lang="en-US" altLang="ko-KR" dirty="0"/>
              <a:t>.</a:t>
            </a:r>
          </a:p>
          <a:p>
            <a:pPr marL="550862" indent="-457200">
              <a:buFont typeface="+mj-lt"/>
              <a:buAutoNum type="arabicPeriod"/>
            </a:pPr>
            <a:endParaRPr lang="en-US" altLang="ko-KR" dirty="0"/>
          </a:p>
          <a:p>
            <a:pPr marL="550862" indent="-4572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에서 만든 프로그램을 모듈화 시키시오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651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6" y="953725"/>
            <a:ext cx="11153856" cy="315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331" y="4547394"/>
            <a:ext cx="9324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암호화 하는 프로그램과 </a:t>
            </a:r>
            <a:r>
              <a:rPr lang="ko-KR" altLang="en-US" sz="2400" dirty="0" err="1"/>
              <a:t>복호화</a:t>
            </a:r>
            <a:r>
              <a:rPr lang="ko-KR" altLang="en-US" sz="2400" dirty="0"/>
              <a:t> 하는 프로그램은 함수로 작성한다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해당 데이터를 출력하는 프로그램은 메인 에서 작성한다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78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실습</a:t>
            </a:r>
            <a:r>
              <a:rPr lang="en-US" altLang="ko-KR" sz="2800" dirty="0"/>
              <a:t>A </a:t>
            </a:r>
            <a:r>
              <a:rPr lang="ko-KR" altLang="en-US" sz="2800" dirty="0"/>
              <a:t>에서 작성한 프로그램을 모듈화 시키시오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7006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3" y="2511277"/>
            <a:ext cx="3924698" cy="3232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015" y="751840"/>
            <a:ext cx="1153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아래의 내용을 보고 사용자가 입력한 번호의 통신사를 출력하는 프로그램을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작성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통신사를 검색해 주는 </a:t>
            </a:r>
            <a:r>
              <a:rPr lang="en-US" altLang="ko-KR" sz="2400" dirty="0" err="1"/>
              <a:t>search_tel</a:t>
            </a:r>
            <a:r>
              <a:rPr lang="en-US" altLang="ko-KR" sz="2400" dirty="0"/>
              <a:t>(</a:t>
            </a:r>
            <a:r>
              <a:rPr lang="ko-KR" altLang="en-US" sz="2400" dirty="0"/>
              <a:t>휴대번호</a:t>
            </a:r>
            <a:r>
              <a:rPr lang="en-US" altLang="ko-KR" sz="2400" dirty="0"/>
              <a:t>)</a:t>
            </a:r>
            <a:r>
              <a:rPr lang="ko-KR" altLang="en-US" sz="2400" dirty="0"/>
              <a:t>함수를 작성해서 </a:t>
            </a:r>
            <a:r>
              <a:rPr lang="ko-KR" altLang="en-US" sz="2400" dirty="0" err="1"/>
              <a:t>사용하시오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6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/>
          <a:stretch/>
        </p:blipFill>
        <p:spPr bwMode="auto">
          <a:xfrm>
            <a:off x="464233" y="733884"/>
            <a:ext cx="11085341" cy="519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개념</a:t>
            </a:r>
          </a:p>
        </p:txBody>
      </p:sp>
    </p:spTree>
    <p:extLst>
      <p:ext uri="{BB962C8B-B14F-4D97-AF65-F5344CB8AC3E}">
        <p14:creationId xmlns:p14="http://schemas.microsoft.com/office/powerpoint/2010/main" val="4328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1"/>
            <a:ext cx="11951992" cy="5669958"/>
          </a:xfrm>
        </p:spPr>
        <p:txBody>
          <a:bodyPr/>
          <a:lstStyle/>
          <a:p>
            <a:pPr lvl="1"/>
            <a:r>
              <a:rPr lang="en-US" altLang="ko-KR" dirty="0"/>
              <a:t> </a:t>
            </a:r>
            <a:r>
              <a:rPr lang="ko-KR" altLang="en-US" dirty="0"/>
              <a:t>커피를 자판기함수를 이용하여 손님 대접하기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/>
          <a:stretch/>
        </p:blipFill>
        <p:spPr bwMode="auto">
          <a:xfrm>
            <a:off x="805695" y="1234964"/>
            <a:ext cx="10757948" cy="468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개념</a:t>
            </a:r>
          </a:p>
        </p:txBody>
      </p:sp>
    </p:spTree>
    <p:extLst>
      <p:ext uri="{BB962C8B-B14F-4D97-AF65-F5344CB8AC3E}">
        <p14:creationId xmlns:p14="http://schemas.microsoft.com/office/powerpoint/2010/main" val="2044420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1698</Words>
  <Application>Microsoft Office PowerPoint</Application>
  <PresentationFormat>사용자 지정</PresentationFormat>
  <Paragraphs>295</Paragraphs>
  <Slides>73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1_Office 테마</vt:lpstr>
      <vt:lpstr>함수와 클래스 모듈</vt:lpstr>
      <vt:lpstr>함수</vt:lpstr>
      <vt:lpstr>PowerPoint 프레젠테이션</vt:lpstr>
      <vt:lpstr>함수의 개념</vt:lpstr>
      <vt:lpstr>함수</vt:lpstr>
      <vt:lpstr>함수의 개념</vt:lpstr>
      <vt:lpstr>함수의 개념</vt:lpstr>
      <vt:lpstr>함수의 개념</vt:lpstr>
      <vt:lpstr>함수 개념</vt:lpstr>
      <vt:lpstr>함수의 개념</vt:lpstr>
      <vt:lpstr>함수의 설정</vt:lpstr>
      <vt:lpstr>PowerPoint 프레젠테이션</vt:lpstr>
      <vt:lpstr>함수 설정</vt:lpstr>
      <vt:lpstr>반환 값</vt:lpstr>
      <vt:lpstr>반환 값</vt:lpstr>
      <vt:lpstr>반환 값</vt:lpstr>
      <vt:lpstr>함수의 인수 (매개변수)</vt:lpstr>
      <vt:lpstr>함수의 매개 변수</vt:lpstr>
      <vt:lpstr>함수의 매개 변수</vt:lpstr>
      <vt:lpstr>함수의 매개 변수</vt:lpstr>
      <vt:lpstr>함수의 매개 변수</vt:lpstr>
      <vt:lpstr>매개 변수 전달 방법</vt:lpstr>
      <vt:lpstr>매개 변수 전달 방법</vt:lpstr>
      <vt:lpstr>함수의 매개변수 전달방법 – 인수의 개수가 정해지지 않은 경우</vt:lpstr>
      <vt:lpstr>함수의 매개 변수 (인수) 전달 방법</vt:lpstr>
      <vt:lpstr>매개 변수 전달 방법</vt:lpstr>
      <vt:lpstr>매개 변수 전달 방법</vt:lpstr>
      <vt:lpstr>매개 변수 전달 방법</vt:lpstr>
      <vt:lpstr>함수의 매개 변수 (인수) 전달 방법(기본 값 설정)</vt:lpstr>
      <vt:lpstr>함수의 매개 변수 (인수) 전달 방법(기본 값 설정)</vt:lpstr>
      <vt:lpstr>함수의 매개변수 (인수)</vt:lpstr>
      <vt:lpstr>퀴즈</vt:lpstr>
      <vt:lpstr>퀴즈</vt:lpstr>
      <vt:lpstr>퀴즈</vt:lpstr>
      <vt:lpstr>함수 응용 프로그램</vt:lpstr>
      <vt:lpstr>함수 응용 프로그램</vt:lpstr>
      <vt:lpstr>함수를 활용한 반복 문 응용 예제</vt:lpstr>
      <vt:lpstr>함수를 활용한 반복 문 응용 예제</vt:lpstr>
      <vt:lpstr>지역 변수와 전역 변수</vt:lpstr>
      <vt:lpstr>지역 변수와 전역 변수</vt:lpstr>
      <vt:lpstr>지역 변수와 전역 변수</vt:lpstr>
      <vt:lpstr>지역 변수와 전역 변수</vt:lpstr>
      <vt:lpstr>함수 응용 프로그램</vt:lpstr>
      <vt:lpstr>PowerPoint 프레젠테이션</vt:lpstr>
      <vt:lpstr>재귀함수</vt:lpstr>
      <vt:lpstr>함수 밖의 변수, 함수 안의 변수</vt:lpstr>
      <vt:lpstr>함수 밖의 변수, 함수 안의 변수</vt:lpstr>
      <vt:lpstr>함수를 변수에 담아 사용하기</vt:lpstr>
      <vt:lpstr>함수를 변수에 담아 사용하기</vt:lpstr>
      <vt:lpstr>모듈(교재 PP159) </vt:lpstr>
      <vt:lpstr>모듈</vt:lpstr>
      <vt:lpstr>모듈</vt:lpstr>
      <vt:lpstr>모듈</vt:lpstr>
      <vt:lpstr>모듈</vt:lpstr>
      <vt:lpstr>모듈</vt:lpstr>
      <vt:lpstr>모듈(경로 추가하기)</vt:lpstr>
      <vt:lpstr>모듈 기본 경로 추가하기</vt:lpstr>
      <vt:lpstr>모듈 경로 추가하기</vt:lpstr>
      <vt:lpstr>모듈 경로 추가</vt:lpstr>
      <vt:lpstr>모듈 경로 추가</vt:lpstr>
      <vt:lpstr>모듈에 함수가 추가 되면?</vt:lpstr>
      <vt:lpstr>모듈의 특정 함수나 클래스만 선택해서 불러오기</vt:lpstr>
      <vt:lpstr>모듈의 특정 함수나 클래스만 선택해서 불러오기</vt:lpstr>
      <vt:lpstr>모듈을 활용한 계산기 프로그램 </vt:lpstr>
      <vt:lpstr>모듈을 활용한 계산기 프로그램 </vt:lpstr>
      <vt:lpstr>모듈</vt:lpstr>
      <vt:lpstr>모듈</vt:lpstr>
      <vt:lpstr>유용한 여러가지 Python 모듈들 소개(교재 168쪽)</vt:lpstr>
      <vt:lpstr>실습</vt:lpstr>
      <vt:lpstr>실습</vt:lpstr>
      <vt:lpstr>실습 A </vt:lpstr>
      <vt:lpstr>실습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함수와 클래스 모듈</dc:title>
  <dc:creator>admin</dc:creator>
  <cp:lastModifiedBy>student</cp:lastModifiedBy>
  <cp:revision>10</cp:revision>
  <dcterms:created xsi:type="dcterms:W3CDTF">2017-12-24T05:15:10Z</dcterms:created>
  <dcterms:modified xsi:type="dcterms:W3CDTF">2018-02-01T23:48:34Z</dcterms:modified>
</cp:coreProperties>
</file>