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2C13F-C976-4DAC-9E49-AEB302861284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8E264-75C7-4708-9854-6C57FA3F1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037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43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061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407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50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8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49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6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8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888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673A-E2EB-40BC-819A-8D262F136CB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869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745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59BA-021E-47F7-8CB2-0C94F96EE36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61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6BEE-98B5-4469-9220-9F340EFD2D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954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606D-45FE-4509-B610-88C4980A74E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864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0E7D-4A14-415F-9761-3E0AADF0FCC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488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0B97-D857-4C95-A2D8-9646D44D8AC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2624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FE23-0F75-4ED3-9C24-00B9D9CAFDA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5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8094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9071-8E37-486E-A4A6-17B345ECC0F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685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A8FB-A693-41E8-8357-62AB61B82B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2869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7AB0-38E2-4597-9B80-F3966BCE893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8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53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4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30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17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1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90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12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5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5A132-9F9C-44CD-8A71-576833650BC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25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tuple,dic,set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06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2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아래의 예시를 보고 </a:t>
            </a:r>
            <a:r>
              <a:rPr lang="en-US" altLang="ko-KR" dirty="0"/>
              <a:t>list</a:t>
            </a:r>
            <a:r>
              <a:rPr lang="ko-KR" altLang="en-US" dirty="0"/>
              <a:t>형과 </a:t>
            </a:r>
            <a:r>
              <a:rPr lang="en-US" altLang="ko-KR" dirty="0"/>
              <a:t>tuple</a:t>
            </a:r>
            <a:r>
              <a:rPr lang="ko-KR" altLang="en-US" dirty="0"/>
              <a:t>형 중 선택하여 각각 빈칸을 채워보라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list</a:t>
            </a:r>
            <a:r>
              <a:rPr lang="ko-KR" altLang="en-US" dirty="0"/>
              <a:t>형과 </a:t>
            </a:r>
            <a:r>
              <a:rPr lang="en-US" altLang="ko-KR" dirty="0"/>
              <a:t>tuple</a:t>
            </a:r>
            <a:r>
              <a:rPr lang="ko-KR" altLang="en-US" dirty="0"/>
              <a:t>형은 </a:t>
            </a:r>
            <a:r>
              <a:rPr lang="en-US" altLang="ko-KR" dirty="0"/>
              <a:t>index </a:t>
            </a:r>
            <a:r>
              <a:rPr lang="ko-KR" altLang="en-US" dirty="0"/>
              <a:t>구조이기 때문에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인덱싱</a:t>
            </a:r>
            <a:r>
              <a:rPr lang="en-US" altLang="ko-KR" dirty="0" smtClean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/>
              <a:t>)</a:t>
            </a:r>
            <a:r>
              <a:rPr lang="ko-KR" altLang="en-US" dirty="0"/>
              <a:t>과 </a:t>
            </a:r>
            <a:r>
              <a:rPr lang="en-US" altLang="ko-KR" dirty="0" smtClean="0"/>
              <a:t>(  )</a:t>
            </a:r>
            <a:r>
              <a:rPr lang="ko-KR" altLang="en-US" dirty="0"/>
              <a:t>이 가능하다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맞으면 </a:t>
            </a:r>
            <a:r>
              <a:rPr lang="en-US" altLang="ko-KR" dirty="0"/>
              <a:t>O, </a:t>
            </a:r>
            <a:r>
              <a:rPr lang="ko-KR" altLang="en-US" dirty="0"/>
              <a:t>틀리면 </a:t>
            </a:r>
            <a:r>
              <a:rPr lang="en-US" altLang="ko-KR" dirty="0"/>
              <a:t>X</a:t>
            </a:r>
            <a:r>
              <a:rPr lang="ko-KR" altLang="en-US" dirty="0"/>
              <a:t>를 표시하여라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13" name="_x148686472"/>
          <p:cNvSpPr>
            <a:spLocks noChangeArrowheads="1"/>
          </p:cNvSpPr>
          <p:nvPr/>
        </p:nvSpPr>
        <p:spPr bwMode="auto">
          <a:xfrm>
            <a:off x="1139103" y="1299925"/>
            <a:ext cx="4942520" cy="727284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rgbClr val="000000"/>
                </a:solidFill>
              </a:rPr>
              <a:t>홈페이지에서 정보 수정 및 추가를 위해 사용할 수 있는 </a:t>
            </a:r>
            <a:r>
              <a:rPr lang="ko-KR" altLang="en-US" sz="1000" dirty="0" err="1">
                <a:solidFill>
                  <a:srgbClr val="000000"/>
                </a:solidFill>
              </a:rPr>
              <a:t>자료형은</a:t>
            </a:r>
            <a:r>
              <a:rPr lang="ko-KR" altLang="en-US" sz="1000" dirty="0">
                <a:solidFill>
                  <a:srgbClr val="000000"/>
                </a:solidFill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</a:rPr>
              <a:t>(  </a:t>
            </a:r>
            <a:r>
              <a:rPr lang="en-US" altLang="ko-KR" sz="1000" dirty="0" smtClean="0">
                <a:solidFill>
                  <a:srgbClr val="000000"/>
                </a:solidFill>
              </a:rPr>
              <a:t>tuple  </a:t>
            </a:r>
            <a:r>
              <a:rPr lang="en-US" altLang="ko-KR" sz="1000" dirty="0" smtClean="0">
                <a:solidFill>
                  <a:srgbClr val="000000"/>
                </a:solidFill>
              </a:rPr>
              <a:t>)</a:t>
            </a:r>
            <a:r>
              <a:rPr lang="ko-KR" altLang="en-US" sz="1000" dirty="0">
                <a:solidFill>
                  <a:srgbClr val="000000"/>
                </a:solidFill>
              </a:rPr>
              <a:t>이고</a:t>
            </a:r>
            <a:r>
              <a:rPr lang="en-US" altLang="ko-KR" sz="1000" dirty="0">
                <a:solidFill>
                  <a:srgbClr val="000000"/>
                </a:solidFill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</a:rPr>
              <a:t>해킹으로 인한 </a:t>
            </a:r>
            <a:r>
              <a:rPr lang="ko-KR" altLang="en-US" sz="1000" dirty="0">
                <a:solidFill>
                  <a:srgbClr val="000000"/>
                </a:solidFill>
              </a:rPr>
              <a:t>정보 수정을 막기 위해 사용할 수 있는 </a:t>
            </a:r>
            <a:r>
              <a:rPr lang="ko-KR" altLang="en-US" sz="1000" dirty="0" err="1">
                <a:solidFill>
                  <a:srgbClr val="000000"/>
                </a:solidFill>
              </a:rPr>
              <a:t>자료형은</a:t>
            </a:r>
            <a:r>
              <a:rPr lang="ko-KR" altLang="en-US" sz="1000" dirty="0">
                <a:solidFill>
                  <a:srgbClr val="000000"/>
                </a:solidFill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</a:rPr>
              <a:t>(   </a:t>
            </a:r>
            <a:r>
              <a:rPr lang="en-US" altLang="ko-KR" sz="1000" dirty="0" smtClean="0">
                <a:solidFill>
                  <a:srgbClr val="000000"/>
                </a:solidFill>
              </a:rPr>
              <a:t>list  </a:t>
            </a:r>
            <a:r>
              <a:rPr lang="en-US" altLang="ko-KR" sz="1000" dirty="0" smtClean="0">
                <a:solidFill>
                  <a:srgbClr val="000000"/>
                </a:solidFill>
              </a:rPr>
              <a:t>)</a:t>
            </a:r>
            <a:r>
              <a:rPr lang="ko-KR" altLang="en-US" sz="1000" dirty="0">
                <a:solidFill>
                  <a:srgbClr val="000000"/>
                </a:solidFill>
              </a:rPr>
              <a:t>이다</a:t>
            </a:r>
            <a:r>
              <a:rPr lang="en-US" altLang="ko-KR" sz="1000" dirty="0">
                <a:solidFill>
                  <a:srgbClr val="000000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14" name="_x148686472"/>
          <p:cNvSpPr>
            <a:spLocks noChangeArrowheads="1"/>
          </p:cNvSpPr>
          <p:nvPr/>
        </p:nvSpPr>
        <p:spPr bwMode="auto">
          <a:xfrm>
            <a:off x="1139102" y="3100853"/>
            <a:ext cx="6025185" cy="2161259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[O, X</a:t>
            </a:r>
            <a:r>
              <a:rPr lang="ko-KR" altLang="en-US" sz="1000" dirty="0">
                <a:solidFill>
                  <a:srgbClr val="000000"/>
                </a:solidFill>
              </a:rPr>
              <a:t>문제</a:t>
            </a:r>
            <a:r>
              <a:rPr lang="en-US" altLang="ko-KR" sz="1000" dirty="0">
                <a:solidFill>
                  <a:srgbClr val="000000"/>
                </a:solidFill>
              </a:rPr>
              <a:t>]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• &gt;&gt;&gt;tuple = ('Hello', 'My', 'name', 'is', '</a:t>
            </a:r>
            <a:r>
              <a:rPr lang="ko-KR" altLang="en-US" sz="1000" dirty="0">
                <a:solidFill>
                  <a:srgbClr val="000000"/>
                </a:solidFill>
              </a:rPr>
              <a:t>예슬</a:t>
            </a:r>
            <a:r>
              <a:rPr lang="en-US" altLang="ko-KR" sz="1000" dirty="0">
                <a:solidFill>
                  <a:srgbClr val="000000"/>
                </a:solidFill>
              </a:rPr>
              <a:t>')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    &gt;&gt;&gt;tuple[4] = '</a:t>
            </a:r>
            <a:r>
              <a:rPr lang="ko-KR" altLang="en-US" sz="1000" dirty="0">
                <a:solidFill>
                  <a:srgbClr val="000000"/>
                </a:solidFill>
              </a:rPr>
              <a:t>지수</a:t>
            </a:r>
            <a:r>
              <a:rPr lang="en-US" altLang="ko-KR" sz="1000" dirty="0">
                <a:solidFill>
                  <a:srgbClr val="000000"/>
                </a:solidFill>
              </a:rPr>
              <a:t>'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rgbClr val="000000"/>
                </a:solidFill>
              </a:rPr>
              <a:t>    위의 프로그램을 실행했을 경우</a:t>
            </a:r>
            <a:r>
              <a:rPr lang="en-US" altLang="ko-KR" sz="1000" dirty="0">
                <a:solidFill>
                  <a:srgbClr val="000000"/>
                </a:solidFill>
              </a:rPr>
              <a:t>,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    tuple</a:t>
            </a:r>
            <a:r>
              <a:rPr lang="ko-KR" altLang="en-US" sz="1000" dirty="0">
                <a:solidFill>
                  <a:srgbClr val="000000"/>
                </a:solidFill>
              </a:rPr>
              <a:t>의 </a:t>
            </a:r>
            <a:r>
              <a:rPr lang="ko-KR" altLang="en-US" sz="1000" dirty="0" err="1">
                <a:solidFill>
                  <a:srgbClr val="000000"/>
                </a:solidFill>
              </a:rPr>
              <a:t>원솟값은</a:t>
            </a:r>
            <a:r>
              <a:rPr lang="ko-KR" altLang="en-US" sz="1000" dirty="0">
                <a:solidFill>
                  <a:srgbClr val="000000"/>
                </a:solidFill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('Hello', 'My', 'name', 'is', '</a:t>
            </a:r>
            <a:r>
              <a:rPr lang="ko-KR" altLang="en-US" sz="1000" dirty="0">
                <a:solidFill>
                  <a:srgbClr val="000000"/>
                </a:solidFill>
              </a:rPr>
              <a:t>지수</a:t>
            </a:r>
            <a:r>
              <a:rPr lang="en-US" altLang="ko-KR" sz="1000" dirty="0">
                <a:solidFill>
                  <a:srgbClr val="000000"/>
                </a:solidFill>
              </a:rPr>
              <a:t>')</a:t>
            </a:r>
            <a:r>
              <a:rPr lang="ko-KR" altLang="en-US" sz="1000" dirty="0">
                <a:solidFill>
                  <a:srgbClr val="000000"/>
                </a:solidFill>
              </a:rPr>
              <a:t>이다</a:t>
            </a:r>
            <a:r>
              <a:rPr lang="en-US" altLang="ko-KR" sz="1000" dirty="0">
                <a:solidFill>
                  <a:srgbClr val="000000"/>
                </a:solidFill>
              </a:rPr>
              <a:t>.                             </a:t>
            </a:r>
            <a:r>
              <a:rPr lang="en-US" altLang="ko-KR" sz="1000" dirty="0" smtClean="0">
                <a:solidFill>
                  <a:srgbClr val="000000"/>
                </a:solidFill>
              </a:rPr>
              <a:t>(</a:t>
            </a:r>
            <a:r>
              <a:rPr lang="en-US" altLang="ko-KR" sz="1000" dirty="0" smtClean="0">
                <a:solidFill>
                  <a:srgbClr val="FF0000"/>
                </a:solidFill>
              </a:rPr>
              <a:t>  </a:t>
            </a:r>
            <a:r>
              <a:rPr lang="en-US" altLang="ko-KR" sz="1000" dirty="0" smtClean="0">
                <a:solidFill>
                  <a:srgbClr val="FF0000"/>
                </a:solidFill>
              </a:rPr>
              <a:t>x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)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• tuple</a:t>
            </a:r>
            <a:r>
              <a:rPr lang="ko-KR" altLang="en-US" sz="1000" dirty="0">
                <a:solidFill>
                  <a:srgbClr val="000000"/>
                </a:solidFill>
              </a:rPr>
              <a:t>에서도 </a:t>
            </a:r>
            <a:r>
              <a:rPr lang="en-US" altLang="ko-KR" sz="1000" dirty="0">
                <a:solidFill>
                  <a:srgbClr val="000000"/>
                </a:solidFill>
              </a:rPr>
              <a:t>list</a:t>
            </a:r>
            <a:r>
              <a:rPr lang="ko-KR" altLang="en-US" sz="1000" dirty="0">
                <a:solidFill>
                  <a:srgbClr val="000000"/>
                </a:solidFill>
              </a:rPr>
              <a:t>와 같이 </a:t>
            </a:r>
            <a:r>
              <a:rPr lang="en-US" altLang="ko-KR" sz="1000" dirty="0">
                <a:solidFill>
                  <a:srgbClr val="000000"/>
                </a:solidFill>
              </a:rPr>
              <a:t>min() </a:t>
            </a:r>
            <a:r>
              <a:rPr lang="ko-KR" altLang="en-US" sz="1000" dirty="0">
                <a:solidFill>
                  <a:srgbClr val="000000"/>
                </a:solidFill>
              </a:rPr>
              <a:t>함수</a:t>
            </a:r>
            <a:r>
              <a:rPr lang="en-US" altLang="ko-KR" sz="1000" dirty="0">
                <a:solidFill>
                  <a:srgbClr val="000000"/>
                </a:solidFill>
              </a:rPr>
              <a:t>, max() </a:t>
            </a:r>
            <a:r>
              <a:rPr lang="ko-KR" altLang="en-US" sz="1000" dirty="0">
                <a:solidFill>
                  <a:srgbClr val="000000"/>
                </a:solidFill>
              </a:rPr>
              <a:t>함수를 사용할 수 있다</a:t>
            </a:r>
            <a:r>
              <a:rPr lang="en-US" altLang="ko-KR" sz="1000" dirty="0">
                <a:solidFill>
                  <a:srgbClr val="000000"/>
                </a:solidFill>
              </a:rPr>
              <a:t>.           </a:t>
            </a:r>
            <a:r>
              <a:rPr lang="en-US" altLang="ko-KR" sz="1000" dirty="0" smtClean="0">
                <a:solidFill>
                  <a:srgbClr val="000000"/>
                </a:solidFill>
              </a:rPr>
              <a:t>        </a:t>
            </a:r>
            <a:r>
              <a:rPr lang="en-US" altLang="ko-KR" sz="1000" dirty="0" smtClean="0">
                <a:solidFill>
                  <a:srgbClr val="000000"/>
                </a:solidFill>
              </a:rPr>
              <a:t> (  </a:t>
            </a:r>
            <a:r>
              <a:rPr lang="en-US" altLang="ko-KR" sz="1000" dirty="0" smtClean="0">
                <a:solidFill>
                  <a:srgbClr val="FF0000"/>
                </a:solidFill>
              </a:rPr>
              <a:t>o 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</a:rPr>
              <a:t>)</a:t>
            </a:r>
            <a:endParaRPr lang="en-US" altLang="ko-KR" sz="1000" dirty="0">
              <a:solidFill>
                <a:srgbClr val="000000"/>
              </a:solidFill>
            </a:endParaRP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• tuple</a:t>
            </a:r>
            <a:r>
              <a:rPr lang="ko-KR" altLang="en-US" sz="1000" dirty="0">
                <a:solidFill>
                  <a:srgbClr val="000000"/>
                </a:solidFill>
              </a:rPr>
              <a:t>에서는 삽입</a:t>
            </a:r>
            <a:r>
              <a:rPr lang="en-US" altLang="ko-KR" sz="1000" dirty="0">
                <a:solidFill>
                  <a:srgbClr val="000000"/>
                </a:solidFill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</a:rPr>
              <a:t>삭제는 불가하나 원소의 순서 교체는 가능하다</a:t>
            </a:r>
            <a:r>
              <a:rPr lang="en-US" altLang="ko-KR" sz="1000" dirty="0">
                <a:solidFill>
                  <a:srgbClr val="000000"/>
                </a:solidFill>
              </a:rPr>
              <a:t>.                  </a:t>
            </a:r>
            <a:r>
              <a:rPr lang="en-US" altLang="ko-KR" sz="1000" dirty="0" smtClean="0">
                <a:solidFill>
                  <a:srgbClr val="000000"/>
                </a:solidFill>
              </a:rPr>
              <a:t>   (  </a:t>
            </a:r>
            <a:r>
              <a:rPr lang="en-US" altLang="ko-KR" sz="1000" dirty="0" smtClean="0">
                <a:solidFill>
                  <a:srgbClr val="000000"/>
                </a:solidFill>
              </a:rPr>
              <a:t>x 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)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• &gt;&gt;&gt;</a:t>
            </a:r>
            <a:r>
              <a:rPr lang="en-US" altLang="ko-KR" sz="1000" dirty="0" err="1">
                <a:solidFill>
                  <a:srgbClr val="000000"/>
                </a:solidFill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</a:rPr>
              <a:t> = (35, 45, 2, 10, 11)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    &gt;&gt;&gt;</a:t>
            </a:r>
            <a:r>
              <a:rPr lang="en-US" altLang="ko-KR" sz="1000" dirty="0" err="1">
                <a:solidFill>
                  <a:srgbClr val="000000"/>
                </a:solidFill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</a:rPr>
              <a:t>[3]+</a:t>
            </a:r>
            <a:r>
              <a:rPr lang="en-US" altLang="ko-KR" sz="1000" dirty="0" err="1">
                <a:solidFill>
                  <a:srgbClr val="000000"/>
                </a:solidFill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</a:rPr>
              <a:t>[1]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rgbClr val="000000"/>
                </a:solidFill>
              </a:rPr>
              <a:t>    위의 프로그램의 결과 값은 </a:t>
            </a:r>
            <a:r>
              <a:rPr lang="en-US" altLang="ko-KR" sz="1000" dirty="0">
                <a:solidFill>
                  <a:srgbClr val="000000"/>
                </a:solidFill>
              </a:rPr>
              <a:t>(10, 45)</a:t>
            </a:r>
            <a:r>
              <a:rPr lang="ko-KR" altLang="en-US" sz="1000" dirty="0">
                <a:solidFill>
                  <a:srgbClr val="000000"/>
                </a:solidFill>
              </a:rPr>
              <a:t>이다</a:t>
            </a:r>
            <a:r>
              <a:rPr lang="en-US" altLang="ko-KR" sz="1000" dirty="0">
                <a:solidFill>
                  <a:srgbClr val="000000"/>
                </a:solidFill>
              </a:rPr>
              <a:t>.                                                </a:t>
            </a:r>
            <a:r>
              <a:rPr lang="en-US" altLang="ko-KR" sz="1000" dirty="0" smtClean="0">
                <a:solidFill>
                  <a:srgbClr val="000000"/>
                </a:solidFill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</a:rPr>
              <a:t>( </a:t>
            </a:r>
            <a:r>
              <a:rPr lang="en-US" altLang="ko-KR" sz="1000" dirty="0" smtClean="0">
                <a:solidFill>
                  <a:srgbClr val="000000"/>
                </a:solidFill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x</a:t>
            </a:r>
            <a:r>
              <a:rPr lang="en-US" altLang="ko-KR" sz="1000" dirty="0" smtClean="0">
                <a:solidFill>
                  <a:srgbClr val="FF0000"/>
                </a:solidFill>
              </a:rPr>
              <a:t>  </a:t>
            </a:r>
            <a:r>
              <a:rPr lang="en-US" altLang="ko-KR" sz="1000" dirty="0" smtClean="0">
                <a:solidFill>
                  <a:srgbClr val="000000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3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3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dirty="0"/>
              <a:t>다음은 주어진 </a:t>
            </a:r>
            <a:r>
              <a:rPr lang="en-US" altLang="ko-KR" dirty="0"/>
              <a:t>list</a:t>
            </a:r>
            <a:r>
              <a:rPr lang="ko-KR" altLang="en-US" dirty="0"/>
              <a:t>에서 중복된 원소를 제거하는 프로그램이다</a:t>
            </a:r>
            <a:r>
              <a:rPr lang="en-US" altLang="ko-KR" dirty="0"/>
              <a:t>. </a:t>
            </a:r>
            <a:r>
              <a:rPr lang="ko-KR" altLang="en-US" dirty="0"/>
              <a:t>괄호 안에 들어갈 내용을 채우시오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4"/>
            </a:pP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dirty="0"/>
              <a:t>dictionary</a:t>
            </a:r>
            <a:r>
              <a:rPr lang="ko-KR" altLang="en-US" dirty="0"/>
              <a:t>형은 </a:t>
            </a:r>
            <a:r>
              <a:rPr lang="en-US" altLang="ko-KR" dirty="0"/>
              <a:t>(  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key</a:t>
            </a:r>
            <a:r>
              <a:rPr lang="en-US" altLang="ko-KR" dirty="0" smtClean="0"/>
              <a:t>  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(  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value </a:t>
            </a:r>
            <a:r>
              <a:rPr lang="en-US" altLang="ko-KR" dirty="0" smtClean="0"/>
              <a:t>  </a:t>
            </a:r>
            <a:r>
              <a:rPr lang="en-US" altLang="ko-KR" dirty="0"/>
              <a:t>)</a:t>
            </a:r>
            <a:r>
              <a:rPr lang="ko-KR" altLang="en-US" dirty="0"/>
              <a:t>가 한 쌍을 이루는 원소로 구성되어있다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dirty="0" err="1"/>
              <a:t>arr</a:t>
            </a:r>
            <a:r>
              <a:rPr lang="en-US" altLang="ko-KR" dirty="0"/>
              <a:t>=(1, 2, 3)</a:t>
            </a:r>
            <a:r>
              <a:rPr lang="ko-KR" altLang="en-US" dirty="0"/>
              <a:t>이 선언되었다고 할 때</a:t>
            </a:r>
            <a:r>
              <a:rPr lang="en-US" altLang="ko-KR" dirty="0"/>
              <a:t>, </a:t>
            </a:r>
            <a:r>
              <a:rPr lang="en-US" altLang="ko-KR" dirty="0" err="1"/>
              <a:t>arr</a:t>
            </a:r>
            <a:r>
              <a:rPr lang="en-US" altLang="ko-KR" dirty="0"/>
              <a:t>[1]</a:t>
            </a:r>
            <a:r>
              <a:rPr lang="ko-KR" altLang="en-US" dirty="0"/>
              <a:t>과 </a:t>
            </a:r>
            <a:r>
              <a:rPr lang="en-US" altLang="ko-KR" dirty="0" err="1"/>
              <a:t>arr</a:t>
            </a:r>
            <a:r>
              <a:rPr lang="en-US" altLang="ko-KR" dirty="0"/>
              <a:t>[2]</a:t>
            </a:r>
            <a:r>
              <a:rPr lang="ko-KR" altLang="en-US" dirty="0"/>
              <a:t>를 바꾼 </a:t>
            </a:r>
            <a:r>
              <a:rPr lang="en-US" altLang="ko-KR" dirty="0"/>
              <a:t>list</a:t>
            </a:r>
            <a:r>
              <a:rPr lang="ko-KR" altLang="en-US" dirty="0"/>
              <a:t>인 </a:t>
            </a:r>
            <a:r>
              <a:rPr lang="en-US" altLang="ko-KR" dirty="0" err="1"/>
              <a:t>brr</a:t>
            </a:r>
            <a:r>
              <a:rPr lang="ko-KR" altLang="en-US" dirty="0"/>
              <a:t>를 생성하기 위한 프로그램을 작성하라</a:t>
            </a:r>
            <a:r>
              <a:rPr lang="en-US" altLang="ko-KR" dirty="0"/>
              <a:t>. 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brr</a:t>
            </a:r>
            <a:r>
              <a:rPr lang="ko-KR" altLang="en-US" dirty="0"/>
              <a:t>는 직접적인 숫자 입력 방식의 원소 </a:t>
            </a:r>
            <a:r>
              <a:rPr lang="ko-KR" altLang="en-US" dirty="0" err="1"/>
              <a:t>할당불가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sv-SE" altLang="ko-KR" dirty="0"/>
              <a:t>arr=(1,2,3)</a:t>
            </a:r>
          </a:p>
          <a:p>
            <a:pPr marL="0" indent="0">
              <a:buNone/>
            </a:pPr>
            <a:r>
              <a:rPr lang="sv-SE" altLang="ko-KR" dirty="0" smtClean="0"/>
              <a:t>	brr=arr</a:t>
            </a:r>
            <a:r>
              <a:rPr lang="sv-SE" altLang="ko-KR" dirty="0"/>
              <a:t>[:1]+arr[2:]+arr[1:2]</a:t>
            </a:r>
          </a:p>
          <a:p>
            <a:pPr marL="0" indent="0">
              <a:buNone/>
            </a:pPr>
            <a:r>
              <a:rPr lang="sv-SE" altLang="ko-KR" dirty="0" smtClean="0"/>
              <a:t>	print(brr</a:t>
            </a:r>
            <a:r>
              <a:rPr lang="sv-SE" altLang="ko-KR" dirty="0"/>
              <a:t>)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3" name="_x148686472"/>
          <p:cNvSpPr>
            <a:spLocks noChangeArrowheads="1"/>
          </p:cNvSpPr>
          <p:nvPr/>
        </p:nvSpPr>
        <p:spPr bwMode="auto">
          <a:xfrm>
            <a:off x="1139103" y="1412068"/>
            <a:ext cx="4942520" cy="727284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err="1">
                <a:solidFill>
                  <a:srgbClr val="000000"/>
                </a:solidFill>
              </a:rPr>
              <a:t>animal_list</a:t>
            </a:r>
            <a:r>
              <a:rPr lang="en-US" altLang="ko-KR" sz="1000" dirty="0">
                <a:solidFill>
                  <a:srgbClr val="000000"/>
                </a:solidFill>
              </a:rPr>
              <a:t> = ['dog', 'pig', 'tiger', 'eagle', 'cat', 'dog', 'pig', 'lion']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err="1">
                <a:solidFill>
                  <a:srgbClr val="000000"/>
                </a:solidFill>
              </a:rPr>
              <a:t>animal_set</a:t>
            </a:r>
            <a:r>
              <a:rPr lang="en-US" altLang="ko-KR" sz="1000" dirty="0">
                <a:solidFill>
                  <a:srgbClr val="000000"/>
                </a:solidFill>
              </a:rPr>
              <a:t> = </a:t>
            </a:r>
            <a:r>
              <a:rPr lang="en-US" altLang="ko-KR" sz="1000" dirty="0" smtClean="0">
                <a:solidFill>
                  <a:srgbClr val="000000"/>
                </a:solidFill>
              </a:rPr>
              <a:t>( </a:t>
            </a:r>
            <a:r>
              <a:rPr lang="en-US" altLang="ko-KR" sz="1000" dirty="0" smtClean="0">
                <a:solidFill>
                  <a:srgbClr val="FF0000"/>
                </a:solidFill>
              </a:rPr>
              <a:t>set </a:t>
            </a:r>
            <a:r>
              <a:rPr lang="en-US" altLang="ko-KR" sz="1000" dirty="0" smtClean="0">
                <a:solidFill>
                  <a:srgbClr val="000000"/>
                </a:solidFill>
              </a:rPr>
              <a:t>)(</a:t>
            </a:r>
            <a:r>
              <a:rPr lang="en-US" altLang="ko-KR" sz="1000" dirty="0" err="1">
                <a:solidFill>
                  <a:srgbClr val="000000"/>
                </a:solidFill>
              </a:rPr>
              <a:t>animal_list</a:t>
            </a:r>
            <a:r>
              <a:rPr lang="en-US" altLang="ko-KR" sz="1000" dirty="0">
                <a:solidFill>
                  <a:srgbClr val="000000"/>
                </a:solidFill>
              </a:rPr>
              <a:t>)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err="1">
                <a:solidFill>
                  <a:srgbClr val="000000"/>
                </a:solidFill>
              </a:rPr>
              <a:t>new_animal_list</a:t>
            </a:r>
            <a:r>
              <a:rPr lang="en-US" altLang="ko-KR" sz="1000" dirty="0">
                <a:solidFill>
                  <a:srgbClr val="000000"/>
                </a:solidFill>
              </a:rPr>
              <a:t> = list(</a:t>
            </a:r>
            <a:r>
              <a:rPr lang="en-US" altLang="ko-KR" sz="1000" dirty="0" err="1">
                <a:solidFill>
                  <a:srgbClr val="000000"/>
                </a:solidFill>
              </a:rPr>
              <a:t>animal_set</a:t>
            </a:r>
            <a:r>
              <a:rPr lang="en-US" altLang="ko-KR" sz="1000" dirty="0">
                <a:solidFill>
                  <a:srgbClr val="000000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56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4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7"/>
            </a:pPr>
            <a:r>
              <a:rPr lang="ko-KR" altLang="en-US" dirty="0"/>
              <a:t>어느 교실 학생들의 수학 점수는 </a:t>
            </a:r>
            <a:r>
              <a:rPr lang="en-US" altLang="ko-KR" dirty="0"/>
              <a:t>10, 9, 9, 6, 7, 6, 8, 9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 학생들이 어떤 점수를 받았는지 확인할 수 있는 프로그램을 작성하라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da-DK" altLang="ko-KR" dirty="0"/>
              <a:t>	</a:t>
            </a:r>
            <a:r>
              <a:rPr lang="en-US" altLang="ko-KR" dirty="0" err="1" smtClean="0">
                <a:solidFill>
                  <a:srgbClr val="FF0000"/>
                </a:solidFill>
              </a:rPr>
              <a:t>math_score</a:t>
            </a:r>
            <a:r>
              <a:rPr lang="en-US" altLang="ko-KR" dirty="0">
                <a:solidFill>
                  <a:srgbClr val="FF0000"/>
                </a:solidFill>
              </a:rPr>
              <a:t>=(10,9,9,6,7,6,8,9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	for </a:t>
            </a:r>
            <a:r>
              <a:rPr lang="en-US" altLang="ko-KR" dirty="0">
                <a:solidFill>
                  <a:srgbClr val="FF0000"/>
                </a:solidFill>
              </a:rPr>
              <a:t>k in </a:t>
            </a:r>
            <a:r>
              <a:rPr lang="en-US" altLang="ko-KR" dirty="0" err="1">
                <a:solidFill>
                  <a:srgbClr val="FF0000"/>
                </a:solidFill>
              </a:rPr>
              <a:t>math_score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	    print(k)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 startAt="7"/>
            </a:pPr>
            <a:r>
              <a:rPr lang="ko-KR" altLang="en-US" dirty="0" smtClean="0"/>
              <a:t>아래의 </a:t>
            </a:r>
            <a:r>
              <a:rPr lang="ko-KR" altLang="en-US" dirty="0"/>
              <a:t>색칠한 그림 영역에 해당하는 원소를 추출하는 프로그램을 작성하시오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FF0000"/>
                </a:solidFill>
              </a:rPr>
              <a:t>&gt;&gt;&gt; </a:t>
            </a:r>
            <a:r>
              <a:rPr lang="en-US" altLang="ko-KR" dirty="0" err="1">
                <a:solidFill>
                  <a:srgbClr val="FF0000"/>
                </a:solidFill>
              </a:rPr>
              <a:t>arr</a:t>
            </a:r>
            <a:r>
              <a:rPr lang="en-US" altLang="ko-KR" dirty="0">
                <a:solidFill>
                  <a:srgbClr val="FF0000"/>
                </a:solidFill>
              </a:rPr>
              <a:t>={‘A’, ‘B’, ‘C’, ‘D’, ‘E’, ‘F’, ‘G’, ‘H’, ‘I’, ‘J’, ‘K’, ‘L’, ‘M’}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&gt;&gt;&gt; a= {‘D’, ‘C’, ‘J’, ‘K’, ‘L’}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&gt;&gt;&gt; b= {‘B’, ‘E’, ‘H’, ‘L</a:t>
            </a:r>
            <a:r>
              <a:rPr lang="en-US" altLang="ko-KR" dirty="0" smtClean="0">
                <a:solidFill>
                  <a:srgbClr val="FF0000"/>
                </a:solidFill>
              </a:rPr>
              <a:t>’}</a:t>
            </a:r>
          </a:p>
          <a:p>
            <a:pPr marL="4572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en-US" altLang="ko-KR" dirty="0" err="1">
                <a:solidFill>
                  <a:srgbClr val="FF0000"/>
                </a:solidFill>
              </a:rPr>
              <a:t>arr</a:t>
            </a:r>
            <a:r>
              <a:rPr lang="en-US" altLang="ko-KR" dirty="0">
                <a:solidFill>
                  <a:srgbClr val="FF0000"/>
                </a:solidFill>
              </a:rPr>
              <a:t>={'A','B','C','D','E','F','G','H','I','J','K','L','M'}</a:t>
            </a: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	a</a:t>
            </a:r>
            <a:r>
              <a:rPr lang="en-US" altLang="ko-KR" dirty="0">
                <a:solidFill>
                  <a:srgbClr val="FF0000"/>
                </a:solidFill>
              </a:rPr>
              <a:t>={'D','C','J','K','L'}</a:t>
            </a: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	b</a:t>
            </a:r>
            <a:r>
              <a:rPr lang="en-US" altLang="ko-KR" dirty="0">
                <a:solidFill>
                  <a:srgbClr val="FF0000"/>
                </a:solidFill>
              </a:rPr>
              <a:t>={'B','E','H','L</a:t>
            </a:r>
            <a:r>
              <a:rPr lang="en-US" altLang="ko-KR" dirty="0" smtClean="0">
                <a:solidFill>
                  <a:srgbClr val="FF0000"/>
                </a:solidFill>
              </a:rPr>
              <a:t>'}</a:t>
            </a: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	print(</a:t>
            </a:r>
            <a:r>
              <a:rPr lang="en-US" altLang="ko-KR" dirty="0" err="1" smtClean="0">
                <a:solidFill>
                  <a:srgbClr val="FF0000"/>
                </a:solidFill>
              </a:rPr>
              <a:t>arr</a:t>
            </a:r>
            <a:r>
              <a:rPr lang="en-US" altLang="ko-KR" dirty="0" smtClean="0">
                <a:solidFill>
                  <a:srgbClr val="FF0000"/>
                </a:solidFill>
              </a:rPr>
              <a:t>-(</a:t>
            </a:r>
            <a:r>
              <a:rPr lang="en-US" altLang="ko-KR" dirty="0" err="1" smtClean="0">
                <a:solidFill>
                  <a:srgbClr val="FF0000"/>
                </a:solidFill>
              </a:rPr>
              <a:t>a|b</a:t>
            </a:r>
            <a:r>
              <a:rPr lang="en-US" altLang="ko-KR" dirty="0" smtClean="0">
                <a:solidFill>
                  <a:srgbClr val="FF0000"/>
                </a:solidFill>
              </a:rPr>
              <a:t>))</a:t>
            </a:r>
          </a:p>
          <a:p>
            <a:pPr marL="457200" lvl="1" indent="0">
              <a:buNone/>
            </a:pP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5" name="_x448230448" descr="EMB000013d8175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710" y="2760604"/>
            <a:ext cx="1711325" cy="112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86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5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ko-KR" altLang="en-US" dirty="0"/>
              <a:t>어느 커피숍에는 메뉴가 </a:t>
            </a:r>
            <a:r>
              <a:rPr lang="en-US" altLang="ko-KR" dirty="0"/>
              <a:t>4</a:t>
            </a:r>
            <a:r>
              <a:rPr lang="ko-KR" altLang="en-US" dirty="0"/>
              <a:t>가지 있다</a:t>
            </a:r>
            <a:r>
              <a:rPr lang="en-US" altLang="ko-KR" dirty="0"/>
              <a:t>. Americano, Cafe latte, Green Tea latte, Mocha latte </a:t>
            </a:r>
            <a:r>
              <a:rPr lang="ko-KR" altLang="en-US" dirty="0"/>
              <a:t>각 메뉴의 가격은 </a:t>
            </a:r>
            <a:r>
              <a:rPr lang="en-US" altLang="ko-KR" dirty="0"/>
              <a:t>2,000</a:t>
            </a:r>
            <a:r>
              <a:rPr lang="ko-KR" altLang="en-US" dirty="0"/>
              <a:t>원</a:t>
            </a:r>
            <a:r>
              <a:rPr lang="en-US" altLang="ko-KR" dirty="0"/>
              <a:t>, 2,500</a:t>
            </a:r>
            <a:r>
              <a:rPr lang="ko-KR" altLang="en-US" dirty="0"/>
              <a:t>원</a:t>
            </a:r>
            <a:r>
              <a:rPr lang="en-US" altLang="ko-KR" dirty="0"/>
              <a:t>, 3,000</a:t>
            </a:r>
            <a:r>
              <a:rPr lang="ko-KR" altLang="en-US" dirty="0"/>
              <a:t>원</a:t>
            </a:r>
            <a:r>
              <a:rPr lang="en-US" altLang="ko-KR" dirty="0"/>
              <a:t>, 3,500</a:t>
            </a:r>
            <a:r>
              <a:rPr lang="ko-KR" altLang="en-US" dirty="0"/>
              <a:t>원이다</a:t>
            </a:r>
            <a:r>
              <a:rPr lang="en-US" altLang="ko-KR" dirty="0"/>
              <a:t>. </a:t>
            </a:r>
            <a:r>
              <a:rPr lang="ko-KR" altLang="en-US" dirty="0"/>
              <a:t>이 목록을 </a:t>
            </a:r>
            <a:r>
              <a:rPr lang="en-US" altLang="ko-KR" dirty="0"/>
              <a:t>dictionary</a:t>
            </a:r>
            <a:r>
              <a:rPr lang="ko-KR" altLang="en-US" dirty="0"/>
              <a:t>로 작성해보고 </a:t>
            </a:r>
            <a:r>
              <a:rPr lang="en-US" altLang="ko-KR" dirty="0"/>
              <a:t>Americano</a:t>
            </a:r>
            <a:r>
              <a:rPr lang="ko-KR" altLang="en-US" dirty="0"/>
              <a:t>와 </a:t>
            </a:r>
            <a:r>
              <a:rPr lang="en-US" altLang="ko-KR" dirty="0" err="1"/>
              <a:t>Vanila</a:t>
            </a:r>
            <a:r>
              <a:rPr lang="en-US" altLang="ko-KR" dirty="0"/>
              <a:t> latte</a:t>
            </a:r>
            <a:r>
              <a:rPr lang="ko-KR" altLang="en-US" dirty="0"/>
              <a:t>가 있는지 없는지 확인해보자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sz="1400" dirty="0">
                <a:solidFill>
                  <a:srgbClr val="FF0000"/>
                </a:solidFill>
              </a:rPr>
              <a:t>답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coffee={'Americano':2000,'Cafe latte':2500,'Green Tea latte':3000,</a:t>
            </a:r>
          </a:p>
          <a:p>
            <a:pPr marL="457200" lvl="1" indent="0"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        'Mocha latte':35000}</a:t>
            </a:r>
          </a:p>
          <a:p>
            <a:pPr marL="457200" lvl="1" indent="0"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print('Americano' in coffee)</a:t>
            </a:r>
          </a:p>
          <a:p>
            <a:pPr marL="457200" lvl="1" indent="0"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print('</a:t>
            </a:r>
            <a:r>
              <a:rPr lang="en-US" altLang="ko-KR" sz="1400" dirty="0" err="1">
                <a:solidFill>
                  <a:srgbClr val="FF0000"/>
                </a:solidFill>
              </a:rPr>
              <a:t>Vanila</a:t>
            </a:r>
            <a:r>
              <a:rPr lang="en-US" altLang="ko-KR" sz="1400" dirty="0">
                <a:solidFill>
                  <a:srgbClr val="FF0000"/>
                </a:solidFill>
              </a:rPr>
              <a:t> latte' in </a:t>
            </a:r>
            <a:r>
              <a:rPr lang="en-US" altLang="ko-KR" sz="1400" dirty="0" smtClean="0">
                <a:solidFill>
                  <a:srgbClr val="FF0000"/>
                </a:solidFill>
              </a:rPr>
              <a:t>coffee)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 startAt="9"/>
            </a:pPr>
            <a:r>
              <a:rPr lang="ko-KR" altLang="en-US" dirty="0" smtClean="0"/>
              <a:t>어느 </a:t>
            </a:r>
            <a:r>
              <a:rPr lang="ko-KR" altLang="en-US" dirty="0"/>
              <a:t>식당의 메뉴와 가격은 </a:t>
            </a:r>
            <a:r>
              <a:rPr lang="ko-KR" altLang="en-US" dirty="0" err="1"/>
              <a:t>돈가스</a:t>
            </a:r>
            <a:r>
              <a:rPr lang="ko-KR" altLang="en-US" dirty="0"/>
              <a:t> </a:t>
            </a:r>
            <a:r>
              <a:rPr lang="en-US" altLang="ko-KR" dirty="0"/>
              <a:t>5,000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 err="1"/>
              <a:t>생선가스</a:t>
            </a:r>
            <a:r>
              <a:rPr lang="ko-KR" altLang="en-US" dirty="0"/>
              <a:t> </a:t>
            </a:r>
            <a:r>
              <a:rPr lang="en-US" altLang="ko-KR" dirty="0"/>
              <a:t>5,500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우동 </a:t>
            </a:r>
            <a:r>
              <a:rPr lang="en-US" altLang="ko-KR" dirty="0"/>
              <a:t>2,500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초밥 세트 </a:t>
            </a:r>
            <a:r>
              <a:rPr lang="en-US" altLang="ko-KR" dirty="0"/>
              <a:t>9,000</a:t>
            </a:r>
            <a:r>
              <a:rPr lang="ko-KR" altLang="en-US" dirty="0"/>
              <a:t>원이다</a:t>
            </a:r>
            <a:r>
              <a:rPr lang="en-US" altLang="ko-KR" dirty="0"/>
              <a:t>. </a:t>
            </a:r>
            <a:r>
              <a:rPr lang="ko-KR" altLang="en-US" dirty="0"/>
              <a:t>이 메뉴들을 </a:t>
            </a:r>
            <a:r>
              <a:rPr lang="en-US" altLang="ko-KR" dirty="0" err="1"/>
              <a:t>dictionar</a:t>
            </a:r>
            <a:r>
              <a:rPr lang="ko-KR" altLang="en-US" dirty="0"/>
              <a:t>를 이용하여 작성해보고 각각의 메뉴와 가격을 순차적으로 출력하는 프로그램을 작성하여 보자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sz="1400" dirty="0" smtClean="0">
                <a:solidFill>
                  <a:srgbClr val="FF0000"/>
                </a:solidFill>
              </a:rPr>
              <a:t>답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menu={'</a:t>
            </a:r>
            <a:r>
              <a:rPr lang="ko-KR" altLang="en-US" dirty="0" err="1">
                <a:solidFill>
                  <a:srgbClr val="FF0000"/>
                </a:solidFill>
              </a:rPr>
              <a:t>돈까스</a:t>
            </a:r>
            <a:r>
              <a:rPr lang="en-US" altLang="ko-KR" dirty="0">
                <a:solidFill>
                  <a:srgbClr val="FF0000"/>
                </a:solidFill>
              </a:rPr>
              <a:t>':5000,'</a:t>
            </a:r>
            <a:r>
              <a:rPr lang="ko-KR" altLang="en-US" dirty="0">
                <a:solidFill>
                  <a:srgbClr val="FF0000"/>
                </a:solidFill>
              </a:rPr>
              <a:t>생선가스</a:t>
            </a:r>
            <a:r>
              <a:rPr lang="en-US" altLang="ko-KR" dirty="0">
                <a:solidFill>
                  <a:srgbClr val="FF0000"/>
                </a:solidFill>
              </a:rPr>
              <a:t>':5500,'</a:t>
            </a:r>
            <a:r>
              <a:rPr lang="ko-KR" altLang="en-US" dirty="0">
                <a:solidFill>
                  <a:srgbClr val="FF0000"/>
                </a:solidFill>
              </a:rPr>
              <a:t>우동</a:t>
            </a:r>
            <a:r>
              <a:rPr lang="en-US" altLang="ko-KR" dirty="0">
                <a:solidFill>
                  <a:srgbClr val="FF0000"/>
                </a:solidFill>
              </a:rPr>
              <a:t>':2500,'</a:t>
            </a:r>
            <a:r>
              <a:rPr lang="ko-KR" altLang="en-US" dirty="0">
                <a:solidFill>
                  <a:srgbClr val="FF0000"/>
                </a:solidFill>
              </a:rPr>
              <a:t>초밥세트</a:t>
            </a:r>
            <a:r>
              <a:rPr lang="en-US" altLang="ko-KR" dirty="0">
                <a:solidFill>
                  <a:srgbClr val="FF0000"/>
                </a:solidFill>
              </a:rPr>
              <a:t>':9000}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print(</a:t>
            </a:r>
            <a:r>
              <a:rPr lang="en-US" altLang="ko-KR" dirty="0" err="1">
                <a:solidFill>
                  <a:srgbClr val="FF0000"/>
                </a:solidFill>
              </a:rPr>
              <a:t>menu.items</a:t>
            </a:r>
            <a:r>
              <a:rPr lang="en-US" altLang="ko-KR" dirty="0">
                <a:solidFill>
                  <a:srgbClr val="FF00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37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6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11"/>
            </a:pPr>
            <a:r>
              <a:rPr lang="ko-KR" altLang="en-US" dirty="0"/>
              <a:t>한 판매 회사에서는 판매 실적 점수와 고객 평가 점수를 통해 우수 제품을 선발하고자 한다</a:t>
            </a:r>
            <a:r>
              <a:rPr lang="en-US" altLang="ko-KR" dirty="0"/>
              <a:t>. </a:t>
            </a:r>
            <a:r>
              <a:rPr lang="ko-KR" altLang="en-US" dirty="0"/>
              <a:t>아래와 같이 결과가 나왔을 때</a:t>
            </a:r>
            <a:r>
              <a:rPr lang="en-US" altLang="ko-KR" dirty="0"/>
              <a:t>, </a:t>
            </a:r>
            <a:r>
              <a:rPr lang="ko-KR" altLang="en-US" dirty="0"/>
              <a:t>판매 실적 점수가 </a:t>
            </a:r>
            <a:r>
              <a:rPr lang="en-US" altLang="ko-KR" dirty="0"/>
              <a:t>4 </a:t>
            </a:r>
            <a:r>
              <a:rPr lang="ko-KR" altLang="en-US" dirty="0"/>
              <a:t>이상이고 고객 평가 점수가 </a:t>
            </a:r>
            <a:r>
              <a:rPr lang="en-US" altLang="ko-KR" dirty="0"/>
              <a:t>4 </a:t>
            </a:r>
            <a:r>
              <a:rPr lang="ko-KR" altLang="en-US" dirty="0"/>
              <a:t>이상인 제품은 우수 제품이 되고</a:t>
            </a:r>
            <a:r>
              <a:rPr lang="en-US" altLang="ko-KR" dirty="0"/>
              <a:t>, </a:t>
            </a:r>
            <a:r>
              <a:rPr lang="ko-KR" altLang="en-US" dirty="0"/>
              <a:t>두 점수 모두 </a:t>
            </a:r>
            <a:r>
              <a:rPr lang="en-US" altLang="ko-KR" dirty="0"/>
              <a:t>4 </a:t>
            </a:r>
            <a:r>
              <a:rPr lang="ko-KR" altLang="en-US" dirty="0"/>
              <a:t>미만인 제품은 판매중지 목록에 들어가게 된다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우수 제품을 출력하고 로션이 판매 중지에 해당하는지 판단하는 프로그램을 작성하라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product </a:t>
            </a:r>
            <a:r>
              <a:rPr lang="ko-KR" altLang="en-US" dirty="0" err="1" smtClean="0">
                <a:solidFill>
                  <a:srgbClr val="FF0000"/>
                </a:solidFill>
              </a:rPr>
              <a:t>딕셔너리에</a:t>
            </a:r>
            <a:r>
              <a:rPr lang="ko-KR" altLang="en-US" dirty="0" smtClean="0">
                <a:solidFill>
                  <a:srgbClr val="FF0000"/>
                </a:solidFill>
              </a:rPr>
              <a:t> 제품명을 모두 저장하시오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lvl="1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sale </a:t>
            </a:r>
            <a:r>
              <a:rPr lang="ko-KR" altLang="en-US" dirty="0" err="1" smtClean="0">
                <a:solidFill>
                  <a:srgbClr val="FF0000"/>
                </a:solidFill>
              </a:rPr>
              <a:t>딕셔너리에</a:t>
            </a:r>
            <a:r>
              <a:rPr lang="ko-KR" altLang="en-US" dirty="0" smtClean="0">
                <a:solidFill>
                  <a:srgbClr val="FF0000"/>
                </a:solidFill>
              </a:rPr>
              <a:t> 판매실적 점수가 </a:t>
            </a:r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이상인 제품명을 저장하시오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lvl="1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customer </a:t>
            </a:r>
            <a:r>
              <a:rPr lang="ko-KR" altLang="en-US" dirty="0" err="1" smtClean="0">
                <a:solidFill>
                  <a:srgbClr val="FF0000"/>
                </a:solidFill>
              </a:rPr>
              <a:t>딕셔너리에</a:t>
            </a:r>
            <a:r>
              <a:rPr lang="ko-KR" altLang="en-US" dirty="0" smtClean="0">
                <a:solidFill>
                  <a:srgbClr val="FF0000"/>
                </a:solidFill>
              </a:rPr>
              <a:t> 고객평가 점수가 </a:t>
            </a:r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r>
              <a:rPr lang="ko-KR" altLang="en-US" dirty="0" smtClean="0">
                <a:solidFill>
                  <a:srgbClr val="FF0000"/>
                </a:solidFill>
              </a:rPr>
              <a:t>이상인 제품명을 저장하시오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lvl="1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good </a:t>
            </a:r>
            <a:r>
              <a:rPr lang="ko-KR" altLang="en-US" dirty="0" smtClean="0">
                <a:solidFill>
                  <a:srgbClr val="FF0000"/>
                </a:solidFill>
              </a:rPr>
              <a:t>에 우수제품을 넣으시오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lvl="1"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bad </a:t>
            </a:r>
            <a:r>
              <a:rPr lang="ko-KR" altLang="en-US" dirty="0" smtClean="0">
                <a:solidFill>
                  <a:srgbClr val="FF0000"/>
                </a:solidFill>
              </a:rPr>
              <a:t>에 판매중지 제품을 넣으시오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en-US" altLang="ko-KR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249629"/>
              </p:ext>
            </p:extLst>
          </p:nvPr>
        </p:nvGraphicFramePr>
        <p:xfrm>
          <a:off x="2915816" y="3789040"/>
          <a:ext cx="3122676" cy="1677924"/>
        </p:xfrm>
        <a:graphic>
          <a:graphicData uri="http://schemas.openxmlformats.org/drawingml/2006/table">
            <a:tbl>
              <a:tblPr/>
              <a:tblGrid>
                <a:gridCol w="1040892">
                  <a:extLst>
                    <a:ext uri="{9D8B030D-6E8A-4147-A177-3AD203B41FA5}">
                      <a16:colId xmlns:a16="http://schemas.microsoft.com/office/drawing/2014/main" xmlns="" val="1513573915"/>
                    </a:ext>
                  </a:extLst>
                </a:gridCol>
                <a:gridCol w="1040892">
                  <a:extLst>
                    <a:ext uri="{9D8B030D-6E8A-4147-A177-3AD203B41FA5}">
                      <a16:colId xmlns:a16="http://schemas.microsoft.com/office/drawing/2014/main" xmlns="" val="1936239234"/>
                    </a:ext>
                  </a:extLst>
                </a:gridCol>
                <a:gridCol w="1040892">
                  <a:extLst>
                    <a:ext uri="{9D8B030D-6E8A-4147-A177-3AD203B41FA5}">
                      <a16:colId xmlns:a16="http://schemas.microsoft.com/office/drawing/2014/main" xmlns="" val="1705170998"/>
                    </a:ext>
                  </a:extLst>
                </a:gridCol>
              </a:tblGrid>
              <a:tr h="2575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제품 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판매실적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고객평가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15962866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비누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27670168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칫솔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14964961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샴푸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69188693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치약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19841611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로션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87949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75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product={'</a:t>
            </a:r>
            <a:r>
              <a:rPr lang="ko-KR" altLang="en-US" dirty="0">
                <a:solidFill>
                  <a:srgbClr val="FF0000"/>
                </a:solidFill>
              </a:rPr>
              <a:t>비누</a:t>
            </a:r>
            <a:r>
              <a:rPr lang="en-US" altLang="ko-KR" dirty="0">
                <a:solidFill>
                  <a:srgbClr val="FF0000"/>
                </a:solidFill>
              </a:rPr>
              <a:t>','</a:t>
            </a:r>
            <a:r>
              <a:rPr lang="ko-KR" altLang="en-US" dirty="0">
                <a:solidFill>
                  <a:srgbClr val="FF0000"/>
                </a:solidFill>
              </a:rPr>
              <a:t>칫솔</a:t>
            </a:r>
            <a:r>
              <a:rPr lang="en-US" altLang="ko-KR" dirty="0">
                <a:solidFill>
                  <a:srgbClr val="FF0000"/>
                </a:solidFill>
              </a:rPr>
              <a:t>','</a:t>
            </a:r>
            <a:r>
              <a:rPr lang="ko-KR" altLang="en-US" dirty="0">
                <a:solidFill>
                  <a:srgbClr val="FF0000"/>
                </a:solidFill>
              </a:rPr>
              <a:t>샴푸</a:t>
            </a:r>
            <a:r>
              <a:rPr lang="en-US" altLang="ko-KR" dirty="0">
                <a:solidFill>
                  <a:srgbClr val="FF0000"/>
                </a:solidFill>
              </a:rPr>
              <a:t>','</a:t>
            </a:r>
            <a:r>
              <a:rPr lang="ko-KR" altLang="en-US" dirty="0">
                <a:solidFill>
                  <a:srgbClr val="FF0000"/>
                </a:solidFill>
              </a:rPr>
              <a:t>치약</a:t>
            </a:r>
            <a:r>
              <a:rPr lang="en-US" altLang="ko-KR" dirty="0">
                <a:solidFill>
                  <a:srgbClr val="FF0000"/>
                </a:solidFill>
              </a:rPr>
              <a:t>','</a:t>
            </a:r>
            <a:r>
              <a:rPr lang="ko-KR" altLang="en-US" dirty="0">
                <a:solidFill>
                  <a:srgbClr val="FF0000"/>
                </a:solidFill>
              </a:rPr>
              <a:t>로션</a:t>
            </a:r>
            <a:r>
              <a:rPr lang="en-US" altLang="ko-KR" dirty="0">
                <a:solidFill>
                  <a:srgbClr val="FF0000"/>
                </a:solidFill>
              </a:rPr>
              <a:t>'}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sale={'</a:t>
            </a:r>
            <a:r>
              <a:rPr lang="ko-KR" altLang="en-US" dirty="0">
                <a:solidFill>
                  <a:srgbClr val="FF0000"/>
                </a:solidFill>
              </a:rPr>
              <a:t>칫솔</a:t>
            </a:r>
            <a:r>
              <a:rPr lang="en-US" altLang="ko-KR" dirty="0">
                <a:solidFill>
                  <a:srgbClr val="FF0000"/>
                </a:solidFill>
              </a:rPr>
              <a:t>','</a:t>
            </a:r>
            <a:r>
              <a:rPr lang="ko-KR" altLang="en-US" dirty="0">
                <a:solidFill>
                  <a:srgbClr val="FF0000"/>
                </a:solidFill>
              </a:rPr>
              <a:t>치약</a:t>
            </a:r>
            <a:r>
              <a:rPr lang="en-US" altLang="ko-KR" dirty="0">
                <a:solidFill>
                  <a:srgbClr val="FF0000"/>
                </a:solidFill>
              </a:rPr>
              <a:t>','</a:t>
            </a:r>
            <a:r>
              <a:rPr lang="ko-KR" altLang="en-US" dirty="0">
                <a:solidFill>
                  <a:srgbClr val="FF0000"/>
                </a:solidFill>
              </a:rPr>
              <a:t>로션</a:t>
            </a:r>
            <a:r>
              <a:rPr lang="en-US" altLang="ko-KR" dirty="0">
                <a:solidFill>
                  <a:srgbClr val="FF0000"/>
                </a:solidFill>
              </a:rPr>
              <a:t>'}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customer={'</a:t>
            </a:r>
            <a:r>
              <a:rPr lang="ko-KR" altLang="en-US" dirty="0">
                <a:solidFill>
                  <a:srgbClr val="FF0000"/>
                </a:solidFill>
              </a:rPr>
              <a:t>칫솔</a:t>
            </a:r>
            <a:r>
              <a:rPr lang="en-US" altLang="ko-KR" dirty="0">
                <a:solidFill>
                  <a:srgbClr val="FF0000"/>
                </a:solidFill>
              </a:rPr>
              <a:t>','</a:t>
            </a:r>
            <a:r>
              <a:rPr lang="ko-KR" altLang="en-US" dirty="0">
                <a:solidFill>
                  <a:srgbClr val="FF0000"/>
                </a:solidFill>
              </a:rPr>
              <a:t>치약</a:t>
            </a:r>
            <a:r>
              <a:rPr lang="en-US" altLang="ko-KR" dirty="0">
                <a:solidFill>
                  <a:srgbClr val="FF0000"/>
                </a:solidFill>
              </a:rPr>
              <a:t>'}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good=(</a:t>
            </a:r>
            <a:r>
              <a:rPr lang="en-US" altLang="ko-KR" dirty="0" err="1">
                <a:solidFill>
                  <a:srgbClr val="FF0000"/>
                </a:solidFill>
              </a:rPr>
              <a:t>sale&amp;customer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bad=product-(</a:t>
            </a:r>
            <a:r>
              <a:rPr lang="en-US" altLang="ko-KR" dirty="0" err="1">
                <a:solidFill>
                  <a:srgbClr val="FF0000"/>
                </a:solidFill>
              </a:rPr>
              <a:t>sale|customer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print(good)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print(bad)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7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67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8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12"/>
            </a:pPr>
            <a:r>
              <a:rPr lang="ko-KR" altLang="en-US" dirty="0"/>
              <a:t>어느 문구점에서 판매하는 연필은 </a:t>
            </a:r>
            <a:r>
              <a:rPr lang="en-US" altLang="ko-KR" dirty="0"/>
              <a:t>200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펜은 </a:t>
            </a:r>
            <a:r>
              <a:rPr lang="en-US" altLang="ko-KR" dirty="0"/>
              <a:t>800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지우개는 </a:t>
            </a:r>
            <a:r>
              <a:rPr lang="en-US" altLang="ko-KR" dirty="0"/>
              <a:t>500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자는 </a:t>
            </a:r>
            <a:r>
              <a:rPr lang="en-US" altLang="ko-KR" dirty="0"/>
              <a:t>300</a:t>
            </a:r>
            <a:r>
              <a:rPr lang="ko-KR" altLang="en-US" dirty="0"/>
              <a:t>원이다</a:t>
            </a:r>
            <a:r>
              <a:rPr lang="en-US" altLang="ko-KR" dirty="0"/>
              <a:t>. </a:t>
            </a:r>
            <a:r>
              <a:rPr lang="ko-KR" altLang="en-US" dirty="0"/>
              <a:t>이 목록을 </a:t>
            </a:r>
            <a:r>
              <a:rPr lang="en-US" altLang="ko-KR" dirty="0"/>
              <a:t>dictionary</a:t>
            </a:r>
            <a:r>
              <a:rPr lang="ko-KR" altLang="en-US" dirty="0"/>
              <a:t>형을 이용하여 작성해보고 가격만 </a:t>
            </a:r>
            <a:r>
              <a:rPr lang="en-US" altLang="ko-KR" dirty="0"/>
              <a:t>list</a:t>
            </a:r>
            <a:r>
              <a:rPr lang="ko-KR" altLang="en-US" dirty="0"/>
              <a:t>형으로 출력해보자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menu={'pencil':200,'pen':800,'eraser':500,'ruler':300}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print(</a:t>
            </a:r>
            <a:r>
              <a:rPr lang="en-US" altLang="ko-KR" dirty="0" err="1">
                <a:solidFill>
                  <a:srgbClr val="FF0000"/>
                </a:solidFill>
              </a:rPr>
              <a:t>menu.values</a:t>
            </a:r>
            <a:r>
              <a:rPr lang="en-US" altLang="ko-KR" dirty="0">
                <a:solidFill>
                  <a:srgbClr val="FF0000"/>
                </a:solidFill>
              </a:rPr>
              <a:t>())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29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710</Words>
  <Application>Microsoft Office PowerPoint</Application>
  <PresentationFormat>화면 슬라이드 쇼(4:3)</PresentationFormat>
  <Paragraphs>113</Paragraphs>
  <Slides>8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0" baseType="lpstr">
      <vt:lpstr>Office 테마</vt:lpstr>
      <vt:lpstr>1_Office 테마</vt:lpstr>
      <vt:lpstr>tuple,dic,set 연습문제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tuple,dic,set 연습문제</dc:title>
  <dc:creator>student</dc:creator>
  <cp:lastModifiedBy>student</cp:lastModifiedBy>
  <cp:revision>10</cp:revision>
  <dcterms:created xsi:type="dcterms:W3CDTF">2018-01-29T10:31:52Z</dcterms:created>
  <dcterms:modified xsi:type="dcterms:W3CDTF">2018-02-06T00:45:38Z</dcterms:modified>
</cp:coreProperties>
</file>