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04" y="-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4F0C-64D4-4F1D-9577-3103032DEAD0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3E73-F183-4D9B-965F-0EBA15D86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3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03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9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9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9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7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3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5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5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8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02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41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92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8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33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9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리스트퀴즈 및 개별실습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list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475" y="511313"/>
            <a:ext cx="1183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46496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=['</a:t>
            </a:r>
            <a:r>
              <a:rPr lang="en-US" altLang="ko-KR" sz="1400" b="0" u="none" spc="-60" dirty="0" err="1">
                <a:solidFill>
                  <a:srgbClr val="FF0000"/>
                </a:solidFill>
              </a:rPr>
              <a:t>r','e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']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spell_serve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=['</a:t>
            </a:r>
            <a:r>
              <a:rPr lang="en-US" altLang="ko-KR" sz="1400" b="0" u="none" spc="-60" dirty="0" err="1">
                <a:solidFill>
                  <a:srgbClr val="FF0000"/>
                </a:solidFill>
              </a:rPr>
              <a:t>s','e','r','v','e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']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spell_serve.reverse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()</a:t>
            </a:r>
          </a:p>
          <a:p>
            <a:endParaRPr lang="en-US" altLang="ko-KR" sz="1400" b="0" u="none" spc="-60" dirty="0">
              <a:solidFill>
                <a:srgbClr val="FF0000"/>
              </a:solidFill>
            </a:endParaRP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=</a:t>
            </a:r>
            <a:r>
              <a:rPr lang="en-US" altLang="ko-KR" sz="1400" b="0" u="none" spc="-60" dirty="0" err="1">
                <a:solidFill>
                  <a:srgbClr val="FF0000"/>
                </a:solidFill>
              </a:rPr>
              <a:t>spell_re+spell_serve</a:t>
            </a:r>
            <a:endParaRPr lang="en-US" altLang="ko-KR" sz="1400" b="0" u="none" spc="-60" dirty="0">
              <a:solidFill>
                <a:srgbClr val="FF0000"/>
              </a:solidFill>
            </a:endParaRP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spell_reverse.remove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('v')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spell_reverse.insert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(2,'v')</a:t>
            </a:r>
          </a:p>
          <a:p>
            <a:endParaRPr lang="en-US" altLang="ko-KR" sz="1400" b="0" u="none" spc="-60" dirty="0">
              <a:solidFill>
                <a:srgbClr val="FF0000"/>
              </a:solidFill>
            </a:endParaRPr>
          </a:p>
          <a:p>
            <a:r>
              <a:rPr lang="en-US" altLang="ko-KR" sz="1400" b="0" u="none" spc="-60" dirty="0">
                <a:solidFill>
                  <a:srgbClr val="FF0000"/>
                </a:solidFill>
              </a:rPr>
              <a:t>print(</a:t>
            </a:r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b="0" u="none" spc="-60" dirty="0">
              <a:solidFill>
                <a:srgbClr val="FF0000"/>
              </a:solidFill>
            </a:endParaRP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spell_reverse.remove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('r')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spell_reverse.remove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('e')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spell_reverse.remove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('v')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spell_reverse.pop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spell_reverse.insert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(0,'s')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spell_reverse.insert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(0,'b')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spell_reverse.insert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(0,'o')</a:t>
            </a:r>
          </a:p>
          <a:p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spell_reverse.insert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(5,'v')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</a:rPr>
              <a:t>print(</a:t>
            </a:r>
            <a:r>
              <a:rPr lang="en-US" altLang="ko-KR" sz="1400" b="0" u="none" spc="-60" dirty="0" err="1">
                <a:solidFill>
                  <a:srgbClr val="FF0000"/>
                </a:solidFill>
              </a:rPr>
              <a:t>spell_reverse</a:t>
            </a:r>
            <a:r>
              <a:rPr lang="en-US" altLang="ko-KR" sz="1400" b="0" u="none" spc="-6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7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11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1267025"/>
            <a:ext cx="6098876" cy="865603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prstClr val="black"/>
                </a:solidFill>
              </a:rPr>
              <a:t>한 중학교에서는 평소 영어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수학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과학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사회 이 </a:t>
            </a:r>
            <a:r>
              <a:rPr lang="en-US" altLang="ko-KR" sz="1100" dirty="0">
                <a:solidFill>
                  <a:prstClr val="black"/>
                </a:solidFill>
              </a:rPr>
              <a:t>4</a:t>
            </a:r>
            <a:r>
              <a:rPr lang="ko-KR" altLang="en-US" sz="1100" dirty="0">
                <a:solidFill>
                  <a:prstClr val="black"/>
                </a:solidFill>
              </a:rPr>
              <a:t>가지 과목을 시험을 본다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하지만 올해에만 수학시험을 과제로 대체하기로 하였다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이때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수학 과목만 ‘과제’로 대체한 리스트를 출력하는 프로그램을 작성하라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단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원래 과목 목록은 변하지 않는다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200" y="2614980"/>
            <a:ext cx="6098876" cy="47327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prstClr val="black"/>
                </a:solidFill>
              </a:rPr>
              <a:t>영어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수학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과학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사회의 과목을 </a:t>
            </a:r>
            <a:r>
              <a:rPr lang="en-US" altLang="ko-KR" sz="1100" dirty="0">
                <a:solidFill>
                  <a:prstClr val="black"/>
                </a:solidFill>
              </a:rPr>
              <a:t>tuple</a:t>
            </a:r>
            <a:r>
              <a:rPr lang="ko-KR" altLang="en-US" sz="1100" dirty="0">
                <a:solidFill>
                  <a:prstClr val="black"/>
                </a:solidFill>
              </a:rPr>
              <a:t>로 작성한다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8200" y="4710471"/>
            <a:ext cx="6098876" cy="115549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prstClr val="black"/>
                </a:solidFill>
              </a:rPr>
              <a:t>&gt;&gt;&gt;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thisyear_test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r>
              <a:rPr lang="en-US" altLang="ko-KR" sz="1100" dirty="0" smtClean="0">
                <a:solidFill>
                  <a:prstClr val="black"/>
                </a:solidFill>
              </a:rPr>
              <a:t>&gt;&gt;&gt;test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7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subject_name</a:t>
            </a:r>
            <a:r>
              <a:rPr lang="en-US" altLang="ko-KR" sz="1100" dirty="0">
                <a:solidFill>
                  <a:srgbClr val="FF0000"/>
                </a:solidFill>
              </a:rPr>
              <a:t>=('</a:t>
            </a:r>
            <a:r>
              <a:rPr lang="ko-KR" altLang="en-US" sz="1100" dirty="0">
                <a:solidFill>
                  <a:srgbClr val="FF0000"/>
                </a:solidFill>
              </a:rPr>
              <a:t>영어</a:t>
            </a:r>
            <a:r>
              <a:rPr lang="en-US" altLang="ko-KR" sz="1100" dirty="0">
                <a:solidFill>
                  <a:srgbClr val="FF0000"/>
                </a:solidFill>
              </a:rPr>
              <a:t>','</a:t>
            </a:r>
            <a:r>
              <a:rPr lang="ko-KR" altLang="en-US" sz="1100" dirty="0">
                <a:solidFill>
                  <a:srgbClr val="FF0000"/>
                </a:solidFill>
              </a:rPr>
              <a:t>수학</a:t>
            </a:r>
            <a:r>
              <a:rPr lang="en-US" altLang="ko-KR" sz="1100" dirty="0">
                <a:solidFill>
                  <a:srgbClr val="FF0000"/>
                </a:solidFill>
              </a:rPr>
              <a:t>','</a:t>
            </a:r>
            <a:r>
              <a:rPr lang="ko-KR" altLang="en-US" sz="1100" dirty="0">
                <a:solidFill>
                  <a:srgbClr val="FF0000"/>
                </a:solidFill>
              </a:rPr>
              <a:t>과학</a:t>
            </a:r>
            <a:r>
              <a:rPr lang="en-US" altLang="ko-KR" sz="1100" dirty="0">
                <a:solidFill>
                  <a:srgbClr val="FF0000"/>
                </a:solidFill>
              </a:rPr>
              <a:t>','</a:t>
            </a:r>
            <a:r>
              <a:rPr lang="ko-KR" altLang="en-US" sz="1100" dirty="0">
                <a:solidFill>
                  <a:srgbClr val="FF0000"/>
                </a:solidFill>
              </a:rPr>
              <a:t>사회</a:t>
            </a:r>
            <a:r>
              <a:rPr lang="en-US" altLang="ko-KR" sz="1100" dirty="0">
                <a:solidFill>
                  <a:srgbClr val="FF0000"/>
                </a:solidFill>
              </a:rPr>
              <a:t>')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name2=list(</a:t>
            </a:r>
            <a:r>
              <a:rPr lang="en-US" altLang="ko-KR" sz="1100" dirty="0" err="1">
                <a:solidFill>
                  <a:srgbClr val="FF0000"/>
                </a:solidFill>
              </a:rPr>
              <a:t>subject_name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name2.remove('</a:t>
            </a:r>
            <a:r>
              <a:rPr lang="ko-KR" altLang="en-US" sz="1100" dirty="0">
                <a:solidFill>
                  <a:srgbClr val="FF0000"/>
                </a:solidFill>
              </a:rPr>
              <a:t>수학</a:t>
            </a:r>
            <a:r>
              <a:rPr lang="en-US" altLang="ko-KR" sz="1100" dirty="0">
                <a:solidFill>
                  <a:srgbClr val="FF0000"/>
                </a:solidFill>
              </a:rPr>
              <a:t>')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name2.insert(1,'</a:t>
            </a:r>
            <a:r>
              <a:rPr lang="ko-KR" altLang="en-US" sz="1100" dirty="0">
                <a:solidFill>
                  <a:srgbClr val="FF0000"/>
                </a:solidFill>
              </a:rPr>
              <a:t>과제</a:t>
            </a:r>
            <a:r>
              <a:rPr lang="en-US" altLang="ko-KR" sz="1100" dirty="0">
                <a:solidFill>
                  <a:srgbClr val="FF0000"/>
                </a:solidFill>
              </a:rPr>
              <a:t>')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print(name2)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7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8.3. 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prstClr val="black"/>
                </a:solidFill>
              </a:rPr>
              <a:t>dictionary</a:t>
            </a:r>
            <a:r>
              <a:rPr lang="ko-KR" altLang="en-US" sz="1400" dirty="0">
                <a:solidFill>
                  <a:prstClr val="black"/>
                </a:solidFill>
              </a:rPr>
              <a:t>는 순서가 없으므로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결과가 다르게 나올 수 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147553"/>
            <a:ext cx="6098876" cy="98507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 dirty="0">
                <a:solidFill>
                  <a:prstClr val="black"/>
                </a:solidFill>
              </a:rPr>
              <a:t>어느 커피숍에는 메뉴가 </a:t>
            </a:r>
            <a:r>
              <a:rPr lang="en-US" altLang="ko-KR" sz="1100" dirty="0">
                <a:solidFill>
                  <a:prstClr val="black"/>
                </a:solidFill>
              </a:rPr>
              <a:t>4</a:t>
            </a:r>
            <a:r>
              <a:rPr lang="ko-KR" altLang="en-US" sz="1100" dirty="0">
                <a:solidFill>
                  <a:prstClr val="black"/>
                </a:solidFill>
              </a:rPr>
              <a:t>가지 있다</a:t>
            </a:r>
            <a:r>
              <a:rPr lang="en-US" altLang="ko-KR" sz="1100" dirty="0">
                <a:solidFill>
                  <a:prstClr val="black"/>
                </a:solidFill>
              </a:rPr>
              <a:t>. Americano, Cafe latte, Green Tea latte, Mocha latte </a:t>
            </a:r>
            <a:r>
              <a:rPr lang="ko-KR" altLang="en-US" sz="1100" dirty="0">
                <a:solidFill>
                  <a:prstClr val="black"/>
                </a:solidFill>
              </a:rPr>
              <a:t>각 메뉴의 가격은 </a:t>
            </a:r>
            <a:r>
              <a:rPr lang="en-US" altLang="ko-KR" sz="1100" dirty="0">
                <a:solidFill>
                  <a:prstClr val="black"/>
                </a:solidFill>
              </a:rPr>
              <a:t>2000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2500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3000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3500</a:t>
            </a:r>
            <a:r>
              <a:rPr lang="ko-KR" altLang="en-US" sz="1100" dirty="0">
                <a:solidFill>
                  <a:prstClr val="black"/>
                </a:solidFill>
              </a:rPr>
              <a:t>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이 목록을 </a:t>
            </a:r>
            <a:r>
              <a:rPr lang="en-US" altLang="ko-KR" sz="1100" dirty="0">
                <a:solidFill>
                  <a:prstClr val="black"/>
                </a:solidFill>
              </a:rPr>
              <a:t>dictionary</a:t>
            </a:r>
            <a:r>
              <a:rPr lang="ko-KR" altLang="en-US" sz="1100" dirty="0">
                <a:solidFill>
                  <a:prstClr val="black"/>
                </a:solidFill>
              </a:rPr>
              <a:t>로 작성해보고 </a:t>
            </a:r>
            <a:r>
              <a:rPr lang="en-US" altLang="ko-KR" sz="1100" dirty="0">
                <a:solidFill>
                  <a:prstClr val="black"/>
                </a:solidFill>
              </a:rPr>
              <a:t>Americano</a:t>
            </a:r>
            <a:r>
              <a:rPr lang="ko-KR" altLang="en-US" sz="1100" dirty="0">
                <a:solidFill>
                  <a:prstClr val="black"/>
                </a:solidFill>
              </a:rPr>
              <a:t>와 </a:t>
            </a:r>
            <a:r>
              <a:rPr lang="en-US" altLang="ko-KR" sz="1100" dirty="0" err="1">
                <a:solidFill>
                  <a:prstClr val="black"/>
                </a:solidFill>
              </a:rPr>
              <a:t>Vanila</a:t>
            </a:r>
            <a:r>
              <a:rPr lang="en-US" altLang="ko-KR" sz="1100" dirty="0">
                <a:solidFill>
                  <a:prstClr val="black"/>
                </a:solidFill>
              </a:rPr>
              <a:t> latte</a:t>
            </a:r>
            <a:r>
              <a:rPr lang="ko-KR" altLang="en-US" sz="1100" dirty="0">
                <a:solidFill>
                  <a:prstClr val="black"/>
                </a:solidFill>
              </a:rPr>
              <a:t>가 있는지 없는지 확인해보자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8200" y="2614980"/>
            <a:ext cx="6098876" cy="456024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prstClr val="black"/>
                </a:solidFill>
              </a:rPr>
              <a:t>dictionary</a:t>
            </a:r>
            <a:r>
              <a:rPr lang="ko-KR" altLang="en-US" sz="1100" dirty="0">
                <a:solidFill>
                  <a:prstClr val="black"/>
                </a:solidFill>
              </a:rPr>
              <a:t>로 메뉴를 정의한다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5091635"/>
            <a:ext cx="6098876" cy="62767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prstClr val="black"/>
                </a:solidFill>
              </a:rPr>
              <a:t>True</a:t>
            </a:r>
          </a:p>
          <a:p>
            <a:pPr algn="just"/>
            <a:r>
              <a:rPr lang="en-US" altLang="ko-KR" sz="1100">
                <a:solidFill>
                  <a:prstClr val="black"/>
                </a:solidFill>
              </a:rPr>
              <a:t>False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coffee={'Americano':2000,'Cafelatte':2500,'Green Tea latte':3000,'Mocha latte':3500}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</a:t>
            </a:r>
            <a:r>
              <a:rPr lang="en-US" altLang="ko-KR" sz="1100" dirty="0" err="1">
                <a:solidFill>
                  <a:srgbClr val="FF0000"/>
                </a:solidFill>
              </a:rPr>
              <a:t>coffee.get</a:t>
            </a:r>
            <a:r>
              <a:rPr lang="en-US" altLang="ko-KR" sz="1100" dirty="0">
                <a:solidFill>
                  <a:srgbClr val="FF0000"/>
                </a:solidFill>
              </a:rPr>
              <a:t>('Americano'))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</a:t>
            </a:r>
            <a:r>
              <a:rPr lang="en-US" altLang="ko-KR" sz="1100" dirty="0" err="1">
                <a:solidFill>
                  <a:srgbClr val="FF0000"/>
                </a:solidFill>
              </a:rPr>
              <a:t>coffee.get</a:t>
            </a:r>
            <a:r>
              <a:rPr lang="en-US" altLang="ko-KR" sz="1100" dirty="0">
                <a:solidFill>
                  <a:srgbClr val="FF0000"/>
                </a:solidFill>
              </a:rPr>
              <a:t>('</a:t>
            </a:r>
            <a:r>
              <a:rPr lang="en-US" altLang="ko-KR" sz="1100" dirty="0" err="1">
                <a:solidFill>
                  <a:srgbClr val="FF0000"/>
                </a:solidFill>
              </a:rPr>
              <a:t>Vanila</a:t>
            </a:r>
            <a:r>
              <a:rPr lang="en-US" altLang="ko-KR" sz="1100" dirty="0">
                <a:solidFill>
                  <a:srgbClr val="FF0000"/>
                </a:solidFill>
              </a:rPr>
              <a:t> latte'))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print('Americano' in coffee)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print('</a:t>
            </a:r>
            <a:r>
              <a:rPr lang="en-US" altLang="ko-KR" sz="1100" dirty="0" err="1">
                <a:solidFill>
                  <a:srgbClr val="FF0000"/>
                </a:solidFill>
              </a:rPr>
              <a:t>Vanila</a:t>
            </a:r>
            <a:r>
              <a:rPr lang="en-US" altLang="ko-KR" sz="1100" dirty="0">
                <a:solidFill>
                  <a:srgbClr val="FF0000"/>
                </a:solidFill>
              </a:rPr>
              <a:t> latte' in coffee)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4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주사위 문제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2"/>
            <a:ext cx="6098876" cy="3070699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import random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ran1=</a:t>
            </a:r>
            <a:r>
              <a:rPr lang="en-US" altLang="ko-KR" sz="1100" dirty="0" err="1">
                <a:solidFill>
                  <a:srgbClr val="FF0000"/>
                </a:solidFill>
              </a:rPr>
              <a:t>random.randint</a:t>
            </a:r>
            <a:r>
              <a:rPr lang="en-US" altLang="ko-KR" sz="1100" dirty="0">
                <a:solidFill>
                  <a:srgbClr val="FF0000"/>
                </a:solidFill>
              </a:rPr>
              <a:t>(1,6)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ran2=</a:t>
            </a:r>
            <a:r>
              <a:rPr lang="en-US" altLang="ko-KR" sz="1100" dirty="0" err="1">
                <a:solidFill>
                  <a:srgbClr val="FF0000"/>
                </a:solidFill>
              </a:rPr>
              <a:t>random.randint</a:t>
            </a:r>
            <a:r>
              <a:rPr lang="en-US" altLang="ko-KR" sz="1100" dirty="0">
                <a:solidFill>
                  <a:srgbClr val="FF0000"/>
                </a:solidFill>
              </a:rPr>
              <a:t>(1,6)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print(ran1, ran2)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if(ran1&gt;ran2):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print("</a:t>
            </a:r>
            <a:r>
              <a:rPr lang="ko-KR" altLang="en-US" sz="1100" dirty="0" err="1">
                <a:solidFill>
                  <a:srgbClr val="FF0000"/>
                </a:solidFill>
              </a:rPr>
              <a:t>첫번째</a:t>
            </a:r>
            <a:r>
              <a:rPr lang="ko-KR" altLang="en-US" sz="1100" dirty="0">
                <a:solidFill>
                  <a:srgbClr val="FF0000"/>
                </a:solidFill>
              </a:rPr>
              <a:t> 사람이 </a:t>
            </a:r>
            <a:r>
              <a:rPr lang="ko-KR" altLang="en-US" sz="1100" dirty="0" err="1">
                <a:solidFill>
                  <a:srgbClr val="FF0000"/>
                </a:solidFill>
              </a:rPr>
              <a:t>이겻습니다</a:t>
            </a:r>
            <a:r>
              <a:rPr lang="en-US" altLang="ko-KR" sz="1100" dirty="0">
                <a:solidFill>
                  <a:srgbClr val="FF0000"/>
                </a:solidFill>
              </a:rPr>
              <a:t>.")</a:t>
            </a:r>
          </a:p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elif</a:t>
            </a:r>
            <a:r>
              <a:rPr lang="en-US" altLang="ko-KR" sz="1100" dirty="0">
                <a:solidFill>
                  <a:srgbClr val="FF0000"/>
                </a:solidFill>
              </a:rPr>
              <a:t>(ran2&gt;ran1):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print("</a:t>
            </a:r>
            <a:r>
              <a:rPr lang="ko-KR" altLang="en-US" sz="1100" dirty="0" err="1">
                <a:solidFill>
                  <a:srgbClr val="FF0000"/>
                </a:solidFill>
              </a:rPr>
              <a:t>두번째</a:t>
            </a:r>
            <a:r>
              <a:rPr lang="ko-KR" altLang="en-US" sz="1100" dirty="0">
                <a:solidFill>
                  <a:srgbClr val="FF0000"/>
                </a:solidFill>
              </a:rPr>
              <a:t> 사람이 </a:t>
            </a:r>
            <a:r>
              <a:rPr lang="ko-KR" altLang="en-US" sz="1100" dirty="0" err="1">
                <a:solidFill>
                  <a:srgbClr val="FF0000"/>
                </a:solidFill>
              </a:rPr>
              <a:t>이겻습니다</a:t>
            </a:r>
            <a:r>
              <a:rPr lang="en-US" altLang="ko-KR" sz="1100" dirty="0">
                <a:solidFill>
                  <a:srgbClr val="FF0000"/>
                </a:solidFill>
              </a:rPr>
              <a:t>.")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else: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print("</a:t>
            </a:r>
            <a:r>
              <a:rPr lang="ko-KR" altLang="en-US" sz="1100" dirty="0" err="1">
                <a:solidFill>
                  <a:srgbClr val="FF0000"/>
                </a:solidFill>
              </a:rPr>
              <a:t>비겻습니다</a:t>
            </a:r>
            <a:r>
              <a:rPr lang="en-US" altLang="ko-KR" sz="1100" dirty="0">
                <a:solidFill>
                  <a:srgbClr val="FF0000"/>
                </a:solidFill>
              </a:rPr>
              <a:t>")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종달새 문제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235062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import random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time=</a:t>
            </a:r>
            <a:r>
              <a:rPr lang="en-US" altLang="ko-KR" sz="1100" dirty="0" err="1">
                <a:solidFill>
                  <a:srgbClr val="FF0000"/>
                </a:solidFill>
              </a:rPr>
              <a:t>random.randint</a:t>
            </a:r>
            <a:r>
              <a:rPr lang="en-US" altLang="ko-KR" sz="1100" dirty="0">
                <a:solidFill>
                  <a:srgbClr val="FF0000"/>
                </a:solidFill>
              </a:rPr>
              <a:t>(0,23)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TF=</a:t>
            </a:r>
            <a:r>
              <a:rPr lang="en-US" altLang="ko-KR" sz="1100" dirty="0" err="1">
                <a:solidFill>
                  <a:srgbClr val="FF0000"/>
                </a:solidFill>
              </a:rPr>
              <a:t>random.choice</a:t>
            </a:r>
            <a:r>
              <a:rPr lang="en-US" altLang="ko-KR" sz="1100" dirty="0">
                <a:solidFill>
                  <a:srgbClr val="FF0000"/>
                </a:solidFill>
              </a:rPr>
              <a:t>([</a:t>
            </a:r>
            <a:r>
              <a:rPr lang="en-US" altLang="ko-KR" sz="1100" dirty="0" err="1">
                <a:solidFill>
                  <a:srgbClr val="FF0000"/>
                </a:solidFill>
              </a:rPr>
              <a:t>True,False</a:t>
            </a:r>
            <a:r>
              <a:rPr lang="en-US" altLang="ko-KR" sz="1100" dirty="0">
                <a:solidFill>
                  <a:srgbClr val="FF0000"/>
                </a:solidFill>
              </a:rPr>
              <a:t>])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print("</a:t>
            </a:r>
            <a:r>
              <a:rPr lang="ko-KR" altLang="en-US" sz="1100" dirty="0">
                <a:solidFill>
                  <a:srgbClr val="FF0000"/>
                </a:solidFill>
              </a:rPr>
              <a:t>현재 시간은 </a:t>
            </a:r>
            <a:r>
              <a:rPr lang="en-US" altLang="ko-KR" sz="1100" dirty="0">
                <a:solidFill>
                  <a:srgbClr val="FF0000"/>
                </a:solidFill>
              </a:rPr>
              <a:t>%d </a:t>
            </a:r>
            <a:r>
              <a:rPr lang="ko-KR" altLang="en-US" sz="1100" dirty="0">
                <a:solidFill>
                  <a:srgbClr val="FF0000"/>
                </a:solidFill>
              </a:rPr>
              <a:t>시 이고 날씨는 </a:t>
            </a:r>
            <a:r>
              <a:rPr lang="en-US" altLang="ko-KR" sz="1100" dirty="0">
                <a:solidFill>
                  <a:srgbClr val="FF0000"/>
                </a:solidFill>
              </a:rPr>
              <a:t>%s"%(</a:t>
            </a:r>
            <a:r>
              <a:rPr lang="en-US" altLang="ko-KR" sz="1100" dirty="0" err="1">
                <a:solidFill>
                  <a:srgbClr val="FF0000"/>
                </a:solidFill>
              </a:rPr>
              <a:t>time,TF</a:t>
            </a:r>
            <a:r>
              <a:rPr lang="en-US" altLang="ko-KR" sz="1100" dirty="0">
                <a:solidFill>
                  <a:srgbClr val="FF0000"/>
                </a:solidFill>
              </a:rPr>
              <a:t>))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if(time&gt;=6 and time&lt;=9 )and (TF==True):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print("</a:t>
            </a:r>
            <a:r>
              <a:rPr lang="ko-KR" altLang="en-US" sz="1100" dirty="0">
                <a:solidFill>
                  <a:srgbClr val="FF0000"/>
                </a:solidFill>
              </a:rPr>
              <a:t>노래한다</a:t>
            </a:r>
            <a:r>
              <a:rPr lang="en-US" altLang="ko-KR" sz="1100" dirty="0">
                <a:solidFill>
                  <a:srgbClr val="FF0000"/>
                </a:solidFill>
              </a:rPr>
              <a:t>")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else:</a:t>
            </a:r>
          </a:p>
          <a:p>
            <a:pPr algn="just"/>
            <a:r>
              <a:rPr lang="en-US" altLang="ko-KR" sz="1100" dirty="0">
                <a:solidFill>
                  <a:srgbClr val="FF0000"/>
                </a:solidFill>
              </a:rPr>
              <a:t>    print("</a:t>
            </a:r>
            <a:r>
              <a:rPr lang="ko-KR" altLang="en-US" sz="1100" dirty="0">
                <a:solidFill>
                  <a:srgbClr val="FF0000"/>
                </a:solidFill>
              </a:rPr>
              <a:t>노래하지 않는다</a:t>
            </a:r>
            <a:r>
              <a:rPr lang="en-US" altLang="ko-KR" sz="1100" dirty="0">
                <a:solidFill>
                  <a:srgbClr val="FF0000"/>
                </a:solidFill>
              </a:rPr>
              <a:t>")</a:t>
            </a:r>
          </a:p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프로그램의 결과를 예측하여 넣어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['a', 'b', ['</a:t>
            </a:r>
            <a:r>
              <a:rPr lang="en-US" altLang="ko-KR" dirty="0" err="1"/>
              <a:t>c','d</a:t>
            </a:r>
            <a:r>
              <a:rPr lang="en-US" altLang="ko-KR" dirty="0"/>
              <a:t>'], 1, [2,3],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(list1)</a:t>
            </a:r>
          </a:p>
          <a:p>
            <a:pPr marL="0" indent="0">
              <a:buNone/>
            </a:pPr>
            <a:r>
              <a:rPr lang="en-US" altLang="ko-KR" dirty="0" smtClean="0"/>
              <a:t>(    </a:t>
            </a:r>
            <a:r>
              <a:rPr lang="en-US" altLang="ko-KR" dirty="0"/>
              <a:t>6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['b'] in list1</a:t>
            </a:r>
          </a:p>
          <a:p>
            <a:pPr marL="0" indent="0">
              <a:buNone/>
            </a:pPr>
            <a:r>
              <a:rPr lang="en-US" altLang="ko-KR" dirty="0"/>
              <a:t>(    </a:t>
            </a:r>
            <a:r>
              <a:rPr lang="en-US" altLang="ko-KR" dirty="0" smtClean="0"/>
              <a:t>false </a:t>
            </a: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</a:t>
            </a:r>
            <a:r>
              <a:rPr lang="en-US" altLang="ko-KR" dirty="0" err="1"/>
              <a:t>c','d</a:t>
            </a:r>
            <a:r>
              <a:rPr lang="en-US" altLang="ko-KR" dirty="0"/>
              <a:t>'] in list1</a:t>
            </a:r>
          </a:p>
          <a:p>
            <a:pPr marL="0" indent="0">
              <a:buNone/>
            </a:pPr>
            <a:r>
              <a:rPr lang="en-US" altLang="ko-KR" dirty="0" smtClean="0"/>
              <a:t>(    </a:t>
            </a:r>
            <a:r>
              <a:rPr lang="en-US" altLang="ko-KR" dirty="0" smtClean="0"/>
              <a:t>true</a:t>
            </a:r>
            <a:r>
              <a:rPr lang="en-US" altLang="ko-KR" dirty="0" smtClean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'a' in list1</a:t>
            </a:r>
          </a:p>
          <a:p>
            <a:pPr marL="0" indent="0">
              <a:buNone/>
            </a:pPr>
            <a:r>
              <a:rPr lang="en-US" altLang="ko-KR" dirty="0" smtClean="0"/>
              <a:t>(    </a:t>
            </a:r>
            <a:r>
              <a:rPr lang="en-US" altLang="ko-KR" dirty="0" smtClean="0"/>
              <a:t>true</a:t>
            </a:r>
            <a:r>
              <a:rPr lang="en-US" altLang="ko-KR" dirty="0" smtClean="0"/>
              <a:t>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29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작성된 프로그램의 빈칸을 채워 넣어라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 = [1,3,5,7,9]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 = [2,4,6,8,10]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[-3]</a:t>
            </a:r>
          </a:p>
          <a:p>
            <a:pPr marL="0" indent="0">
              <a:buNone/>
            </a:pPr>
            <a:r>
              <a:rPr lang="en-US" altLang="ko-KR" dirty="0" smtClean="0"/>
              <a:t>(     </a:t>
            </a:r>
            <a:r>
              <a:rPr lang="en-US" altLang="ko-KR" dirty="0" smtClean="0"/>
              <a:t> 5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[1+3]</a:t>
            </a:r>
          </a:p>
          <a:p>
            <a:pPr marL="0" indent="0">
              <a:buNone/>
            </a:pPr>
            <a:r>
              <a:rPr lang="en-US" altLang="ko-KR" dirty="0" smtClean="0"/>
              <a:t>(      </a:t>
            </a:r>
            <a:r>
              <a:rPr lang="en-US" altLang="ko-KR" dirty="0" smtClean="0"/>
              <a:t>10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list_odd+list_even</a:t>
            </a:r>
            <a:r>
              <a:rPr lang="en-US" altLang="ko-KR" dirty="0" smtClean="0"/>
              <a:t>         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[1, 3, 5, 7, 9, 2, 4, 6, 8, 10]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 smtClean="0"/>
              <a:t> ( </a:t>
            </a:r>
            <a:r>
              <a:rPr lang="en-US" altLang="ko-KR" dirty="0" err="1" smtClean="0"/>
              <a:t>list_odd</a:t>
            </a:r>
            <a:r>
              <a:rPr lang="en-US" altLang="ko-KR" dirty="0" smtClean="0"/>
              <a:t>*2               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[1, 3, 5, 7, 9, 1, 3, 5, 7, 9]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650" y="930275"/>
            <a:ext cx="7759700" cy="542607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ko-KR" altLang="en-US" dirty="0" err="1"/>
              <a:t>실행문에</a:t>
            </a:r>
            <a:r>
              <a:rPr lang="ko-KR" altLang="en-US" dirty="0"/>
              <a:t> 대한 결과가 올바른지 </a:t>
            </a:r>
            <a:r>
              <a:rPr lang="en-US" altLang="ko-KR" dirty="0"/>
              <a:t>O/X</a:t>
            </a:r>
            <a:r>
              <a:rPr lang="ko-KR" altLang="en-US" dirty="0"/>
              <a:t>로 표시해보자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[1,2,3,4,5,6,7,8,9]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list1[:3]</a:t>
            </a:r>
          </a:p>
          <a:p>
            <a:pPr marL="0" indent="0">
              <a:buNone/>
            </a:pPr>
            <a:r>
              <a:rPr lang="en-US" altLang="ko-KR" dirty="0"/>
              <a:t>[1, 2, 3]				</a:t>
            </a:r>
            <a:r>
              <a:rPr lang="en-US" altLang="ko-KR" dirty="0" smtClean="0"/>
              <a:t>(   </a:t>
            </a:r>
            <a:r>
              <a:rPr lang="en-US" altLang="ko-KR" dirty="0" smtClean="0"/>
              <a:t> O   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list1[0:3]</a:t>
            </a:r>
          </a:p>
          <a:p>
            <a:pPr marL="0" indent="0">
              <a:buNone/>
            </a:pPr>
            <a:r>
              <a:rPr lang="en-US" altLang="ko-KR" dirty="0"/>
              <a:t>[2, 3]				</a:t>
            </a:r>
            <a:r>
              <a:rPr lang="en-US" altLang="ko-KR" dirty="0" smtClean="0"/>
              <a:t>(    </a:t>
            </a:r>
            <a:r>
              <a:rPr lang="en-US" altLang="ko-KR" dirty="0" smtClean="0"/>
              <a:t>X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list1[3:5]</a:t>
            </a:r>
          </a:p>
          <a:p>
            <a:pPr marL="0" indent="0">
              <a:buNone/>
            </a:pPr>
            <a:r>
              <a:rPr lang="en-US" altLang="ko-KR" dirty="0"/>
              <a:t>[4, 5]				</a:t>
            </a:r>
            <a:r>
              <a:rPr lang="en-US" altLang="ko-KR" dirty="0" smtClean="0"/>
              <a:t>(    </a:t>
            </a:r>
            <a:r>
              <a:rPr lang="en-US" altLang="ko-KR" dirty="0" smtClean="0"/>
              <a:t>O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list1[3:]</a:t>
            </a:r>
          </a:p>
          <a:p>
            <a:pPr marL="0" indent="0">
              <a:buNone/>
            </a:pPr>
            <a:r>
              <a:rPr lang="en-US" altLang="ko-KR" dirty="0"/>
              <a:t>[4, 5, 6, 7, 8, 9]		                   </a:t>
            </a:r>
            <a:r>
              <a:rPr lang="en-US" altLang="ko-KR" dirty="0" smtClean="0"/>
              <a:t>(    </a:t>
            </a:r>
            <a:r>
              <a:rPr lang="en-US" altLang="ko-KR" dirty="0" smtClean="0"/>
              <a:t>O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list1[3:999]</a:t>
            </a:r>
          </a:p>
          <a:p>
            <a:pPr marL="0" indent="0">
              <a:buNone/>
            </a:pPr>
            <a:r>
              <a:rPr lang="en-US" altLang="ko-KR" dirty="0"/>
              <a:t>[4, 5, 6, 7, 8, 9, 10, ..]		</a:t>
            </a:r>
            <a:r>
              <a:rPr lang="en-US" altLang="ko-KR" dirty="0" smtClean="0"/>
              <a:t>(    </a:t>
            </a:r>
            <a:r>
              <a:rPr lang="en-US" altLang="ko-KR" dirty="0" smtClean="0"/>
              <a:t> X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755013"/>
            <a:ext cx="7759212" cy="3347973"/>
          </a:xfrm>
        </p:spPr>
        <p:txBody>
          <a:bodyPr/>
          <a:lstStyle/>
          <a:p>
            <a:r>
              <a:rPr lang="ko-KR" altLang="en-US" dirty="0"/>
              <a:t>다음 결과에 알맞도록 빈칸에 알맞은 값을 채워 보자</a:t>
            </a:r>
            <a:endParaRPr lang="en-US" altLang="ko-KR" dirty="0"/>
          </a:p>
          <a:p>
            <a:endParaRPr lang="en-US" altLang="ko-KR" b="1" dirty="0">
              <a:solidFill>
                <a:srgbClr val="77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 = ['a', 'b', 'c', 'd', 'e', 'f']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smtClean="0"/>
              <a:t>(         </a:t>
            </a:r>
            <a:r>
              <a:rPr lang="en-US" altLang="ko-KR" dirty="0" smtClean="0"/>
              <a:t>string[:3]</a:t>
            </a:r>
            <a:r>
              <a:rPr lang="en-US" altLang="ko-KR" dirty="0" smtClean="0"/>
              <a:t>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['a', 'b', 'c']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smtClean="0"/>
              <a:t>(         </a:t>
            </a:r>
            <a:r>
              <a:rPr lang="en-US" altLang="ko-KR" dirty="0" smtClean="0"/>
              <a:t>string[2:5]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['c', 'd',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smtClean="0"/>
              <a:t>(         </a:t>
            </a:r>
            <a:r>
              <a:rPr lang="en-US" altLang="ko-KR" dirty="0" smtClean="0"/>
              <a:t>string[1:3]       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['b', 'c']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368823"/>
            <a:ext cx="7759700" cy="4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6361" y="511313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7.2. 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48656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list_ex1=['</a:t>
            </a:r>
            <a:r>
              <a:rPr lang="en-US" altLang="ko-KR" sz="1400" b="0" u="none" spc="-60" dirty="0" err="1">
                <a:solidFill>
                  <a:srgbClr val="FF0000"/>
                </a:solidFill>
                <a:cs typeface="+mn-cs"/>
              </a:rPr>
              <a:t>risk','issue','test','maintenance','maturity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']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list_ex2=['</a:t>
            </a:r>
            <a:r>
              <a:rPr lang="en-US" altLang="ko-KR" sz="1400" b="0" u="none" spc="-60" dirty="0" err="1">
                <a:solidFill>
                  <a:srgbClr val="FF0000"/>
                </a:solidFill>
                <a:cs typeface="+mn-cs"/>
              </a:rPr>
              <a:t>security','plan','design','systematic','safety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']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list_ex3=['</a:t>
            </a:r>
            <a:r>
              <a:rPr lang="en-US" altLang="ko-KR" sz="1400" b="0" u="none" spc="-60" dirty="0" err="1">
                <a:solidFill>
                  <a:srgbClr val="FF0000"/>
                </a:solidFill>
                <a:cs typeface="+mn-cs"/>
              </a:rPr>
              <a:t>maintenance','verification','validation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']</a:t>
            </a:r>
          </a:p>
          <a:p>
            <a:endParaRPr lang="en-US" altLang="ko-KR" sz="1400" b="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if(list_ex1.index('maintenance') and list_ex1.len&gt;=5):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    print("list_ex1</a:t>
            </a:r>
            <a:r>
              <a:rPr lang="ko-KR" altLang="en-US" sz="1400" b="0" u="none" spc="-60" dirty="0">
                <a:solidFill>
                  <a:srgbClr val="FF0000"/>
                </a:solidFill>
                <a:cs typeface="+mn-cs"/>
              </a:rPr>
              <a:t>은 시험문제로 쓰일 수 있습니다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.")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else: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    print("list_ex1</a:t>
            </a:r>
            <a:r>
              <a:rPr lang="ko-KR" altLang="en-US" sz="1400" b="0" u="none" spc="-60" dirty="0">
                <a:solidFill>
                  <a:srgbClr val="FF0000"/>
                </a:solidFill>
                <a:cs typeface="+mn-cs"/>
              </a:rPr>
              <a:t>은 시험문제로 쓰일 수 없습니다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.")</a:t>
            </a:r>
          </a:p>
          <a:p>
            <a:endParaRPr lang="en-US" altLang="ko-KR" sz="1400" b="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if(list_ex2.index('maintenance') and list_ex2.len&gt;=5):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    print("list_ex2</a:t>
            </a:r>
            <a:r>
              <a:rPr lang="ko-KR" altLang="en-US" sz="1400" b="0" u="none" spc="-60" dirty="0">
                <a:solidFill>
                  <a:srgbClr val="FF0000"/>
                </a:solidFill>
                <a:cs typeface="+mn-cs"/>
              </a:rPr>
              <a:t>은 시험문제로 쓰일 수 있습니다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.")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else: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    print("list_ex2</a:t>
            </a:r>
            <a:r>
              <a:rPr lang="ko-KR" altLang="en-US" sz="1400" b="0" u="none" spc="-60" dirty="0">
                <a:solidFill>
                  <a:srgbClr val="FF0000"/>
                </a:solidFill>
                <a:cs typeface="+mn-cs"/>
              </a:rPr>
              <a:t>은 시험문제로 쓰일 수 없습니다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.")</a:t>
            </a:r>
          </a:p>
          <a:p>
            <a:endParaRPr lang="en-US" altLang="ko-KR" sz="1400" b="0" u="none" spc="-60" dirty="0">
              <a:solidFill>
                <a:srgbClr val="FF0000"/>
              </a:solidFill>
              <a:cs typeface="+mn-cs"/>
            </a:endParaRP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if(list_ex3.index('maintenance') and list_ex3.len&gt;=5):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    print("list_ex3</a:t>
            </a:r>
            <a:r>
              <a:rPr lang="ko-KR" altLang="en-US" sz="1400" b="0" u="none" spc="-60" dirty="0">
                <a:solidFill>
                  <a:srgbClr val="FF0000"/>
                </a:solidFill>
                <a:cs typeface="+mn-cs"/>
              </a:rPr>
              <a:t>은 시험문제로 쓰일 수 있습니다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.")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else:</a:t>
            </a:r>
          </a:p>
          <a:p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    print("list_ex3</a:t>
            </a:r>
            <a:r>
              <a:rPr lang="ko-KR" altLang="en-US" sz="1400" b="0" u="none" spc="-60" dirty="0">
                <a:solidFill>
                  <a:srgbClr val="FF0000"/>
                </a:solidFill>
                <a:cs typeface="+mn-cs"/>
              </a:rPr>
              <a:t>은 시험문제로 쓰일 수 없습니다</a:t>
            </a:r>
            <a:r>
              <a:rPr lang="en-US" altLang="ko-KR" sz="1400" b="0" u="none" spc="-60" dirty="0">
                <a:solidFill>
                  <a:srgbClr val="FF0000"/>
                </a:solidFill>
                <a:cs typeface="+mn-cs"/>
              </a:rPr>
              <a:t>.")</a:t>
            </a:r>
          </a:p>
          <a:p>
            <a:endParaRPr lang="ko-KR" altLang="en-US" sz="1400" b="0" u="none" spc="-6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330403"/>
            <a:ext cx="7759700" cy="10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list 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4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660861"/>
            <a:ext cx="7759700" cy="19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886</Words>
  <Application>Microsoft Office PowerPoint</Application>
  <PresentationFormat>화면 슬라이드 쇼(4:3)</PresentationFormat>
  <Paragraphs>215</Paragraphs>
  <Slides>16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Office 테마</vt:lpstr>
      <vt:lpstr>1_Office 테마</vt:lpstr>
      <vt:lpstr>리스트퀴즈 및 개별실습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16</cp:revision>
  <dcterms:created xsi:type="dcterms:W3CDTF">2018-01-29T10:13:14Z</dcterms:created>
  <dcterms:modified xsi:type="dcterms:W3CDTF">2018-02-01T02:11:28Z</dcterms:modified>
</cp:coreProperties>
</file>