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259" r:id="rId23"/>
    <p:sldId id="260" r:id="rId24"/>
    <p:sldId id="26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94660"/>
  </p:normalViewPr>
  <p:slideViewPr>
    <p:cSldViewPr>
      <p:cViewPr>
        <p:scale>
          <a:sx n="103" d="100"/>
          <a:sy n="103" d="100"/>
        </p:scale>
        <p:origin x="-1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C370E-8D7A-4844-95AF-17F14D6F49BF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0ABB4-F96C-4A3D-A875-BA26D2A17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8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0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1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68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01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21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98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90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95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76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7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90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05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9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3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5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4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4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6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5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7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5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9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7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9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2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6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교시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5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8945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수지는 오늘 저녁 메뉴를 고민하다가 동전 던지기를 하여 앞면이 나오면 중국요리를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뒷면이 나오면 일본요리를 먹기로 결정했다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동전의 앞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뒷면을 입력하여 무슨 메뉴를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선택할지 결정해주는 프로그램을 </a:t>
            </a:r>
            <a:r>
              <a:rPr lang="en-US" altLang="ko-KR" sz="1100" dirty="0">
                <a:solidFill>
                  <a:schemeClr val="tx1"/>
                </a:solidFill>
              </a:rPr>
              <a:t>return</a:t>
            </a:r>
            <a:r>
              <a:rPr lang="ko-KR" altLang="en-US" sz="1100" dirty="0">
                <a:solidFill>
                  <a:schemeClr val="tx1"/>
                </a:solidFill>
              </a:rPr>
              <a:t>문 없이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277374"/>
            <a:ext cx="6098876" cy="1328468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if </a:t>
            </a:r>
            <a:r>
              <a:rPr lang="ko-KR" altLang="en-US" sz="1100" dirty="0">
                <a:solidFill>
                  <a:schemeClr val="tx1"/>
                </a:solidFill>
              </a:rPr>
              <a:t>동전의 면 </a:t>
            </a:r>
            <a:r>
              <a:rPr lang="en-US" altLang="ko-KR" sz="1100" dirty="0">
                <a:solidFill>
                  <a:schemeClr val="tx1"/>
                </a:solidFill>
              </a:rPr>
              <a:t>== ‘</a:t>
            </a:r>
            <a:r>
              <a:rPr lang="ko-KR" altLang="en-US" sz="1100" dirty="0">
                <a:solidFill>
                  <a:schemeClr val="tx1"/>
                </a:solidFill>
              </a:rPr>
              <a:t>앞’ → ‘중국 요리’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else → ‘</a:t>
            </a:r>
            <a:r>
              <a:rPr lang="ko-KR" altLang="en-US" sz="1100" dirty="0">
                <a:solidFill>
                  <a:schemeClr val="tx1"/>
                </a:solidFill>
              </a:rPr>
              <a:t>일본 요리’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결정된 요리 출력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</a:rPr>
              <a:t>동전의 면이 앞면인 경우에는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중국 </a:t>
            </a:r>
            <a:r>
              <a:rPr lang="ko-KR" altLang="en-US" sz="1100" dirty="0" err="1">
                <a:solidFill>
                  <a:schemeClr val="tx1"/>
                </a:solidFill>
              </a:rPr>
              <a:t>요리’로</a:t>
            </a:r>
            <a:r>
              <a:rPr lang="ko-KR" altLang="en-US" sz="1100" dirty="0">
                <a:solidFill>
                  <a:schemeClr val="tx1"/>
                </a:solidFill>
              </a:rPr>
              <a:t> 결정되어 출력된다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</a:rPr>
              <a:t>동전의 면이 뒷면인 경우에는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일본 </a:t>
            </a:r>
            <a:r>
              <a:rPr lang="ko-KR" altLang="en-US" sz="1100" dirty="0" err="1">
                <a:solidFill>
                  <a:schemeClr val="tx1"/>
                </a:solidFill>
              </a:rPr>
              <a:t>요리‘로</a:t>
            </a:r>
            <a:r>
              <a:rPr lang="ko-KR" altLang="en-US" sz="1100" dirty="0">
                <a:solidFill>
                  <a:schemeClr val="tx1"/>
                </a:solidFill>
              </a:rPr>
              <a:t> 결정되어 출력된다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111280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 </a:t>
            </a:r>
            <a:r>
              <a:rPr lang="en-US" altLang="ko-KR" sz="1100" dirty="0" err="1">
                <a:solidFill>
                  <a:schemeClr val="tx1"/>
                </a:solidFill>
              </a:rPr>
              <a:t>dec_food</a:t>
            </a:r>
            <a:r>
              <a:rPr lang="en-US" altLang="ko-KR" sz="1100" dirty="0">
                <a:solidFill>
                  <a:schemeClr val="tx1"/>
                </a:solidFill>
              </a:rPr>
              <a:t>('</a:t>
            </a:r>
            <a:r>
              <a:rPr lang="ko-KR" altLang="en-US" sz="1100" dirty="0">
                <a:solidFill>
                  <a:schemeClr val="tx1"/>
                </a:solidFill>
              </a:rPr>
              <a:t>앞</a:t>
            </a:r>
            <a:r>
              <a:rPr lang="en-US" altLang="ko-KR" sz="1100" dirty="0">
                <a:solidFill>
                  <a:schemeClr val="tx1"/>
                </a:solidFill>
              </a:rPr>
              <a:t>')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중국 요리로 결정되었습니다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52558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650" y="1321745"/>
            <a:ext cx="6098876" cy="15335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3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괄호 안의 인자</a:t>
            </a:r>
            <a:r>
              <a:rPr lang="en-US" altLang="ko-KR" dirty="0"/>
              <a:t>(parameters)</a:t>
            </a:r>
            <a:r>
              <a:rPr lang="ko-KR" altLang="en-US" dirty="0"/>
              <a:t>인 </a:t>
            </a:r>
            <a:r>
              <a:rPr lang="en-US" altLang="ko-KR" dirty="0"/>
              <a:t>number1, number2</a:t>
            </a:r>
            <a:r>
              <a:rPr lang="ko-KR" altLang="en-US" dirty="0"/>
              <a:t>를 입력 값으로 받아 </a:t>
            </a:r>
            <a:r>
              <a:rPr lang="en-US" altLang="ko-KR" dirty="0"/>
              <a:t>result = (num1 + num2)</a:t>
            </a:r>
            <a:r>
              <a:rPr lang="ko-KR" altLang="en-US" dirty="0"/>
              <a:t>을 수행하고</a:t>
            </a:r>
            <a:r>
              <a:rPr lang="en-US" altLang="ko-KR" dirty="0"/>
              <a:t>, </a:t>
            </a:r>
            <a:r>
              <a:rPr lang="ko-KR" altLang="en-US" dirty="0"/>
              <a:t>그의 결과 값 </a:t>
            </a:r>
            <a:r>
              <a:rPr lang="en-US" altLang="ko-KR" dirty="0"/>
              <a:t>result</a:t>
            </a:r>
            <a:r>
              <a:rPr lang="ko-KR" altLang="en-US" dirty="0"/>
              <a:t>를 반환 </a:t>
            </a:r>
            <a:r>
              <a:rPr lang="en-US" altLang="ko-KR" dirty="0"/>
              <a:t>(return</a:t>
            </a:r>
            <a:r>
              <a:rPr lang="ko-KR" altLang="en-US" dirty="0"/>
              <a:t>문</a:t>
            </a:r>
            <a:r>
              <a:rPr lang="en-US" altLang="ko-KR" dirty="0"/>
              <a:t>) </a:t>
            </a:r>
            <a:r>
              <a:rPr lang="ko-KR" altLang="en-US" dirty="0"/>
              <a:t>한 후 종료하는 이름이 </a:t>
            </a:r>
            <a:r>
              <a:rPr lang="en-US" altLang="ko-KR" dirty="0"/>
              <a:t>average</a:t>
            </a:r>
            <a:r>
              <a:rPr lang="ko-KR" altLang="en-US" dirty="0"/>
              <a:t>라는 함수를 정의해 보자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2835" y="2009380"/>
            <a:ext cx="7183840" cy="2571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endParaRPr lang="ko-KR" altLang="en-US" sz="105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848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다음과 같은 함수가 정의되어 있을 때</a:t>
            </a:r>
            <a:r>
              <a:rPr lang="en-US" altLang="ko-KR" dirty="0"/>
              <a:t>, </a:t>
            </a:r>
            <a:r>
              <a:rPr lang="ko-KR" altLang="en-US" dirty="0"/>
              <a:t>다음 실행문의 결과를 예측해보자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기억해야 할 중요한 사항은 함수를 정의하는 것과 함수를 수행하는 것은 다르다는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함수의 수행은 함수를 </a:t>
            </a:r>
            <a:r>
              <a:rPr lang="en-US" altLang="ko-KR" dirty="0" smtClean="0"/>
              <a:t>(      )</a:t>
            </a:r>
            <a:r>
              <a:rPr lang="ko-KR" altLang="en-US" dirty="0"/>
              <a:t>한 후에 함수 </a:t>
            </a:r>
            <a:r>
              <a:rPr lang="en-US" altLang="ko-KR" dirty="0" smtClean="0"/>
              <a:t>(      )</a:t>
            </a:r>
            <a:r>
              <a:rPr lang="ko-KR" altLang="en-US" dirty="0"/>
              <a:t>를 통해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1406106"/>
            <a:ext cx="7183840" cy="3338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---------------------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print_list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num_list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 for n in </a:t>
            </a:r>
            <a:r>
              <a:rPr lang="en-US" altLang="ko-KR" sz="1400" dirty="0" err="1"/>
              <a:t>num_list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if(n != 0):</a:t>
            </a:r>
          </a:p>
          <a:p>
            <a:r>
              <a:rPr lang="en-US" altLang="ko-KR" sz="1400" dirty="0"/>
              <a:t>            print(n)</a:t>
            </a:r>
          </a:p>
          <a:p>
            <a:r>
              <a:rPr lang="en-US" altLang="ko-KR" sz="1400" dirty="0"/>
              <a:t>        else: </a:t>
            </a:r>
          </a:p>
          <a:p>
            <a:r>
              <a:rPr lang="en-US" altLang="ko-KR" sz="1400" dirty="0"/>
              <a:t>            break</a:t>
            </a:r>
          </a:p>
          <a:p>
            <a:r>
              <a:rPr lang="en-US" altLang="ko-KR" sz="1400" dirty="0"/>
              <a:t>---------------------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---------------------</a:t>
            </a:r>
            <a:endParaRPr lang="ko-KR" altLang="en-US" sz="1400" dirty="0"/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print_list</a:t>
            </a:r>
            <a:r>
              <a:rPr lang="en-US" altLang="ko-KR" sz="1400" dirty="0"/>
              <a:t>([1,2,3,0</a:t>
            </a:r>
            <a:r>
              <a:rPr lang="en-US" altLang="ko-KR" sz="1400" dirty="0" smtClean="0"/>
              <a:t>])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438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다음 요구사항에 맞도록 </a:t>
            </a:r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</a:t>
            </a:r>
            <a:r>
              <a:rPr lang="ko-KR" altLang="en-US" dirty="0"/>
              <a:t>의 잘못된 부분을 골라내어</a:t>
            </a:r>
            <a:r>
              <a:rPr lang="en-US" altLang="ko-KR" dirty="0"/>
              <a:t>, [</a:t>
            </a:r>
            <a:r>
              <a:rPr lang="ko-KR" altLang="en-US" dirty="0"/>
              <a:t>테스트</a:t>
            </a:r>
            <a:r>
              <a:rPr lang="en-US" altLang="ko-KR" dirty="0"/>
              <a:t>]</a:t>
            </a:r>
            <a:r>
              <a:rPr lang="ko-KR" altLang="en-US" dirty="0"/>
              <a:t>와 같은 </a:t>
            </a:r>
            <a:r>
              <a:rPr lang="ko-KR" altLang="en-US" dirty="0" smtClean="0"/>
              <a:t>결과가</a:t>
            </a:r>
            <a:r>
              <a:rPr lang="en-US" altLang="ko-KR" dirty="0" smtClean="0"/>
              <a:t> </a:t>
            </a:r>
            <a:r>
              <a:rPr lang="ko-KR" altLang="en-US" dirty="0"/>
              <a:t>나오도록 수정해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2060848"/>
            <a:ext cx="7183840" cy="3088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요구사항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함수의 이름은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, </a:t>
            </a:r>
            <a:r>
              <a:rPr lang="ko-KR" altLang="en-US" sz="1400" dirty="0"/>
              <a:t>인자는 </a:t>
            </a:r>
            <a:r>
              <a:rPr lang="en-US" altLang="ko-KR" sz="1400" dirty="0"/>
              <a:t>n</a:t>
            </a:r>
            <a:r>
              <a:rPr lang="ko-KR" altLang="en-US" sz="1400" dirty="0"/>
              <a:t>으로 정한다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en-US" altLang="ko-KR" sz="1400" dirty="0"/>
              <a:t>n</a:t>
            </a:r>
            <a:r>
              <a:rPr lang="ko-KR" altLang="en-US" sz="1400" dirty="0"/>
              <a:t>만큼 ‘</a:t>
            </a:r>
            <a:r>
              <a:rPr lang="en-US" altLang="ko-KR" sz="1400" dirty="0"/>
              <a:t>Hello, Python'</a:t>
            </a:r>
            <a:r>
              <a:rPr lang="ko-KR" altLang="en-US" sz="1400" dirty="0"/>
              <a:t>을 출력한다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(n):</a:t>
            </a:r>
          </a:p>
          <a:p>
            <a:r>
              <a:rPr lang="en-US" altLang="ko-KR" sz="1400" dirty="0"/>
              <a:t>    for count in range(n):</a:t>
            </a:r>
          </a:p>
          <a:p>
            <a:r>
              <a:rPr lang="en-US" altLang="ko-KR" sz="1400" dirty="0"/>
              <a:t>         return('Hello, Python')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(3)</a:t>
            </a:r>
          </a:p>
          <a:p>
            <a:r>
              <a:rPr lang="en-US" altLang="ko-KR" sz="1400" dirty="0"/>
              <a:t>Hello, Python</a:t>
            </a:r>
          </a:p>
          <a:p>
            <a:r>
              <a:rPr lang="en-US" altLang="ko-KR" sz="1400" dirty="0"/>
              <a:t>Hello, Python</a:t>
            </a:r>
          </a:p>
          <a:p>
            <a:r>
              <a:rPr lang="en-US" altLang="ko-KR" sz="1400" dirty="0"/>
              <a:t>Hello, Python</a:t>
            </a:r>
          </a:p>
        </p:txBody>
      </p:sp>
    </p:spTree>
    <p:extLst>
      <p:ext uri="{BB962C8B-B14F-4D97-AF65-F5344CB8AC3E}">
        <p14:creationId xmlns:p14="http://schemas.microsoft.com/office/powerpoint/2010/main" val="32582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/>
              <a:t>다음 요구사항에 맞도록 </a:t>
            </a:r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</a:t>
            </a:r>
            <a:r>
              <a:rPr lang="ko-KR" altLang="en-US" dirty="0"/>
              <a:t>의 잘못된 부분을 골라내어</a:t>
            </a:r>
            <a:r>
              <a:rPr lang="en-US" altLang="ko-KR" dirty="0"/>
              <a:t>, [</a:t>
            </a:r>
            <a:r>
              <a:rPr lang="ko-KR" altLang="en-US" dirty="0"/>
              <a:t>테스트</a:t>
            </a:r>
            <a:r>
              <a:rPr lang="en-US" altLang="ko-KR" dirty="0"/>
              <a:t>]</a:t>
            </a:r>
            <a:r>
              <a:rPr lang="ko-KR" altLang="en-US" dirty="0"/>
              <a:t>와 같은 </a:t>
            </a:r>
            <a:r>
              <a:rPr lang="ko-KR" altLang="en-US" dirty="0" smtClean="0"/>
              <a:t>결과가</a:t>
            </a:r>
            <a:r>
              <a:rPr lang="en-US" altLang="ko-KR" dirty="0" smtClean="0"/>
              <a:t>   </a:t>
            </a:r>
            <a:r>
              <a:rPr lang="ko-KR" altLang="en-US" dirty="0"/>
              <a:t>나오도록 수정해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2210639"/>
            <a:ext cx="7183840" cy="2903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ko-KR" altLang="en-US" sz="1400" dirty="0"/>
              <a:t>요구사항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함수의 이름은 </a:t>
            </a:r>
            <a:r>
              <a:rPr lang="en-US" altLang="ko-KR" sz="1400" dirty="0"/>
              <a:t>sum, </a:t>
            </a:r>
            <a:r>
              <a:rPr lang="ko-KR" altLang="en-US" sz="1400" dirty="0"/>
              <a:t>인자는 </a:t>
            </a:r>
            <a:r>
              <a:rPr lang="en-US" altLang="ko-KR" sz="1400" dirty="0"/>
              <a:t>n</a:t>
            </a:r>
            <a:r>
              <a:rPr lang="ko-KR" altLang="en-US" sz="1400" dirty="0"/>
              <a:t>으로 정한다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0</a:t>
            </a:r>
            <a:r>
              <a:rPr lang="ko-KR" altLang="en-US" sz="1400" dirty="0"/>
              <a:t>부터 입력 받은 </a:t>
            </a:r>
            <a:r>
              <a:rPr lang="en-US" altLang="ko-KR" sz="1400" dirty="0"/>
              <a:t>n</a:t>
            </a:r>
            <a:r>
              <a:rPr lang="ko-KR" altLang="en-US" sz="1400" dirty="0"/>
              <a:t>까지의 총합을 출력한다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sum(n):</a:t>
            </a:r>
          </a:p>
          <a:p>
            <a:r>
              <a:rPr lang="en-US" altLang="ko-KR" sz="1400" dirty="0"/>
              <a:t>     result = 0</a:t>
            </a:r>
          </a:p>
          <a:p>
            <a:r>
              <a:rPr lang="en-US" altLang="ko-KR" sz="1400" dirty="0"/>
              <a:t>     for count in range(n):</a:t>
            </a:r>
          </a:p>
          <a:p>
            <a:r>
              <a:rPr lang="en-US" altLang="ko-KR" sz="1400" dirty="0"/>
              <a:t>            result = result + count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&gt;&gt;&gt; print(sum(5))</a:t>
            </a:r>
          </a:p>
          <a:p>
            <a:r>
              <a:rPr lang="en-US" altLang="ko-KR" sz="1400" dirty="0"/>
              <a:t>&gt;&gt;&gt; 10</a:t>
            </a:r>
          </a:p>
        </p:txBody>
      </p:sp>
    </p:spTree>
    <p:extLst>
      <p:ext uri="{BB962C8B-B14F-4D97-AF65-F5344CB8AC3E}">
        <p14:creationId xmlns:p14="http://schemas.microsoft.com/office/powerpoint/2010/main" val="127342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ko-KR" altLang="en-US" dirty="0"/>
              <a:t>덧셈하는 함수를 작성해 보고</a:t>
            </a:r>
            <a:r>
              <a:rPr lang="en-US" altLang="ko-KR" dirty="0"/>
              <a:t>, </a:t>
            </a:r>
            <a:r>
              <a:rPr lang="ko-KR" altLang="en-US" dirty="0"/>
              <a:t>인자로 </a:t>
            </a:r>
            <a:r>
              <a:rPr lang="en-US" altLang="ko-KR" dirty="0"/>
              <a:t>3, 5</a:t>
            </a:r>
            <a:r>
              <a:rPr lang="ko-KR" altLang="en-US" dirty="0"/>
              <a:t>를 넣은 결과를 </a:t>
            </a:r>
            <a:r>
              <a:rPr lang="ko-KR" altLang="en-US" dirty="0" err="1"/>
              <a:t>출력해보시오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1485184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en-US" altLang="ko-KR" sz="1400" dirty="0"/>
              <a:t>8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44163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사각형의 둘레를 구하는 함수를 작성해 보고</a:t>
            </a:r>
            <a:r>
              <a:rPr lang="en-US" altLang="ko-KR" dirty="0"/>
              <a:t>, </a:t>
            </a:r>
            <a:r>
              <a:rPr lang="ko-KR" altLang="en-US" dirty="0"/>
              <a:t>두 변의 길이가 각각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6</a:t>
            </a:r>
            <a:r>
              <a:rPr lang="ko-KR" altLang="en-US" dirty="0"/>
              <a:t>인 사각형의 둘레를 </a:t>
            </a:r>
            <a:r>
              <a:rPr lang="ko-KR" altLang="en-US" dirty="0" err="1"/>
              <a:t>출력해보시오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043824" y="1639422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en-US" altLang="ko-KR" sz="1400" dirty="0"/>
              <a:t>18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8489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US" altLang="ko-KR" dirty="0"/>
              <a:t>6</a:t>
            </a:r>
            <a:r>
              <a:rPr lang="ko-KR" altLang="en-US" dirty="0"/>
              <a:t>명의 학생이 시험을 치렀다</a:t>
            </a:r>
            <a:r>
              <a:rPr lang="en-US" altLang="ko-KR" dirty="0"/>
              <a:t>. </a:t>
            </a:r>
            <a:r>
              <a:rPr lang="ko-KR" altLang="en-US" dirty="0"/>
              <a:t>각 시험 점수를 </a:t>
            </a:r>
            <a:r>
              <a:rPr lang="en-US" altLang="ko-KR" dirty="0"/>
              <a:t>score</a:t>
            </a:r>
            <a:r>
              <a:rPr lang="ko-KR" altLang="en-US" dirty="0"/>
              <a:t>라는 리스트에 넣고 이에 대해 최고점을 구하는 함수를 </a:t>
            </a:r>
            <a:r>
              <a:rPr lang="en-US" altLang="ko-KR" dirty="0"/>
              <a:t>for</a:t>
            </a:r>
            <a:r>
              <a:rPr lang="ko-KR" altLang="en-US" dirty="0"/>
              <a:t>문을 이용해서 </a:t>
            </a:r>
            <a:r>
              <a:rPr lang="ko-KR" altLang="en-US" dirty="0" err="1"/>
              <a:t>작성해보시오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043824" y="1639422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최고 점수는 </a:t>
            </a:r>
            <a:r>
              <a:rPr lang="en-US" altLang="ko-KR" sz="1400" dirty="0"/>
              <a:t>100 </a:t>
            </a:r>
            <a:r>
              <a:rPr lang="ko-KR" altLang="en-US" sz="1400" dirty="0"/>
              <a:t>점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716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노래방 기계에서 템포를 조정하는 함수를 작성하려 한다</a:t>
            </a:r>
            <a:r>
              <a:rPr lang="en-US" altLang="ko-KR" dirty="0"/>
              <a:t>. </a:t>
            </a:r>
            <a:r>
              <a:rPr lang="ko-KR" altLang="en-US" dirty="0"/>
              <a:t>각 노래의 기본 템포는 </a:t>
            </a:r>
            <a:r>
              <a:rPr lang="en-US" altLang="ko-KR" dirty="0"/>
              <a:t>0</a:t>
            </a:r>
            <a:r>
              <a:rPr lang="ko-KR" altLang="en-US" dirty="0"/>
              <a:t>이고 </a:t>
            </a:r>
            <a:r>
              <a:rPr lang="en-US" altLang="ko-KR" dirty="0"/>
              <a:t>0</a:t>
            </a:r>
            <a:r>
              <a:rPr lang="ko-KR" altLang="en-US" dirty="0"/>
              <a:t>에서부터 </a:t>
            </a:r>
            <a:r>
              <a:rPr lang="en-US" altLang="ko-KR" dirty="0"/>
              <a:t>5</a:t>
            </a:r>
            <a:r>
              <a:rPr lang="ko-KR" altLang="en-US" dirty="0"/>
              <a:t>로 갈수록 빨라진다</a:t>
            </a:r>
            <a:r>
              <a:rPr lang="en-US" altLang="ko-KR" dirty="0"/>
              <a:t>. </a:t>
            </a:r>
            <a:r>
              <a:rPr lang="ko-KR" altLang="en-US" dirty="0"/>
              <a:t>위의 요구사항을 만족하는 프로그램을 </a:t>
            </a:r>
            <a:r>
              <a:rPr lang="ko-KR" altLang="en-US" dirty="0" err="1"/>
              <a:t>작성해보시오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824" y="1649082"/>
            <a:ext cx="7183840" cy="143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현재 템포는 </a:t>
            </a:r>
            <a:r>
              <a:rPr lang="en-US" altLang="ko-KR" sz="1400" dirty="0"/>
              <a:t>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템포 조정은 </a:t>
            </a:r>
            <a:r>
              <a:rPr lang="en-US" altLang="ko-KR" sz="1400" dirty="0"/>
              <a:t>0</a:t>
            </a:r>
            <a:r>
              <a:rPr lang="ko-KR" altLang="en-US" sz="1400" dirty="0"/>
              <a:t>부터 </a:t>
            </a:r>
            <a:r>
              <a:rPr lang="en-US" altLang="ko-KR" sz="1400" dirty="0"/>
              <a:t>5</a:t>
            </a:r>
            <a:r>
              <a:rPr lang="ko-KR" altLang="en-US" sz="1400" dirty="0"/>
              <a:t>까지 가능합니다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조정하고자 하는 만큼의 크기를 입력</a:t>
            </a:r>
            <a:r>
              <a:rPr lang="en-US" altLang="ko-KR" sz="1400" dirty="0"/>
              <a:t>: 3</a:t>
            </a:r>
          </a:p>
          <a:p>
            <a:r>
              <a:rPr lang="ko-KR" altLang="en-US" sz="1400" dirty="0"/>
              <a:t>조정한 후의 템포는 </a:t>
            </a:r>
            <a:r>
              <a:rPr lang="en-US" altLang="ko-KR" sz="1400" dirty="0"/>
              <a:t>3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490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830" y="3054282"/>
            <a:ext cx="6737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endParaRPr lang="ko-KR" altLang="en-US" sz="3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62"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4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10"/>
            </a:pPr>
            <a:r>
              <a:rPr lang="en-US" altLang="ko-KR" dirty="0"/>
              <a:t>TV </a:t>
            </a:r>
            <a:r>
              <a:rPr lang="ko-KR" altLang="en-US" dirty="0"/>
              <a:t>음량의 현재 음량은 </a:t>
            </a:r>
            <a:r>
              <a:rPr lang="en-US" altLang="ko-KR" dirty="0"/>
              <a:t>3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증가시킬 만큼의 음량을 입력하면 음량이 증가하는 프로그램을 작성해 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824" y="1663459"/>
            <a:ext cx="7183840" cy="143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현재 음량은 </a:t>
            </a:r>
            <a:r>
              <a:rPr lang="en-US" altLang="ko-KR" sz="1400" dirty="0"/>
              <a:t>3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증가시킬 만큼의 음량을 입력</a:t>
            </a:r>
            <a:r>
              <a:rPr lang="en-US" altLang="ko-KR" sz="1400" dirty="0"/>
              <a:t>: 4</a:t>
            </a:r>
          </a:p>
          <a:p>
            <a:r>
              <a:rPr lang="ko-KR" altLang="en-US" sz="1400" dirty="0"/>
              <a:t>증가 후의 음량은 </a:t>
            </a:r>
            <a:r>
              <a:rPr lang="en-US" altLang="ko-KR" sz="1400" dirty="0"/>
              <a:t>7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9844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639680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1071969"/>
            <a:ext cx="6098876" cy="1533601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삼각형의 밑변과 높이를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삼각형의 면적을 출력하는 프로그램을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프로그램의 상세 요구사항은 다음과 같다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사용자가 밑변 </a:t>
            </a:r>
            <a:r>
              <a:rPr lang="en-US" altLang="ko-KR" sz="1100" dirty="0">
                <a:solidFill>
                  <a:schemeClr val="tx1"/>
                </a:solidFill>
              </a:rPr>
              <a:t>bottom, </a:t>
            </a:r>
            <a:r>
              <a:rPr lang="ko-KR" altLang="en-US" sz="1100" dirty="0">
                <a:solidFill>
                  <a:schemeClr val="tx1"/>
                </a:solidFill>
              </a:rPr>
              <a:t>높이 </a:t>
            </a:r>
            <a:r>
              <a:rPr lang="en-US" altLang="ko-KR" sz="1100" dirty="0">
                <a:solidFill>
                  <a:schemeClr val="tx1"/>
                </a:solidFill>
              </a:rPr>
              <a:t>height</a:t>
            </a:r>
            <a:r>
              <a:rPr lang="ko-KR" altLang="en-US" sz="1100" dirty="0">
                <a:solidFill>
                  <a:schemeClr val="tx1"/>
                </a:solidFill>
              </a:rPr>
              <a:t>를 입력한다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이때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</a:t>
            </a:r>
            <a:r>
              <a:rPr lang="ko-KR" altLang="en-US" sz="1100" dirty="0">
                <a:solidFill>
                  <a:schemeClr val="tx1"/>
                </a:solidFill>
              </a:rPr>
              <a:t> 인자는 정수형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(integer type)</a:t>
            </a:r>
            <a:r>
              <a:rPr lang="ko-KR" altLang="en-US" sz="1100" dirty="0">
                <a:solidFill>
                  <a:schemeClr val="tx1"/>
                </a:solidFill>
              </a:rPr>
              <a:t>이다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다음과 같은 수식을 사용하여 면적을 계산한다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area = float(0.5 * bottom * height)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</a:rPr>
              <a:t>삼각형의 면적을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200" y="3041713"/>
            <a:ext cx="7891732" cy="32042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사용자에게 </a:t>
            </a:r>
            <a:r>
              <a:rPr lang="en-US" altLang="ko-KR" sz="1100" dirty="0">
                <a:solidFill>
                  <a:schemeClr val="tx1"/>
                </a:solidFill>
              </a:rPr>
              <a:t>bottom, height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bottom, height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삼각형의 면적 </a:t>
            </a:r>
            <a:r>
              <a:rPr lang="en-US" altLang="ko-KR" sz="1100" dirty="0">
                <a:solidFill>
                  <a:schemeClr val="tx1"/>
                </a:solidFill>
              </a:rPr>
              <a:t>area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>
                <a:solidFill>
                  <a:schemeClr val="tx1"/>
                </a:solidFill>
              </a:rPr>
              <a:t>return</a:t>
            </a:r>
            <a:r>
              <a:rPr lang="ko-KR" altLang="en-US" sz="1100" dirty="0">
                <a:solidFill>
                  <a:schemeClr val="tx1"/>
                </a:solidFill>
              </a:rPr>
              <a:t>하는 </a:t>
            </a:r>
            <a:r>
              <a:rPr lang="en-US" altLang="ko-KR" sz="1100" dirty="0" err="1">
                <a:solidFill>
                  <a:schemeClr val="tx1"/>
                </a:solidFill>
              </a:rPr>
              <a:t>cal_area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함수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</a:rPr>
              <a:t>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bottom, height</a:t>
            </a:r>
            <a:r>
              <a:rPr lang="ko-KR" altLang="en-US" sz="1100" dirty="0">
                <a:solidFill>
                  <a:schemeClr val="tx1"/>
                </a:solidFill>
              </a:rPr>
              <a:t>를 이용하여</a:t>
            </a:r>
            <a:r>
              <a:rPr lang="en-US" altLang="ko-KR" sz="1100" dirty="0">
                <a:solidFill>
                  <a:schemeClr val="tx1"/>
                </a:solidFill>
              </a:rPr>
              <a:t>, area</a:t>
            </a:r>
            <a:r>
              <a:rPr lang="ko-KR" altLang="en-US" sz="1100" dirty="0">
                <a:solidFill>
                  <a:schemeClr val="tx1"/>
                </a:solidFill>
              </a:rPr>
              <a:t>를 계산하여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091" y="3461218"/>
            <a:ext cx="2323921" cy="22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2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43135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58970" y="1801840"/>
            <a:ext cx="6098876" cy="906854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밑변 입력</a:t>
            </a:r>
            <a:r>
              <a:rPr lang="en-US" altLang="ko-KR" sz="1100" dirty="0">
                <a:solidFill>
                  <a:schemeClr val="tx1"/>
                </a:solidFill>
              </a:rPr>
              <a:t>: 20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높이 입력</a:t>
            </a:r>
            <a:r>
              <a:rPr lang="en-US" altLang="ko-KR" sz="1100" dirty="0">
                <a:solidFill>
                  <a:schemeClr val="tx1"/>
                </a:solidFill>
              </a:rPr>
              <a:t>: 15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삼각형의 넓이</a:t>
            </a:r>
            <a:r>
              <a:rPr lang="en-US" altLang="ko-KR" sz="1100" dirty="0">
                <a:solidFill>
                  <a:schemeClr val="tx1"/>
                </a:solidFill>
              </a:rPr>
              <a:t>: 150.0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5727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639680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1071970"/>
            <a:ext cx="6098876" cy="1041422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초를 입력하면 몇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몇 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몇 초인지를 출력하는 함수를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사용자가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100" dirty="0">
                <a:solidFill>
                  <a:schemeClr val="tx1"/>
                </a:solidFill>
              </a:rPr>
              <a:t> 시간은 하루 내의 시간이어야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2. 1</a:t>
            </a:r>
            <a:r>
              <a:rPr lang="ko-KR" altLang="en-US" sz="1100" dirty="0">
                <a:solidFill>
                  <a:schemeClr val="tx1"/>
                </a:solidFill>
              </a:rPr>
              <a:t>분은 </a:t>
            </a:r>
            <a:r>
              <a:rPr lang="en-US" altLang="ko-KR" sz="1100" dirty="0">
                <a:solidFill>
                  <a:schemeClr val="tx1"/>
                </a:solidFill>
              </a:rPr>
              <a:t>60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시간은 </a:t>
            </a:r>
            <a:r>
              <a:rPr lang="en-US" altLang="ko-KR" sz="1100" dirty="0">
                <a:solidFill>
                  <a:schemeClr val="tx1"/>
                </a:solidFill>
              </a:rPr>
              <a:t>3,600</a:t>
            </a:r>
            <a:r>
              <a:rPr lang="ko-KR" altLang="en-US" sz="1100" dirty="0">
                <a:solidFill>
                  <a:schemeClr val="tx1"/>
                </a:solidFill>
              </a:rPr>
              <a:t>초이다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3041713"/>
            <a:ext cx="7891732" cy="32042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</a:t>
            </a:r>
            <a:r>
              <a:rPr lang="en-US" altLang="ko-KR" sz="1100" dirty="0">
                <a:solidFill>
                  <a:schemeClr val="tx1"/>
                </a:solidFill>
              </a:rPr>
              <a:t>time</a:t>
            </a:r>
            <a:r>
              <a:rPr lang="ko-KR" altLang="en-US" sz="1100" dirty="0">
                <a:solidFill>
                  <a:schemeClr val="tx1"/>
                </a:solidFill>
              </a:rPr>
              <a:t>을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</a:t>
            </a:r>
            <a:r>
              <a:rPr lang="ko-KR" altLang="en-US" sz="1100" dirty="0">
                <a:solidFill>
                  <a:schemeClr val="tx1"/>
                </a:solidFill>
              </a:rPr>
              <a:t>함수의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cal_time</a:t>
            </a:r>
            <a:r>
              <a:rPr lang="en-US" altLang="ko-KR" sz="1100" dirty="0">
                <a:solidFill>
                  <a:schemeClr val="tx1"/>
                </a:solidFill>
              </a:rPr>
              <a:t>, time</a:t>
            </a:r>
            <a:r>
              <a:rPr lang="ko-KR" altLang="en-US" sz="1100" dirty="0">
                <a:solidFill>
                  <a:schemeClr val="tx1"/>
                </a:solidFill>
              </a:rPr>
              <a:t>을 인자로 받는 함수를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cal_time</a:t>
            </a:r>
            <a:r>
              <a:rPr lang="en-US" altLang="ko-KR" sz="1100" dirty="0">
                <a:solidFill>
                  <a:schemeClr val="tx1"/>
                </a:solidFill>
              </a:rPr>
              <a:t>(time)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②-1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시간인지 아닌지를 확인하는 조건을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if time &lt; 24*60*60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②-2 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시간인 경우 수행을 계속한다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②-3 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시간을 초과하는 경우 “입력 시간이 하루를 초과합니다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</a:rPr>
              <a:t>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818" y="3991529"/>
            <a:ext cx="2976113" cy="20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67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11-9]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초로 계산하기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43135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58970" y="1801840"/>
            <a:ext cx="6098876" cy="906854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초 입력</a:t>
            </a:r>
            <a:r>
              <a:rPr lang="en-US" altLang="ko-KR" sz="1100" dirty="0">
                <a:solidFill>
                  <a:schemeClr val="tx1"/>
                </a:solidFill>
              </a:rPr>
              <a:t>:57894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16 </a:t>
            </a:r>
            <a:r>
              <a:rPr lang="ko-KR" altLang="en-US" sz="1100" dirty="0">
                <a:solidFill>
                  <a:schemeClr val="tx1"/>
                </a:solidFill>
              </a:rPr>
              <a:t>시 </a:t>
            </a:r>
            <a:r>
              <a:rPr lang="en-US" altLang="ko-KR" sz="1100" dirty="0">
                <a:solidFill>
                  <a:schemeClr val="tx1"/>
                </a:solidFill>
              </a:rPr>
              <a:t>4 </a:t>
            </a:r>
            <a:r>
              <a:rPr lang="ko-KR" altLang="en-US" sz="1100" dirty="0">
                <a:solidFill>
                  <a:schemeClr val="tx1"/>
                </a:solidFill>
              </a:rPr>
              <a:t>분 </a:t>
            </a:r>
            <a:r>
              <a:rPr lang="en-US" altLang="ko-KR" sz="1100" dirty="0">
                <a:solidFill>
                  <a:schemeClr val="tx1"/>
                </a:solidFill>
              </a:rPr>
              <a:t>54 </a:t>
            </a:r>
            <a:r>
              <a:rPr lang="ko-KR" altLang="en-US" sz="1100" dirty="0">
                <a:solidFill>
                  <a:schemeClr val="tx1"/>
                </a:solidFill>
              </a:rPr>
              <a:t>초 입니다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32861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요구사항을 만족하는 함수를 정의하여 보자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73849"/>
            <a:ext cx="6098876" cy="9948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I </a:t>
            </a:r>
            <a:r>
              <a:rPr lang="ko-KR" altLang="en-US" sz="800" dirty="0">
                <a:solidFill>
                  <a:schemeClr val="tx1"/>
                </a:solidFill>
              </a:rPr>
              <a:t>요구사항 </a:t>
            </a:r>
            <a:r>
              <a:rPr lang="en-US" altLang="ko-KR" sz="800" dirty="0">
                <a:solidFill>
                  <a:schemeClr val="tx1"/>
                </a:solidFill>
              </a:rPr>
              <a:t>I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두 개의 숫자를 </a:t>
            </a:r>
            <a:r>
              <a:rPr lang="ko-KR" altLang="en-US" sz="800" dirty="0" err="1">
                <a:solidFill>
                  <a:schemeClr val="tx1"/>
                </a:solidFill>
              </a:rPr>
              <a:t>입력받아</a:t>
            </a:r>
            <a:r>
              <a:rPr lang="ko-KR" altLang="en-US" sz="800" dirty="0">
                <a:solidFill>
                  <a:schemeClr val="tx1"/>
                </a:solidFill>
              </a:rPr>
              <a:t> 두 수의 차를 구하는 함수를 작성한다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함수 이름은 </a:t>
            </a:r>
            <a:r>
              <a:rPr lang="en-US" altLang="ko-KR" sz="800" dirty="0" err="1">
                <a:solidFill>
                  <a:schemeClr val="tx1"/>
                </a:solidFill>
              </a:rPr>
              <a:t>sub_number</a:t>
            </a:r>
            <a:r>
              <a:rPr lang="ko-KR" altLang="en-US" sz="800" dirty="0">
                <a:solidFill>
                  <a:schemeClr val="tx1"/>
                </a:solidFill>
              </a:rPr>
              <a:t>이다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인자로 </a:t>
            </a:r>
            <a:r>
              <a:rPr lang="en-US" altLang="ko-KR" sz="800" dirty="0">
                <a:solidFill>
                  <a:schemeClr val="tx1"/>
                </a:solidFill>
              </a:rPr>
              <a:t>number1, number2</a:t>
            </a:r>
            <a:r>
              <a:rPr lang="ko-KR" altLang="en-US" sz="800" dirty="0">
                <a:solidFill>
                  <a:schemeClr val="tx1"/>
                </a:solidFill>
              </a:rPr>
              <a:t>를 </a:t>
            </a:r>
            <a:r>
              <a:rPr lang="ko-KR" altLang="en-US" sz="8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 err="1">
                <a:solidFill>
                  <a:schemeClr val="tx1"/>
                </a:solidFill>
              </a:rPr>
              <a:t>결괏값으로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result</a:t>
            </a:r>
            <a:r>
              <a:rPr lang="ko-KR" altLang="en-US" sz="800" dirty="0">
                <a:solidFill>
                  <a:schemeClr val="tx1"/>
                </a:solidFill>
              </a:rPr>
              <a:t>를 반환한다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80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747023" y="972978"/>
            <a:ext cx="7759700" cy="4902200"/>
          </a:xfrm>
        </p:spPr>
        <p:txBody>
          <a:bodyPr/>
          <a:lstStyle/>
          <a:p>
            <a:r>
              <a:rPr lang="ko-KR" altLang="en-US" dirty="0"/>
              <a:t>다음과 같은 요구사항을 만족하여 프로그램을 작성하여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8200" y="1358651"/>
            <a:ext cx="6098876" cy="73721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>
                <a:solidFill>
                  <a:schemeClr val="tx1"/>
                </a:solidFill>
              </a:rPr>
              <a:t>다음과 같이 실행하는 프로그램을 따로 함수 파일을 생성하여 다음의 </a:t>
            </a:r>
            <a:r>
              <a:rPr lang="en-US" altLang="ko-KR" sz="1100">
                <a:solidFill>
                  <a:schemeClr val="tx1"/>
                </a:solidFill>
              </a:rPr>
              <a:t>[</a:t>
            </a:r>
            <a:r>
              <a:rPr lang="ko-KR" altLang="en-US" sz="1100">
                <a:solidFill>
                  <a:schemeClr val="tx1"/>
                </a:solidFill>
              </a:rPr>
              <a:t>테스트</a:t>
            </a:r>
            <a:r>
              <a:rPr lang="en-US" altLang="ko-KR" sz="1100">
                <a:solidFill>
                  <a:schemeClr val="tx1"/>
                </a:solidFill>
              </a:rPr>
              <a:t>]</a:t>
            </a:r>
            <a:r>
              <a:rPr lang="ko-KR" altLang="en-US" sz="1100">
                <a:solidFill>
                  <a:schemeClr val="tx1"/>
                </a:solidFill>
              </a:rPr>
              <a:t>와 같이 실행하도록</a:t>
            </a:r>
          </a:p>
          <a:p>
            <a:pPr algn="just"/>
            <a:r>
              <a:rPr lang="ko-KR" altLang="en-US" sz="1100">
                <a:solidFill>
                  <a:schemeClr val="tx1"/>
                </a:solidFill>
              </a:rPr>
              <a:t>작성한다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4460307"/>
            <a:ext cx="6098876" cy="100021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>
                <a:solidFill>
                  <a:schemeClr val="tx1"/>
                </a:solidFill>
              </a:rPr>
              <a:t>&gt;&gt;&gt; math_score = [80, 50, 90, 75, 35]</a:t>
            </a:r>
          </a:p>
          <a:p>
            <a:pPr algn="just"/>
            <a:r>
              <a:rPr lang="en-US" altLang="ko-KR" sz="1100">
                <a:solidFill>
                  <a:schemeClr val="tx1"/>
                </a:solidFill>
              </a:rPr>
              <a:t>&gt;&gt;&gt; maxlist(math_score)</a:t>
            </a:r>
          </a:p>
          <a:p>
            <a:pPr algn="just"/>
            <a:r>
              <a:rPr lang="en-US" altLang="ko-KR" sz="1100">
                <a:solidFill>
                  <a:schemeClr val="tx1"/>
                </a:solidFill>
              </a:rPr>
              <a:t>80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8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747023" y="972978"/>
            <a:ext cx="7759700" cy="4902200"/>
          </a:xfrm>
        </p:spPr>
        <p:txBody>
          <a:bodyPr/>
          <a:lstStyle/>
          <a:p>
            <a:r>
              <a:rPr lang="ko-KR" altLang="en-US" dirty="0"/>
              <a:t>다음과 같은 요구사항을 만족하여 함수를 정의하여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838200" y="1358651"/>
            <a:ext cx="6098876" cy="148806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I </a:t>
            </a:r>
            <a:r>
              <a:rPr lang="ko-KR" altLang="en-US" sz="1100" dirty="0">
                <a:solidFill>
                  <a:schemeClr val="tx1"/>
                </a:solidFill>
              </a:rPr>
              <a:t>요구사항 </a:t>
            </a:r>
            <a:r>
              <a:rPr lang="en-US" altLang="ko-KR" sz="1100" dirty="0">
                <a:solidFill>
                  <a:schemeClr val="tx1"/>
                </a:solidFill>
              </a:rPr>
              <a:t>I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두 개의 문자열을 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두 문자열을 연결하는 함수를 작성한다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함수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concate_str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이다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인자로 </a:t>
            </a:r>
            <a:r>
              <a:rPr lang="en-US" altLang="ko-KR" sz="1100" dirty="0">
                <a:solidFill>
                  <a:schemeClr val="tx1"/>
                </a:solidFill>
              </a:rPr>
              <a:t>str1, str2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</a:rPr>
              <a:t>결괏값을</a:t>
            </a:r>
            <a:r>
              <a:rPr lang="ko-KR" altLang="en-US" sz="1100" dirty="0">
                <a:solidFill>
                  <a:schemeClr val="tx1"/>
                </a:solidFill>
              </a:rPr>
              <a:t>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I </a:t>
            </a:r>
            <a:r>
              <a:rPr lang="ko-KR" altLang="en-US" sz="1100" dirty="0">
                <a:solidFill>
                  <a:schemeClr val="tx1"/>
                </a:solidFill>
              </a:rPr>
              <a:t>프로그램 </a:t>
            </a:r>
            <a:r>
              <a:rPr lang="en-US" altLang="ko-KR" sz="1100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84670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1625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ko-KR" altLang="en-US" sz="1100" dirty="0">
                <a:solidFill>
                  <a:schemeClr val="tx1"/>
                </a:solidFill>
              </a:rPr>
              <a:t>형 숫자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개를 인자로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그 인자보다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이 큰 값을 반환하는 함수를 정의하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 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699374"/>
            <a:ext cx="6098876" cy="785697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함수 이름은 </a:t>
            </a:r>
            <a:r>
              <a:rPr lang="en-US" altLang="ko-KR" sz="1100" dirty="0">
                <a:solidFill>
                  <a:schemeClr val="tx1"/>
                </a:solidFill>
              </a:rPr>
              <a:t>increase_3, </a:t>
            </a:r>
            <a:r>
              <a:rPr lang="ko-KR" altLang="en-US" sz="1100" dirty="0">
                <a:solidFill>
                  <a:schemeClr val="tx1"/>
                </a:solidFill>
              </a:rPr>
              <a:t>인자는 </a:t>
            </a:r>
            <a:r>
              <a:rPr lang="en-US" altLang="ko-KR" sz="1100" dirty="0">
                <a:solidFill>
                  <a:schemeClr val="tx1"/>
                </a:solidFill>
              </a:rPr>
              <a:t>number 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increase_3(number):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number</a:t>
            </a:r>
            <a:r>
              <a:rPr lang="ko-KR" altLang="en-US" sz="1100" dirty="0">
                <a:solidFill>
                  <a:schemeClr val="tx1"/>
                </a:solidFill>
              </a:rPr>
              <a:t>에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을 더한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result </a:t>
            </a:r>
            <a:r>
              <a:rPr lang="ko-KR" altLang="en-US" sz="1100" dirty="0">
                <a:solidFill>
                  <a:schemeClr val="tx1"/>
                </a:solidFill>
              </a:rPr>
              <a:t>구하기 → </a:t>
            </a:r>
            <a:r>
              <a:rPr lang="en-US" altLang="ko-KR" sz="1100" dirty="0">
                <a:solidFill>
                  <a:schemeClr val="tx1"/>
                </a:solidFill>
              </a:rPr>
              <a:t>result = number + 3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</a:t>
            </a:r>
            <a:r>
              <a:rPr lang="ko-KR" altLang="en-US" sz="1100" dirty="0">
                <a:solidFill>
                  <a:schemeClr val="tx1"/>
                </a:solidFill>
              </a:rPr>
              <a:t>실행의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result</a:t>
            </a:r>
            <a:r>
              <a:rPr lang="ko-KR" altLang="en-US" sz="1100" dirty="0">
                <a:solidFill>
                  <a:schemeClr val="tx1"/>
                </a:solidFill>
              </a:rPr>
              <a:t>를 반환한다</a:t>
            </a:r>
            <a:r>
              <a:rPr lang="en-US" altLang="ko-KR" sz="1100" dirty="0">
                <a:solidFill>
                  <a:schemeClr val="tx1"/>
                </a:solidFill>
              </a:rPr>
              <a:t>. → return result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21220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n1 = 3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n2 = 4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n3 = 5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increase_3(n1)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6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increase_3(n2)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7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increase_3(n3)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8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9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650" y="1338999"/>
            <a:ext cx="6098876" cy="1024639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1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1625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ko-KR" altLang="en-US" sz="1100" dirty="0">
                <a:solidFill>
                  <a:schemeClr val="tx1"/>
                </a:solidFill>
              </a:rPr>
              <a:t>형 숫자로 구성된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를 인자로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를 구성하는 </a:t>
            </a:r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r>
              <a:rPr lang="ko-KR" altLang="en-US" sz="1100" dirty="0">
                <a:solidFill>
                  <a:schemeClr val="tx1"/>
                </a:solidFill>
              </a:rPr>
              <a:t>의 평균값을 반환하는 함수를 정의하여 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277374"/>
            <a:ext cx="6098876" cy="1328468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함수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list_avg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인자는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인 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 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list_avg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list</a:t>
            </a:r>
            <a:r>
              <a:rPr lang="ko-KR" altLang="en-US" sz="1100" dirty="0">
                <a:solidFill>
                  <a:schemeClr val="tx1"/>
                </a:solidFill>
              </a:rPr>
              <a:t>의 평균값을 구한다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②-1 list</a:t>
            </a:r>
            <a:r>
              <a:rPr lang="ko-KR" altLang="en-US" sz="1100" dirty="0">
                <a:solidFill>
                  <a:schemeClr val="tx1"/>
                </a:solidFill>
              </a:rPr>
              <a:t>의 모든 </a:t>
            </a:r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r>
              <a:rPr lang="ko-KR" altLang="en-US" sz="1100" dirty="0">
                <a:solidFill>
                  <a:schemeClr val="tx1"/>
                </a:solidFill>
              </a:rPr>
              <a:t>들을 </a:t>
            </a:r>
            <a:r>
              <a:rPr lang="en-US" altLang="ko-KR" sz="1100" dirty="0">
                <a:solidFill>
                  <a:schemeClr val="tx1"/>
                </a:solidFill>
              </a:rPr>
              <a:t>sum</a:t>
            </a:r>
            <a:r>
              <a:rPr lang="ko-KR" altLang="en-US" sz="1100" dirty="0">
                <a:solidFill>
                  <a:schemeClr val="tx1"/>
                </a:solidFill>
              </a:rPr>
              <a:t>에 더한다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→ for number in 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          sum = sum + number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    ②</a:t>
            </a:r>
            <a:r>
              <a:rPr lang="en-US" altLang="ko-KR" sz="1100" dirty="0">
                <a:solidFill>
                  <a:schemeClr val="tx1"/>
                </a:solidFill>
              </a:rPr>
              <a:t>-2 </a:t>
            </a:r>
            <a:r>
              <a:rPr lang="ko-KR" altLang="en-US" sz="1100" dirty="0">
                <a:solidFill>
                  <a:schemeClr val="tx1"/>
                </a:solidFill>
              </a:rPr>
              <a:t>모두 더한 값을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의 길이로 나눈다</a:t>
            </a:r>
            <a:r>
              <a:rPr lang="en-US" altLang="ko-KR" sz="1100" dirty="0">
                <a:solidFill>
                  <a:schemeClr val="tx1"/>
                </a:solidFill>
              </a:rPr>
              <a:t>. →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r>
              <a:rPr lang="en-US" altLang="ko-KR" sz="1100" dirty="0">
                <a:solidFill>
                  <a:schemeClr val="tx1"/>
                </a:solidFill>
              </a:rPr>
              <a:t> = sum/</a:t>
            </a:r>
            <a:r>
              <a:rPr lang="en-US" altLang="ko-KR" sz="1100" dirty="0" err="1">
                <a:solidFill>
                  <a:schemeClr val="tx1"/>
                </a:solidFill>
              </a:rPr>
              <a:t>len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</a:t>
            </a:r>
            <a:r>
              <a:rPr lang="ko-KR" altLang="en-US" sz="1100" dirty="0">
                <a:solidFill>
                  <a:schemeClr val="tx1"/>
                </a:solidFill>
              </a:rPr>
              <a:t>실행의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r>
              <a:rPr lang="ko-KR" altLang="en-US" sz="1100" dirty="0">
                <a:solidFill>
                  <a:schemeClr val="tx1"/>
                </a:solidFill>
              </a:rPr>
              <a:t>를 반환한다</a:t>
            </a:r>
            <a:r>
              <a:rPr lang="en-US" altLang="ko-KR" sz="1100" dirty="0">
                <a:solidFill>
                  <a:schemeClr val="tx1"/>
                </a:solidFill>
              </a:rPr>
              <a:t>. → return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111280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math_score = [90,80,70,50,60]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list_avg(math_score)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70.0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5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650" y="1244107"/>
            <a:ext cx="6098876" cy="15335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4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1214</Words>
  <Application>Microsoft Office PowerPoint</Application>
  <PresentationFormat>화면 슬라이드 쇼(4:3)</PresentationFormat>
  <Paragraphs>364</Paragraphs>
  <Slides>24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2월7일 5교시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2월7일 5교시 실습</dc:title>
  <dc:creator>student</dc:creator>
  <cp:lastModifiedBy>student</cp:lastModifiedBy>
  <cp:revision>3</cp:revision>
  <dcterms:created xsi:type="dcterms:W3CDTF">2018-02-07T03:51:21Z</dcterms:created>
  <dcterms:modified xsi:type="dcterms:W3CDTF">2018-02-07T04:34:28Z</dcterms:modified>
</cp:coreProperties>
</file>