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F7FCE52-2D68-49C5-BCCF-2A53E1AFD42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제목 없는 구역" id="{BBADFBCE-3BA1-4D2B-9D9A-663BB32F0D9D}">
          <p14:sldIdLst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591" autoAdjust="0"/>
  </p:normalViewPr>
  <p:slideViewPr>
    <p:cSldViewPr snapToGrid="0">
      <p:cViewPr>
        <p:scale>
          <a:sx n="75" d="100"/>
          <a:sy n="75" d="100"/>
        </p:scale>
        <p:origin x="114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B00C5-B3FA-4856-A495-CF6AB392085F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83518-AFDB-43A3-AE99-B03937C394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7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느슨하다는 의미는 완벽하지는 않다는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</a:t>
            </a:r>
            <a:r>
              <a:rPr lang="ko-KR" altLang="en-US" dirty="0" err="1"/>
              <a:t>히프의</a:t>
            </a:r>
            <a:r>
              <a:rPr lang="ko-KR" altLang="en-US" dirty="0"/>
              <a:t> 경우 각 노드 별로 부모 노드가 자식 노드의 키 값보다 크거나 같습니다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각 노드가 모든 하위 레벨의 노드보다 크거나 같지는 않다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느슨하기 때문에 모든 하위 레벨의 노드에 대해서 완벽하게 만족하지 않는다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83518-AFDB-43A3-AE99-B03937C394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7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제거 연산이 왜 최댓값의 반환 연산이 될까</a:t>
            </a:r>
            <a:endParaRPr lang="en-US" altLang="ko-KR" dirty="0"/>
          </a:p>
          <a:p>
            <a:r>
              <a:rPr lang="ko-KR" altLang="en-US" dirty="0"/>
              <a:t>그 이유는 다른 자료구조와 달리 </a:t>
            </a:r>
            <a:r>
              <a:rPr lang="ko-KR" altLang="en-US" dirty="0" err="1"/>
              <a:t>히프</a:t>
            </a:r>
            <a:r>
              <a:rPr lang="ko-KR" altLang="en-US" dirty="0"/>
              <a:t> 에서는 오직 현재 루트 노드만 제거하기 때문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83518-AFDB-43A3-AE99-B03937C394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7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7AE4-535C-4352-9884-B5C7E7B98FD9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8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99B-8466-4C8D-B7AA-8796B6217CC2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BA47-E702-4E35-9EA4-EFF3C120474A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1471-A7EF-47C1-83AB-C6BB2F39C13B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5484-2A99-4492-B92E-A04D3E0B84B9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3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24E6-760D-4431-8318-028A296A9266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6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B48-85E5-41E8-A9B4-86508FA68B30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3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0482-4CB3-4FD3-B299-8311E2C4B68E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6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3A8C-F4C7-49A8-AFBC-9626D68190FB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AAC-467F-4441-A7BB-151700E20F41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0E896-002F-4A4C-9CB2-E27493D76A0D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8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4C9B2-C6F8-44D6-B5FB-9A2C1803F8DC}" type="datetime1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86AC-7115-4213-9200-733FE412C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ewon@wisoft.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8361" y="1986639"/>
            <a:ext cx="6955277" cy="223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Data Structure</a:t>
            </a:r>
          </a:p>
          <a:p>
            <a:pPr algn="ctr">
              <a:lnSpc>
                <a:spcPct val="150000"/>
              </a:lnSpc>
            </a:pPr>
            <a:r>
              <a:rPr lang="en-US" altLang="ko-KR" sz="3600">
                <a:latin typeface="나눔바른펜" panose="020B0503000000000000" pitchFamily="50" charset="-127"/>
                <a:ea typeface="나눔바른펜" panose="020B0503000000000000" pitchFamily="50" charset="-127"/>
              </a:rPr>
              <a:t>Chapter 10. Heap</a:t>
            </a:r>
            <a:endParaRPr lang="ko-KR" altLang="en-US" sz="3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955932-C371-40BF-A4B9-15E2573C1C3C}"/>
              </a:ext>
            </a:extLst>
          </p:cNvPr>
          <p:cNvSpPr/>
          <p:nvPr/>
        </p:nvSpPr>
        <p:spPr>
          <a:xfrm>
            <a:off x="8212301" y="6226682"/>
            <a:ext cx="3794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Daewon Park 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daewon@wisoft.io</a:t>
            </a:r>
            <a:r>
              <a:rPr lang="en-US" altLang="ko-KR" sz="240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>
                <a:latin typeface="Sandoll 공병각필 02 Bold" panose="020B0600000101010101" pitchFamily="34" charset="-127"/>
                <a:ea typeface="Sandoll 공병각필 02 Bold" panose="020B0600000101010101" pitchFamily="34" charset="-127"/>
              </a:rPr>
              <a:t>  </a:t>
            </a:r>
            <a:r>
              <a:rPr lang="en-US" altLang="ko-KR" sz="2400">
                <a:latin typeface="Origram" panose="02000000000000000000" pitchFamily="50" charset="0"/>
              </a:rPr>
              <a:t>ws  </a:t>
            </a:r>
            <a:endParaRPr lang="ko-KR" altLang="en-US" sz="2400">
              <a:latin typeface="Origram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1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5" y="940824"/>
            <a:ext cx="9429750" cy="13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</a:t>
            </a:r>
            <a:r>
              <a:rPr lang="ko-KR" altLang="en-US" sz="2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히프에서의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추가 연산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3.1 Step-1)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트리의 마지막 자리에 임시 저장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완전 이진 트리이기 때문에 가장 오른쪽 위치에 새로운 노드를 임시로 저장한다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524125" y="25908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85900" y="354630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11493" y="354518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48770" y="4536400"/>
            <a:ext cx="590550" cy="5905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95775" y="4536400"/>
            <a:ext cx="590550" cy="5905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105404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66763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1989966" y="3094866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200150" y="4050372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8" idx="1"/>
          </p:cNvCxnSpPr>
          <p:nvPr/>
        </p:nvCxnSpPr>
        <p:spPr>
          <a:xfrm>
            <a:off x="3028191" y="3094866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0"/>
          </p:cNvCxnSpPr>
          <p:nvPr/>
        </p:nvCxnSpPr>
        <p:spPr>
          <a:xfrm>
            <a:off x="2015506" y="4050372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0"/>
          </p:cNvCxnSpPr>
          <p:nvPr/>
        </p:nvCxnSpPr>
        <p:spPr>
          <a:xfrm>
            <a:off x="4202043" y="3983697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3"/>
            <a:endCxn id="9" idx="0"/>
          </p:cNvCxnSpPr>
          <p:nvPr/>
        </p:nvCxnSpPr>
        <p:spPr>
          <a:xfrm flipH="1">
            <a:off x="3444045" y="4049248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75331" y="2722461"/>
            <a:ext cx="114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809107" y="25908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770882" y="354630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896475" y="354518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433752" y="4536400"/>
            <a:ext cx="590550" cy="5905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580757" y="4536400"/>
            <a:ext cx="590550" cy="5905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390386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051745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stCxn id="20" idx="3"/>
            <a:endCxn id="21" idx="7"/>
          </p:cNvCxnSpPr>
          <p:nvPr/>
        </p:nvCxnSpPr>
        <p:spPr>
          <a:xfrm flipH="1">
            <a:off x="8274948" y="3094866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85132" y="4050372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0" idx="5"/>
            <a:endCxn id="22" idx="1"/>
          </p:cNvCxnSpPr>
          <p:nvPr/>
        </p:nvCxnSpPr>
        <p:spPr>
          <a:xfrm>
            <a:off x="9313173" y="3094866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5" idx="0"/>
          </p:cNvCxnSpPr>
          <p:nvPr/>
        </p:nvCxnSpPr>
        <p:spPr>
          <a:xfrm>
            <a:off x="8300488" y="4050372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4" idx="0"/>
          </p:cNvCxnSpPr>
          <p:nvPr/>
        </p:nvCxnSpPr>
        <p:spPr>
          <a:xfrm>
            <a:off x="10487025" y="3983697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2" idx="3"/>
            <a:endCxn id="23" idx="0"/>
          </p:cNvCxnSpPr>
          <p:nvPr/>
        </p:nvCxnSpPr>
        <p:spPr>
          <a:xfrm flipH="1">
            <a:off x="9729027" y="4049248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60313" y="2722461"/>
            <a:ext cx="114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573852" y="3377735"/>
            <a:ext cx="885825" cy="1343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fld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56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6791" y="577133"/>
            <a:ext cx="9429750" cy="241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</a:t>
            </a:r>
            <a:r>
              <a:rPr lang="ko-KR" altLang="en-US" sz="2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히프에서의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추가 연산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3.2 Step-2)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부모 노드와 키 값 비교와 이동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트리 조건을 만족해야 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새로 추가 된 노드와 이 노드의 부모 노드 사이의 값을 비교해야 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만약 새로 추가된 노드의 키 값이 더 크다면 새로 추가된 노드와 부모 노드와 위치를 교환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새로 추가 된 노드의 값보다 더 큰 값을 가지는 부모 노드를 만날 때까지 계속 부모 노드와 위치를 교환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503348" y="33528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65123" y="430830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90716" y="430718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74998" y="5298400"/>
            <a:ext cx="590550" cy="5905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84627" y="5298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45986" y="5298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1969189" y="3856866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179373" y="4812372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8" idx="1"/>
          </p:cNvCxnSpPr>
          <p:nvPr/>
        </p:nvCxnSpPr>
        <p:spPr>
          <a:xfrm>
            <a:off x="3007414" y="3856866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0"/>
          </p:cNvCxnSpPr>
          <p:nvPr/>
        </p:nvCxnSpPr>
        <p:spPr>
          <a:xfrm>
            <a:off x="1994729" y="4812372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0"/>
          </p:cNvCxnSpPr>
          <p:nvPr/>
        </p:nvCxnSpPr>
        <p:spPr>
          <a:xfrm>
            <a:off x="4181266" y="4745697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54554" y="3484461"/>
            <a:ext cx="114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88330" y="33528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750105" y="430830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875698" y="4307182"/>
            <a:ext cx="590550" cy="5905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30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412975" y="5298400"/>
            <a:ext cx="59055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0559980" y="5298400"/>
            <a:ext cx="590550" cy="59055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369609" y="5298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030968" y="5298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stCxn id="20" idx="3"/>
            <a:endCxn id="21" idx="7"/>
          </p:cNvCxnSpPr>
          <p:nvPr/>
        </p:nvCxnSpPr>
        <p:spPr>
          <a:xfrm flipH="1">
            <a:off x="8254171" y="3856866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464355" y="4812372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0" idx="5"/>
            <a:endCxn id="22" idx="1"/>
          </p:cNvCxnSpPr>
          <p:nvPr/>
        </p:nvCxnSpPr>
        <p:spPr>
          <a:xfrm>
            <a:off x="9292396" y="3856866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endCxn id="25" idx="0"/>
          </p:cNvCxnSpPr>
          <p:nvPr/>
        </p:nvCxnSpPr>
        <p:spPr>
          <a:xfrm>
            <a:off x="8279711" y="4812372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4" idx="0"/>
          </p:cNvCxnSpPr>
          <p:nvPr/>
        </p:nvCxnSpPr>
        <p:spPr>
          <a:xfrm>
            <a:off x="10466248" y="4745697"/>
            <a:ext cx="389007" cy="55270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2" idx="3"/>
            <a:endCxn id="23" idx="0"/>
          </p:cNvCxnSpPr>
          <p:nvPr/>
        </p:nvCxnSpPr>
        <p:spPr>
          <a:xfrm flipH="1">
            <a:off x="9708250" y="4811248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39536" y="3484461"/>
            <a:ext cx="114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5553075" y="4139735"/>
            <a:ext cx="885825" cy="1343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153705" y="5331134"/>
            <a:ext cx="590550" cy="5905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6" name="직선 연결선 35"/>
          <p:cNvCxnSpPr>
            <a:endCxn id="35" idx="0"/>
          </p:cNvCxnSpPr>
          <p:nvPr/>
        </p:nvCxnSpPr>
        <p:spPr>
          <a:xfrm flipH="1">
            <a:off x="3448980" y="4843982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stCxn id="8" idx="2"/>
            <a:endCxn id="35" idx="1"/>
          </p:cNvCxnSpPr>
          <p:nvPr/>
        </p:nvCxnSpPr>
        <p:spPr>
          <a:xfrm rot="10800000" flipV="1">
            <a:off x="3240190" y="4602456"/>
            <a:ext cx="350527" cy="815161"/>
          </a:xfrm>
          <a:prstGeom prst="curved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슬라이드 번호 개체 틀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11</a:t>
            </a:fld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5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4575" y="781050"/>
            <a:ext cx="9429750" cy="2043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2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히프에서의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제거 연산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히프에서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제거 연산은 다른 말로 최댓값의 반환 연산이다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제거된 루트 노드를 대체하여 새로운 루트 노드를 만드는 등의 후처리 과정이 필요하다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4.1 Step-1)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노드의 제거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히프에서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제거 연산은 언제나 루트 노드가 대상이다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52750" y="37338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914525" y="468930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40118" y="468818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77395" y="5679400"/>
            <a:ext cx="590550" cy="5905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24400" y="5679400"/>
            <a:ext cx="590550" cy="5905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34029" y="5679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2" name="직선 연결선 11"/>
          <p:cNvCxnSpPr>
            <a:stCxn id="6" idx="3"/>
            <a:endCxn id="7" idx="7"/>
          </p:cNvCxnSpPr>
          <p:nvPr/>
        </p:nvCxnSpPr>
        <p:spPr>
          <a:xfrm flipH="1">
            <a:off x="2418591" y="4237866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1628775" y="5193372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5"/>
            <a:endCxn id="8" idx="1"/>
          </p:cNvCxnSpPr>
          <p:nvPr/>
        </p:nvCxnSpPr>
        <p:spPr>
          <a:xfrm>
            <a:off x="3456816" y="4237866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11" idx="0"/>
          </p:cNvCxnSpPr>
          <p:nvPr/>
        </p:nvCxnSpPr>
        <p:spPr>
          <a:xfrm>
            <a:off x="2444131" y="5193372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0" idx="0"/>
          </p:cNvCxnSpPr>
          <p:nvPr/>
        </p:nvCxnSpPr>
        <p:spPr>
          <a:xfrm>
            <a:off x="4630668" y="5126697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  <a:endCxn id="9" idx="0"/>
          </p:cNvCxnSpPr>
          <p:nvPr/>
        </p:nvCxnSpPr>
        <p:spPr>
          <a:xfrm flipH="1">
            <a:off x="3872670" y="5192248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1802" y="3445571"/>
            <a:ext cx="177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삭제 대상</a:t>
            </a:r>
            <a:r>
              <a:rPr lang="en-US" altLang="ko-KR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85863" y="5679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아래쪽 화살표 20"/>
          <p:cNvSpPr/>
          <p:nvPr/>
        </p:nvSpPr>
        <p:spPr>
          <a:xfrm rot="3768425">
            <a:off x="3577827" y="3494453"/>
            <a:ext cx="160566" cy="39994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788330" y="33528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750105" y="430830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875698" y="430718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412975" y="5298400"/>
            <a:ext cx="59055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559980" y="5298400"/>
            <a:ext cx="590550" cy="5905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69609" y="5298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030968" y="5298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9" name="직선 연결선 28"/>
          <p:cNvCxnSpPr>
            <a:stCxn id="22" idx="3"/>
            <a:endCxn id="23" idx="7"/>
          </p:cNvCxnSpPr>
          <p:nvPr/>
        </p:nvCxnSpPr>
        <p:spPr>
          <a:xfrm flipH="1">
            <a:off x="8254171" y="3856866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464355" y="4812372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2" idx="5"/>
            <a:endCxn id="24" idx="1"/>
          </p:cNvCxnSpPr>
          <p:nvPr/>
        </p:nvCxnSpPr>
        <p:spPr>
          <a:xfrm>
            <a:off x="9292396" y="3856866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7" idx="0"/>
          </p:cNvCxnSpPr>
          <p:nvPr/>
        </p:nvCxnSpPr>
        <p:spPr>
          <a:xfrm>
            <a:off x="8279711" y="4812372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26" idx="0"/>
          </p:cNvCxnSpPr>
          <p:nvPr/>
        </p:nvCxnSpPr>
        <p:spPr>
          <a:xfrm>
            <a:off x="10466248" y="4745697"/>
            <a:ext cx="389007" cy="5527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5" idx="0"/>
          </p:cNvCxnSpPr>
          <p:nvPr/>
        </p:nvCxnSpPr>
        <p:spPr>
          <a:xfrm flipH="1">
            <a:off x="9708250" y="4811248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오른쪽 화살표 35"/>
          <p:cNvSpPr/>
          <p:nvPr/>
        </p:nvSpPr>
        <p:spPr>
          <a:xfrm>
            <a:off x="5553075" y="4139735"/>
            <a:ext cx="885825" cy="1343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0408339" y="2871404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아래쪽 화살표 42"/>
          <p:cNvSpPr/>
          <p:nvPr/>
        </p:nvSpPr>
        <p:spPr>
          <a:xfrm rot="13577701">
            <a:off x="11021184" y="2409825"/>
            <a:ext cx="304041" cy="6643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fld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2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5" y="1314450"/>
            <a:ext cx="9429750" cy="1170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4.2 Step-2)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트리 마지막 자리 노드의 임시 이동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가장 마지막 자리에 있는 노드를 임시로 루트 노드 위치로 이동시킨다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히프는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완전 이진 트리이기 때문에 가장 높은 레벨의 가장 오른쪽 노드를 제거하여 루트 노드의 위치로 이동시킨다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en-US" altLang="ko-KR" sz="105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30455" y="3305175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92230" y="426068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17823" y="425955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55100" y="5250775"/>
            <a:ext cx="59055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02105" y="5250775"/>
            <a:ext cx="590550" cy="5905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11734" y="5250775"/>
            <a:ext cx="590550" cy="5905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73093" y="5250775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2396296" y="3809241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06480" y="4764747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8" idx="1"/>
          </p:cNvCxnSpPr>
          <p:nvPr/>
        </p:nvCxnSpPr>
        <p:spPr>
          <a:xfrm>
            <a:off x="3434521" y="3809241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0"/>
          </p:cNvCxnSpPr>
          <p:nvPr/>
        </p:nvCxnSpPr>
        <p:spPr>
          <a:xfrm>
            <a:off x="2421836" y="4764747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0"/>
          </p:cNvCxnSpPr>
          <p:nvPr/>
        </p:nvCxnSpPr>
        <p:spPr>
          <a:xfrm>
            <a:off x="4608373" y="4698072"/>
            <a:ext cx="389007" cy="5527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3"/>
            <a:endCxn id="9" idx="0"/>
          </p:cNvCxnSpPr>
          <p:nvPr/>
        </p:nvCxnSpPr>
        <p:spPr>
          <a:xfrm flipH="1">
            <a:off x="3850375" y="4763623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endCxn id="6" idx="4"/>
          </p:cNvCxnSpPr>
          <p:nvPr/>
        </p:nvCxnSpPr>
        <p:spPr>
          <a:xfrm rot="5400000" flipH="1" flipV="1">
            <a:off x="2400567" y="4425613"/>
            <a:ext cx="1355050" cy="295275"/>
          </a:xfrm>
          <a:prstGeom prst="curvedConnector3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화살표 20"/>
          <p:cNvSpPr/>
          <p:nvPr/>
        </p:nvSpPr>
        <p:spPr>
          <a:xfrm>
            <a:off x="5553075" y="4139735"/>
            <a:ext cx="885825" cy="1343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654980" y="3218691"/>
            <a:ext cx="590550" cy="59055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616755" y="417419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742348" y="4173073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279625" y="5164291"/>
            <a:ext cx="59055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426630" y="5164291"/>
            <a:ext cx="590550" cy="5905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236259" y="5164291"/>
            <a:ext cx="590550" cy="5905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97618" y="516429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/>
          <p:cNvCxnSpPr>
            <a:stCxn id="22" idx="3"/>
            <a:endCxn id="23" idx="7"/>
          </p:cNvCxnSpPr>
          <p:nvPr/>
        </p:nvCxnSpPr>
        <p:spPr>
          <a:xfrm flipH="1">
            <a:off x="8120821" y="3722757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7331005" y="4678263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2" idx="5"/>
            <a:endCxn id="24" idx="1"/>
          </p:cNvCxnSpPr>
          <p:nvPr/>
        </p:nvCxnSpPr>
        <p:spPr>
          <a:xfrm>
            <a:off x="9159046" y="3722757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7" idx="0"/>
          </p:cNvCxnSpPr>
          <p:nvPr/>
        </p:nvCxnSpPr>
        <p:spPr>
          <a:xfrm>
            <a:off x="8146361" y="4678263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26" idx="0"/>
          </p:cNvCxnSpPr>
          <p:nvPr/>
        </p:nvCxnSpPr>
        <p:spPr>
          <a:xfrm>
            <a:off x="10332898" y="4611588"/>
            <a:ext cx="389007" cy="5527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5" idx="0"/>
          </p:cNvCxnSpPr>
          <p:nvPr/>
        </p:nvCxnSpPr>
        <p:spPr>
          <a:xfrm flipH="1">
            <a:off x="9574900" y="4677139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5" y="1136650"/>
            <a:ext cx="9429750" cy="84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4.3 Step-3)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자식 </a:t>
            </a:r>
            <a:r>
              <a:rPr lang="ko-KR" altLang="en-US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노드들과의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값 비교와 이동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트리의 조건을 만족하기 위해서 현재 루트 노드와 자식 노드의 위치를 서로 교환해야한다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7" name="타원 6"/>
          <p:cNvSpPr/>
          <p:nvPr/>
        </p:nvSpPr>
        <p:spPr>
          <a:xfrm>
            <a:off x="1892230" y="426068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17823" y="425955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55100" y="5250775"/>
            <a:ext cx="59055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702105" y="5250775"/>
            <a:ext cx="590550" cy="5905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11734" y="5250775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73093" y="5250775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3" name="직선 연결선 12"/>
          <p:cNvCxnSpPr>
            <a:endCxn id="7" idx="7"/>
          </p:cNvCxnSpPr>
          <p:nvPr/>
        </p:nvCxnSpPr>
        <p:spPr>
          <a:xfrm flipH="1">
            <a:off x="2396296" y="3809241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06480" y="4764747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8" idx="1"/>
          </p:cNvCxnSpPr>
          <p:nvPr/>
        </p:nvCxnSpPr>
        <p:spPr>
          <a:xfrm>
            <a:off x="3434521" y="3809241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0"/>
          </p:cNvCxnSpPr>
          <p:nvPr/>
        </p:nvCxnSpPr>
        <p:spPr>
          <a:xfrm>
            <a:off x="2421836" y="4764747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0"/>
          </p:cNvCxnSpPr>
          <p:nvPr/>
        </p:nvCxnSpPr>
        <p:spPr>
          <a:xfrm>
            <a:off x="4608373" y="4698072"/>
            <a:ext cx="389007" cy="5527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3"/>
            <a:endCxn id="9" idx="0"/>
          </p:cNvCxnSpPr>
          <p:nvPr/>
        </p:nvCxnSpPr>
        <p:spPr>
          <a:xfrm flipH="1">
            <a:off x="3850375" y="4763623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5553075" y="4139735"/>
            <a:ext cx="885825" cy="13430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654980" y="321869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616755" y="417419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742348" y="4173073"/>
            <a:ext cx="590550" cy="59055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279625" y="5164291"/>
            <a:ext cx="590550" cy="5905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426630" y="5164291"/>
            <a:ext cx="590550" cy="5905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236259" y="5164291"/>
            <a:ext cx="590550" cy="5905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897618" y="516429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8" name="직선 연결선 27"/>
          <p:cNvCxnSpPr>
            <a:stCxn id="21" idx="3"/>
            <a:endCxn id="22" idx="7"/>
          </p:cNvCxnSpPr>
          <p:nvPr/>
        </p:nvCxnSpPr>
        <p:spPr>
          <a:xfrm flipH="1">
            <a:off x="8120821" y="3722757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7331005" y="4678263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1" idx="5"/>
            <a:endCxn id="23" idx="1"/>
          </p:cNvCxnSpPr>
          <p:nvPr/>
        </p:nvCxnSpPr>
        <p:spPr>
          <a:xfrm>
            <a:off x="9159046" y="3722757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endCxn id="26" idx="0"/>
          </p:cNvCxnSpPr>
          <p:nvPr/>
        </p:nvCxnSpPr>
        <p:spPr>
          <a:xfrm>
            <a:off x="8146361" y="4678263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5" idx="0"/>
          </p:cNvCxnSpPr>
          <p:nvPr/>
        </p:nvCxnSpPr>
        <p:spPr>
          <a:xfrm>
            <a:off x="10332898" y="4611588"/>
            <a:ext cx="389007" cy="5527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3"/>
            <a:endCxn id="24" idx="0"/>
          </p:cNvCxnSpPr>
          <p:nvPr/>
        </p:nvCxnSpPr>
        <p:spPr>
          <a:xfrm flipH="1">
            <a:off x="9574900" y="4677139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2924911" y="3305175"/>
            <a:ext cx="590550" cy="5905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8" name="구부러진 연결선 37"/>
          <p:cNvCxnSpPr>
            <a:stCxn id="36" idx="2"/>
            <a:endCxn id="7" idx="0"/>
          </p:cNvCxnSpPr>
          <p:nvPr/>
        </p:nvCxnSpPr>
        <p:spPr>
          <a:xfrm rot="10800000" flipV="1">
            <a:off x="2187505" y="3600449"/>
            <a:ext cx="737406" cy="660231"/>
          </a:xfrm>
          <a:prstGeom prst="curved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36" idx="6"/>
            <a:endCxn id="8" idx="0"/>
          </p:cNvCxnSpPr>
          <p:nvPr/>
        </p:nvCxnSpPr>
        <p:spPr>
          <a:xfrm>
            <a:off x="3515461" y="3600450"/>
            <a:ext cx="797637" cy="659107"/>
          </a:xfrm>
          <a:prstGeom prst="curved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십자형 41"/>
          <p:cNvSpPr/>
          <p:nvPr/>
        </p:nvSpPr>
        <p:spPr>
          <a:xfrm rot="2511218">
            <a:off x="2298115" y="3531296"/>
            <a:ext cx="366708" cy="385852"/>
          </a:xfrm>
          <a:prstGeom prst="plus">
            <a:avLst>
              <a:gd name="adj" fmla="val 434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z="14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14</a:t>
            </a:fld>
            <a:endParaRPr lang="ko-KR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94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4" y="1314450"/>
            <a:ext cx="9801225" cy="3101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 </a:t>
            </a:r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구현</a:t>
            </a:r>
            <a:endParaRPr lang="en-US" altLang="ko-KR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배열을 이용한 구현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배열을 이용해서 구현하면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삽입 혹은 삭제 연산을 더 빠르게 할 수 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주솟값을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직접 계산할 수 있어 한 번에 원하는 노드로 접근 할 수 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히프는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완전 이진 트리이기 때문에 중간에 낭비되는 빈 노드가 적다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b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즉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배열로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히프를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구현해도 공간적인 측면에서 낭비 문제가 </a:t>
            </a:r>
            <a:r>
              <a:rPr lang="ko-KR" altLang="en-US" sz="1600">
                <a:latin typeface="나눔바른펜" panose="020B0503000000000000" pitchFamily="50" charset="-127"/>
                <a:ea typeface="나눔바른펜" panose="020B0503000000000000" pitchFamily="50" charset="-127"/>
              </a:rPr>
              <a:t>적다</a:t>
            </a:r>
            <a:r>
              <a:rPr lang="en-US" altLang="ko-KR" sz="160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하지만 최대 크기가 정해져있다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0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98457"/>
              </p:ext>
            </p:extLst>
          </p:nvPr>
        </p:nvGraphicFramePr>
        <p:xfrm>
          <a:off x="1946275" y="1695450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70202"/>
              </p:ext>
            </p:extLst>
          </p:nvPr>
        </p:nvGraphicFramePr>
        <p:xfrm>
          <a:off x="2432050" y="1695449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0588"/>
              </p:ext>
            </p:extLst>
          </p:nvPr>
        </p:nvGraphicFramePr>
        <p:xfrm>
          <a:off x="2819400" y="1695448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58287"/>
              </p:ext>
            </p:extLst>
          </p:nvPr>
        </p:nvGraphicFramePr>
        <p:xfrm>
          <a:off x="3227387" y="1695445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18472"/>
              </p:ext>
            </p:extLst>
          </p:nvPr>
        </p:nvGraphicFramePr>
        <p:xfrm>
          <a:off x="3787775" y="1695448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67701"/>
              </p:ext>
            </p:extLst>
          </p:nvPr>
        </p:nvGraphicFramePr>
        <p:xfrm>
          <a:off x="4175125" y="1695448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28683"/>
              </p:ext>
            </p:extLst>
          </p:nvPr>
        </p:nvGraphicFramePr>
        <p:xfrm>
          <a:off x="4584700" y="1695445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40334"/>
              </p:ext>
            </p:extLst>
          </p:nvPr>
        </p:nvGraphicFramePr>
        <p:xfrm>
          <a:off x="5013326" y="1695445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98465"/>
              </p:ext>
            </p:extLst>
          </p:nvPr>
        </p:nvGraphicFramePr>
        <p:xfrm>
          <a:off x="5530850" y="1695447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63582"/>
              </p:ext>
            </p:extLst>
          </p:nvPr>
        </p:nvGraphicFramePr>
        <p:xfrm>
          <a:off x="5918200" y="1695447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77744"/>
              </p:ext>
            </p:extLst>
          </p:nvPr>
        </p:nvGraphicFramePr>
        <p:xfrm>
          <a:off x="6318252" y="1695447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79264"/>
              </p:ext>
            </p:extLst>
          </p:nvPr>
        </p:nvGraphicFramePr>
        <p:xfrm>
          <a:off x="6705602" y="1695447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99430"/>
              </p:ext>
            </p:extLst>
          </p:nvPr>
        </p:nvGraphicFramePr>
        <p:xfrm>
          <a:off x="7092952" y="1695447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76341"/>
              </p:ext>
            </p:extLst>
          </p:nvPr>
        </p:nvGraphicFramePr>
        <p:xfrm>
          <a:off x="7480302" y="1695447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76751"/>
              </p:ext>
            </p:extLst>
          </p:nvPr>
        </p:nvGraphicFramePr>
        <p:xfrm>
          <a:off x="7867652" y="1695447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56258"/>
              </p:ext>
            </p:extLst>
          </p:nvPr>
        </p:nvGraphicFramePr>
        <p:xfrm>
          <a:off x="8270877" y="1695446"/>
          <a:ext cx="387350" cy="107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777207558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68338"/>
                  </a:ext>
                </a:extLst>
              </a:tr>
              <a:tr h="473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9743"/>
                  </a:ext>
                </a:extLst>
              </a:tr>
            </a:tbl>
          </a:graphicData>
        </a:graphic>
      </p:graphicFrame>
      <p:sp>
        <p:nvSpPr>
          <p:cNvPr id="25" name="왼쪽 중괄호 24"/>
          <p:cNvSpPr/>
          <p:nvPr/>
        </p:nvSpPr>
        <p:spPr>
          <a:xfrm rot="5400000">
            <a:off x="2501106" y="1239041"/>
            <a:ext cx="276225" cy="360363"/>
          </a:xfrm>
          <a:prstGeom prst="leftBrace">
            <a:avLst>
              <a:gd name="adj1" fmla="val 22126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왼쪽 중괄호 25"/>
          <p:cNvSpPr/>
          <p:nvPr/>
        </p:nvSpPr>
        <p:spPr>
          <a:xfrm rot="5400000">
            <a:off x="3074193" y="1178717"/>
            <a:ext cx="276225" cy="481012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왼쪽 중괄호 26"/>
          <p:cNvSpPr/>
          <p:nvPr/>
        </p:nvSpPr>
        <p:spPr>
          <a:xfrm rot="5400000">
            <a:off x="4429125" y="747711"/>
            <a:ext cx="276224" cy="1343025"/>
          </a:xfrm>
          <a:prstGeom prst="leftBrace">
            <a:avLst>
              <a:gd name="adj1" fmla="val 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왼쪽 중괄호 27"/>
          <p:cNvSpPr/>
          <p:nvPr/>
        </p:nvSpPr>
        <p:spPr>
          <a:xfrm rot="5400000">
            <a:off x="6891338" y="19047"/>
            <a:ext cx="276224" cy="2800350"/>
          </a:xfrm>
          <a:prstGeom prst="leftBrace">
            <a:avLst>
              <a:gd name="adj1" fmla="val 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33625" y="895350"/>
            <a:ext cx="63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8300" y="895350"/>
            <a:ext cx="63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43388" y="935056"/>
            <a:ext cx="63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레벨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59577" y="895350"/>
            <a:ext cx="638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레벨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26344" y="1696458"/>
            <a:ext cx="75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정수 값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65215" y="2233225"/>
            <a:ext cx="91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펜" panose="020B0503000000000000" pitchFamily="50" charset="-127"/>
                <a:ea typeface="나눔바른펜" panose="020B0503000000000000" pitchFamily="50" charset="-127"/>
              </a:rPr>
              <a:t>인덱스 값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511461" y="297380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90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473236" y="392930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98829" y="3928183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136106" y="491940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65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283111" y="491940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60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092740" y="491940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754099" y="491940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75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6" name="직선 연결선 55"/>
          <p:cNvCxnSpPr>
            <a:stCxn id="49" idx="3"/>
            <a:endCxn id="50" idx="7"/>
          </p:cNvCxnSpPr>
          <p:nvPr/>
        </p:nvCxnSpPr>
        <p:spPr>
          <a:xfrm flipH="1">
            <a:off x="2977302" y="3477867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2187486" y="4433373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9" idx="5"/>
            <a:endCxn id="51" idx="1"/>
          </p:cNvCxnSpPr>
          <p:nvPr/>
        </p:nvCxnSpPr>
        <p:spPr>
          <a:xfrm>
            <a:off x="4015527" y="3477867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54" idx="0"/>
          </p:cNvCxnSpPr>
          <p:nvPr/>
        </p:nvCxnSpPr>
        <p:spPr>
          <a:xfrm>
            <a:off x="3002842" y="4433373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53" idx="0"/>
          </p:cNvCxnSpPr>
          <p:nvPr/>
        </p:nvCxnSpPr>
        <p:spPr>
          <a:xfrm>
            <a:off x="5189379" y="4366698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1" idx="3"/>
            <a:endCxn id="52" idx="0"/>
          </p:cNvCxnSpPr>
          <p:nvPr/>
        </p:nvCxnSpPr>
        <p:spPr>
          <a:xfrm flipH="1">
            <a:off x="4431381" y="4432249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62667" y="3105462"/>
            <a:ext cx="114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63" name="직선 연결선 62"/>
          <p:cNvCxnSpPr>
            <a:endCxn id="64" idx="7"/>
          </p:cNvCxnSpPr>
          <p:nvPr/>
        </p:nvCxnSpPr>
        <p:spPr>
          <a:xfrm flipH="1">
            <a:off x="1090109" y="5328723"/>
            <a:ext cx="695740" cy="128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586043" y="537084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55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65" name="직선 연결선 64"/>
          <p:cNvCxnSpPr>
            <a:endCxn id="66" idx="0"/>
          </p:cNvCxnSpPr>
          <p:nvPr/>
        </p:nvCxnSpPr>
        <p:spPr>
          <a:xfrm flipH="1">
            <a:off x="1754099" y="5475363"/>
            <a:ext cx="419948" cy="4439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458824" y="5919273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9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2802865" y="5424591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2344649" y="5877155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45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69" name="직선 연결선 68"/>
          <p:cNvCxnSpPr>
            <a:endCxn id="70" idx="0"/>
          </p:cNvCxnSpPr>
          <p:nvPr/>
        </p:nvCxnSpPr>
        <p:spPr>
          <a:xfrm flipH="1">
            <a:off x="3466436" y="5492326"/>
            <a:ext cx="19634" cy="460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171161" y="5953228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75" name="직선 연결선 74"/>
          <p:cNvCxnSpPr>
            <a:endCxn id="76" idx="0"/>
          </p:cNvCxnSpPr>
          <p:nvPr/>
        </p:nvCxnSpPr>
        <p:spPr>
          <a:xfrm>
            <a:off x="5459970" y="5472470"/>
            <a:ext cx="515291" cy="480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5679986" y="5953228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14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895963" y="5266937"/>
            <a:ext cx="638096" cy="2430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6436467" y="5419844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15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4702544" y="5366776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702544" y="5827678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86" name="직선 연결선 85"/>
          <p:cNvCxnSpPr>
            <a:stCxn id="52" idx="4"/>
          </p:cNvCxnSpPr>
          <p:nvPr/>
        </p:nvCxnSpPr>
        <p:spPr>
          <a:xfrm flipH="1">
            <a:off x="4396786" y="5509951"/>
            <a:ext cx="34595" cy="528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3938570" y="5953228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35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 rot="18910781">
            <a:off x="4108521" y="2391556"/>
            <a:ext cx="1234458" cy="3618561"/>
          </a:xfrm>
          <a:prstGeom prst="ellips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57427" y="6418228"/>
            <a:ext cx="23912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배열로 구현한 최대 </a:t>
            </a:r>
            <a:r>
              <a:rPr lang="ko-KR" altLang="en-US" sz="1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</a:t>
            </a:r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예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915150" y="2973801"/>
            <a:ext cx="4505325" cy="1032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노드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부모 노드 인덱스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=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[</a:t>
            </a:r>
            <a:r>
              <a:rPr lang="en-US" altLang="ko-KR" sz="1400" b="1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14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//2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] 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&gt; 1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노드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왼쪽 자식 노드 인덱스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= 2 x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노드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오른쪽 자식 노드 인덱스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	= (2 x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i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+ 1</a:t>
            </a:r>
          </a:p>
        </p:txBody>
      </p:sp>
      <p:sp>
        <p:nvSpPr>
          <p:cNvPr id="96" name="슬라이드 번호 개체 틀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z="14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16</a:t>
            </a:fld>
            <a:endParaRPr lang="ko-KR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21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574" y="730250"/>
            <a:ext cx="9801225" cy="231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 </a:t>
            </a:r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응용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우선순위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큐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우선순위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큐란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노드 반환 시에 큐에서 우선순위가 가장 높거나 혹은 가장 낮은 노드를 먼저 반환하는 큐를 말한다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일반적인 큐는 선입선출 이지만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우선순위 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에서는 우선순위가 가장 높은 노드가 먼저 반환된다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우선순위 큐에서의 반환 순서는 삽입되는 순서와는 상관없다 오직 저장된 자료의 크기로 결정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66850" y="3772852"/>
            <a:ext cx="2924175" cy="192405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3100" y="3772852"/>
            <a:ext cx="2924175" cy="192405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6475" y="3772852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일반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5574" y="3824406"/>
            <a:ext cx="159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우선순위 큐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14525" y="4524375"/>
            <a:ext cx="36195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76475" y="4524375"/>
            <a:ext cx="36195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38425" y="4524375"/>
            <a:ext cx="36195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0375" y="4524375"/>
            <a:ext cx="36195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62325" y="4524375"/>
            <a:ext cx="36195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38900" y="4524375"/>
            <a:ext cx="36195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0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0850" y="4524375"/>
            <a:ext cx="36195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62800" y="4524375"/>
            <a:ext cx="36195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24750" y="4524375"/>
            <a:ext cx="36195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86700" y="4524375"/>
            <a:ext cx="36195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3886200" y="4733925"/>
            <a:ext cx="295275" cy="40957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왼쪽 화살표 20"/>
          <p:cNvSpPr/>
          <p:nvPr/>
        </p:nvSpPr>
        <p:spPr>
          <a:xfrm>
            <a:off x="8315325" y="4733924"/>
            <a:ext cx="295275" cy="40957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53101" y="4126587"/>
            <a:ext cx="857250" cy="31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노드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09712" y="4100452"/>
            <a:ext cx="766763" cy="31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노드 </a:t>
            </a:r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구부러진 연결선 24"/>
          <p:cNvCxnSpPr>
            <a:endCxn id="22" idx="3"/>
          </p:cNvCxnSpPr>
          <p:nvPr/>
        </p:nvCxnSpPr>
        <p:spPr>
          <a:xfrm rot="10800000">
            <a:off x="6610351" y="4281785"/>
            <a:ext cx="371474" cy="15519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10" idx="1"/>
          </p:cNvCxnSpPr>
          <p:nvPr/>
        </p:nvCxnSpPr>
        <p:spPr>
          <a:xfrm rot="10800000">
            <a:off x="1466849" y="4436983"/>
            <a:ext cx="447676" cy="506492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z="16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17</a:t>
            </a:fld>
            <a:endParaRPr lang="ko-KR" altLang="en-US" sz="16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55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4" y="1149350"/>
            <a:ext cx="9801225" cy="2686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 </a:t>
            </a:r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  <a:endParaRPr lang="en-US" altLang="ko-KR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히프를 사용하면 손쉽게 내림차순 정렬을 할 수 있고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최소 히프를 사용하면 오름차순을 할 수 있다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저장된 자료의 개수를 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n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개라고 한다면 자료 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개의 삭제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에 평균 시간 복잡도는 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O(log</a:t>
            </a:r>
            <a:r>
              <a:rPr lang="en-US" altLang="ko-KR" sz="90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n) 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이다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     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왜냐하면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노드의 삭제 자체는 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O(</a:t>
            </a:r>
            <a:r>
              <a:rPr lang="en-US" altLang="ko-KR" sz="160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이지만 삭제 이후의 트리의 재구성에 평균 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O(log</a:t>
            </a:r>
            <a:r>
              <a:rPr lang="en-US" altLang="ko-KR" sz="100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n)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의 시간이 걸리기 때문이다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 정렬의 평균 시간 복잡도는 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O(nlog</a:t>
            </a:r>
            <a:r>
              <a:rPr lang="en-US" altLang="ko-KR" sz="100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n)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가 된다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다만 히프 정렬은 추가 메모리가 필요하며 정렬의 안정성을 보장할 수 없다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644814"/>
              </p:ext>
            </p:extLst>
          </p:nvPr>
        </p:nvGraphicFramePr>
        <p:xfrm>
          <a:off x="1651000" y="3913716"/>
          <a:ext cx="8127999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1889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6415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833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정렬 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오름차순 정렬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내림차순 정렬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9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20 -&gt; 10 -&gt; 30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10 -&gt; 20 -&gt; 30 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30</a:t>
                      </a:r>
                      <a:r>
                        <a:rPr lang="en-US" altLang="ko-KR" sz="20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-&gt; 20 -&gt; 10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365274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18</a:t>
            </a:fld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24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2767856"/>
            <a:ext cx="10515600" cy="1325563"/>
          </a:xfrm>
        </p:spPr>
        <p:txBody>
          <a:bodyPr/>
          <a:lstStyle/>
          <a:p>
            <a:pPr algn="ctr"/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감사합니다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87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4424" y="1704975"/>
            <a:ext cx="9946865" cy="235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히프란</a:t>
            </a:r>
            <a:r>
              <a:rPr lang="ko-KR" altLang="en-US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히프는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완전 이진 트리의 한 종류이다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(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완전 이진 트리는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중간레벨에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빈 노드가 없다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히프는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노드가 언제나 그 트리의 최댓값 혹은 최솟값을 가진다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b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노드가 트리의 최댓값을 가지는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히프를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최대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히프라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하고 반대로 루트 노드가 최솟값을 가지는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히프를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최소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히프라고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.)</a:t>
            </a:r>
            <a:endParaRPr lang="en-US" altLang="ko-KR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fld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10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5" y="960488"/>
            <a:ext cx="9429750" cy="13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트리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히프는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기본적으로 최대 </a:t>
            </a:r>
            <a:r>
              <a:rPr lang="ko-KR" altLang="en-US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트리여야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 한다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 노드의 값이 자식 노드의 값보다 크거나 같은 트리이다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524125" y="25908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85900" y="354630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11493" y="354518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48770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95775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105404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66763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6" name="직선 연결선 15"/>
          <p:cNvCxnSpPr>
            <a:stCxn id="6" idx="3"/>
            <a:endCxn id="7" idx="7"/>
          </p:cNvCxnSpPr>
          <p:nvPr/>
        </p:nvCxnSpPr>
        <p:spPr>
          <a:xfrm flipH="1">
            <a:off x="1989966" y="3094866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200150" y="4050372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5"/>
            <a:endCxn id="8" idx="1"/>
          </p:cNvCxnSpPr>
          <p:nvPr/>
        </p:nvCxnSpPr>
        <p:spPr>
          <a:xfrm>
            <a:off x="3028191" y="3094866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11" idx="0"/>
          </p:cNvCxnSpPr>
          <p:nvPr/>
        </p:nvCxnSpPr>
        <p:spPr>
          <a:xfrm>
            <a:off x="2015506" y="4050372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10" idx="0"/>
          </p:cNvCxnSpPr>
          <p:nvPr/>
        </p:nvCxnSpPr>
        <p:spPr>
          <a:xfrm>
            <a:off x="4202043" y="3983697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3"/>
            <a:endCxn id="9" idx="0"/>
          </p:cNvCxnSpPr>
          <p:nvPr/>
        </p:nvCxnSpPr>
        <p:spPr>
          <a:xfrm flipH="1">
            <a:off x="3444045" y="4049248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772400" y="3046735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734175" y="400224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859768" y="400111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7" name="직선 연결선 36"/>
          <p:cNvCxnSpPr>
            <a:stCxn id="34" idx="3"/>
            <a:endCxn id="35" idx="7"/>
          </p:cNvCxnSpPr>
          <p:nvPr/>
        </p:nvCxnSpPr>
        <p:spPr>
          <a:xfrm flipH="1">
            <a:off x="7238241" y="3550801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448425" y="4506307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4" idx="5"/>
            <a:endCxn id="36" idx="1"/>
          </p:cNvCxnSpPr>
          <p:nvPr/>
        </p:nvCxnSpPr>
        <p:spPr>
          <a:xfrm>
            <a:off x="8276466" y="3550801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263781" y="4506307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450318" y="4439632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3"/>
          </p:cNvCxnSpPr>
          <p:nvPr/>
        </p:nvCxnSpPr>
        <p:spPr>
          <a:xfrm flipH="1">
            <a:off x="8692320" y="4505183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067425" y="2803356"/>
            <a:ext cx="4333875" cy="1924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91650" y="2931779"/>
            <a:ext cx="1009650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 &gt; 6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20 &gt; 12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11588" y="5077583"/>
            <a:ext cx="1645548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트리의 조건 만족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5331" y="2722461"/>
            <a:ext cx="114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32955" y="3207683"/>
            <a:ext cx="114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z="14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fld>
            <a:endParaRPr lang="ko-KR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52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5" y="1314450"/>
            <a:ext cx="9429750" cy="5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트리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89671" y="311425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94890" y="3009534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32167" y="400075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679172" y="400075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109175" y="410435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770534" y="410435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3" name="직선 연결선 12"/>
          <p:cNvCxnSpPr>
            <a:endCxn id="7" idx="7"/>
          </p:cNvCxnSpPr>
          <p:nvPr/>
        </p:nvCxnSpPr>
        <p:spPr>
          <a:xfrm flipH="1">
            <a:off x="3993737" y="2662817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203921" y="3618323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8" idx="1"/>
          </p:cNvCxnSpPr>
          <p:nvPr/>
        </p:nvCxnSpPr>
        <p:spPr>
          <a:xfrm>
            <a:off x="7411588" y="2559218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0"/>
          </p:cNvCxnSpPr>
          <p:nvPr/>
        </p:nvCxnSpPr>
        <p:spPr>
          <a:xfrm>
            <a:off x="4019277" y="3618323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0"/>
          </p:cNvCxnSpPr>
          <p:nvPr/>
        </p:nvCxnSpPr>
        <p:spPr>
          <a:xfrm>
            <a:off x="8585440" y="3448049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3"/>
            <a:endCxn id="9" idx="0"/>
          </p:cNvCxnSpPr>
          <p:nvPr/>
        </p:nvCxnSpPr>
        <p:spPr>
          <a:xfrm flipH="1">
            <a:off x="7827442" y="3513600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418502" y="2559218"/>
            <a:ext cx="4333875" cy="21531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91650" y="2931779"/>
            <a:ext cx="1009650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12 &gt; 10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12 &gt; 8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44663" y="5049008"/>
            <a:ext cx="1645548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트리의 조건 만족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95620" y="2559218"/>
            <a:ext cx="4333875" cy="21531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80693" y="2685453"/>
            <a:ext cx="1009650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 &gt; 2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 == 6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z="14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fld>
            <a:endParaRPr lang="ko-KR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0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5" y="921159"/>
            <a:ext cx="9429750" cy="13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최소 </a:t>
            </a:r>
            <a:r>
              <a:rPr lang="ko-KR" altLang="en-US" sz="2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최소 트리는 루트 노드가 가장 작은 값을 가지게 되는 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이진 트리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트리와 정 반대의 특징이 있다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524125" y="25908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85900" y="354630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11493" y="354518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48770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295775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105404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66763" y="453640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1989966" y="3094866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200150" y="4050372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8" idx="1"/>
          </p:cNvCxnSpPr>
          <p:nvPr/>
        </p:nvCxnSpPr>
        <p:spPr>
          <a:xfrm>
            <a:off x="3028191" y="3094866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0"/>
          </p:cNvCxnSpPr>
          <p:nvPr/>
        </p:nvCxnSpPr>
        <p:spPr>
          <a:xfrm>
            <a:off x="2015506" y="4050372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0"/>
          </p:cNvCxnSpPr>
          <p:nvPr/>
        </p:nvCxnSpPr>
        <p:spPr>
          <a:xfrm>
            <a:off x="4202043" y="3983697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3"/>
            <a:endCxn id="9" idx="0"/>
          </p:cNvCxnSpPr>
          <p:nvPr/>
        </p:nvCxnSpPr>
        <p:spPr>
          <a:xfrm flipH="1">
            <a:off x="3444045" y="4049248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772400" y="3046735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734175" y="4002241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859768" y="400111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0" idx="7"/>
          </p:cNvCxnSpPr>
          <p:nvPr/>
        </p:nvCxnSpPr>
        <p:spPr>
          <a:xfrm flipH="1">
            <a:off x="7238241" y="3550801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6448425" y="4506307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5"/>
            <a:endCxn id="21" idx="1"/>
          </p:cNvCxnSpPr>
          <p:nvPr/>
        </p:nvCxnSpPr>
        <p:spPr>
          <a:xfrm>
            <a:off x="8276466" y="3550801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263781" y="4506307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450318" y="4439632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1" idx="3"/>
          </p:cNvCxnSpPr>
          <p:nvPr/>
        </p:nvCxnSpPr>
        <p:spPr>
          <a:xfrm flipH="1">
            <a:off x="8692320" y="4505183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67425" y="2803356"/>
            <a:ext cx="4333875" cy="19240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91650" y="2931779"/>
            <a:ext cx="1009650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 &lt; 6</a:t>
            </a:r>
          </a:p>
          <a:p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 &lt; 9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4512" y="5440010"/>
            <a:ext cx="302163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노드가 자신의 자식 노드보다 키 값이 작거나 같기 때문에 최소 트리라고 부를 수 있다</a:t>
            </a:r>
            <a:r>
              <a:rPr lang="en-US" altLang="ko-KR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5331" y="2722461"/>
            <a:ext cx="114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2955" y="3224766"/>
            <a:ext cx="114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z="14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fld>
            <a:endParaRPr lang="ko-KR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6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9175" y="664206"/>
            <a:ext cx="94297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1.2 </a:t>
            </a:r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완전 이진 트리</a:t>
            </a:r>
            <a:endParaRPr lang="en-US" altLang="ko-KR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히프는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최소 트리 혹은 최대 트리의 특성이 있지만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한가지 조건을 더 만족해야 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b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히프는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완전 이진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트리여야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한다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마지막 레벨에서는 중간에 빈 노드가 없다는 점이 가장 중요한 특징이다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sp>
        <p:nvSpPr>
          <p:cNvPr id="6" name="타원 5"/>
          <p:cNvSpPr/>
          <p:nvPr/>
        </p:nvSpPr>
        <p:spPr>
          <a:xfrm>
            <a:off x="2676525" y="25343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38300" y="348988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763893" y="3488758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9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01170" y="44799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448175" y="44799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257804" y="44799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19163" y="44799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2142366" y="3038442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352550" y="3993948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8" idx="1"/>
          </p:cNvCxnSpPr>
          <p:nvPr/>
        </p:nvCxnSpPr>
        <p:spPr>
          <a:xfrm>
            <a:off x="3180591" y="3038442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0"/>
          </p:cNvCxnSpPr>
          <p:nvPr/>
        </p:nvCxnSpPr>
        <p:spPr>
          <a:xfrm>
            <a:off x="2167906" y="3993948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0"/>
          </p:cNvCxnSpPr>
          <p:nvPr/>
        </p:nvCxnSpPr>
        <p:spPr>
          <a:xfrm>
            <a:off x="4354443" y="3927273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3"/>
            <a:endCxn id="9" idx="0"/>
          </p:cNvCxnSpPr>
          <p:nvPr/>
        </p:nvCxnSpPr>
        <p:spPr>
          <a:xfrm flipH="1">
            <a:off x="3596445" y="3992824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27731" y="2666037"/>
            <a:ext cx="114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0" name="직선 연결선 19"/>
          <p:cNvCxnSpPr>
            <a:stCxn id="11" idx="3"/>
          </p:cNvCxnSpPr>
          <p:nvPr/>
        </p:nvCxnSpPr>
        <p:spPr>
          <a:xfrm>
            <a:off x="2344288" y="4984042"/>
            <a:ext cx="124794" cy="545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085975" y="5510833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84529" y="550215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717916" y="5016129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447717" y="548627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6" name="직선 연결선 25"/>
          <p:cNvCxnSpPr>
            <a:endCxn id="25" idx="0"/>
          </p:cNvCxnSpPr>
          <p:nvPr/>
        </p:nvCxnSpPr>
        <p:spPr>
          <a:xfrm>
            <a:off x="1357819" y="5000249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19163" y="2494973"/>
            <a:ext cx="4419600" cy="7386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19163" y="3389281"/>
            <a:ext cx="4419600" cy="7386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9163" y="4399207"/>
            <a:ext cx="4419600" cy="7386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9282" y="5409133"/>
            <a:ext cx="2921309" cy="7386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8763" y="2507490"/>
            <a:ext cx="17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레벨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8762" y="3304092"/>
            <a:ext cx="17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레벨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18955" y="4346290"/>
            <a:ext cx="17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레벨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75725" y="5345072"/>
            <a:ext cx="107242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레벨 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947854" y="25343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909629" y="348988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035222" y="3488758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9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572499" y="44799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9719504" y="44799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529133" y="44799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</a:t>
            </a:r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90492" y="447997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46" name="직선 연결선 45"/>
          <p:cNvCxnSpPr>
            <a:stCxn id="39" idx="3"/>
            <a:endCxn id="40" idx="7"/>
          </p:cNvCxnSpPr>
          <p:nvPr/>
        </p:nvCxnSpPr>
        <p:spPr>
          <a:xfrm flipH="1">
            <a:off x="7413695" y="3038442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6623879" y="3993948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9" idx="5"/>
            <a:endCxn id="41" idx="1"/>
          </p:cNvCxnSpPr>
          <p:nvPr/>
        </p:nvCxnSpPr>
        <p:spPr>
          <a:xfrm>
            <a:off x="8451920" y="3038442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44" idx="0"/>
          </p:cNvCxnSpPr>
          <p:nvPr/>
        </p:nvCxnSpPr>
        <p:spPr>
          <a:xfrm>
            <a:off x="7439235" y="3993948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43" idx="0"/>
          </p:cNvCxnSpPr>
          <p:nvPr/>
        </p:nvCxnSpPr>
        <p:spPr>
          <a:xfrm>
            <a:off x="9625772" y="3927273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1" idx="3"/>
            <a:endCxn id="42" idx="0"/>
          </p:cNvCxnSpPr>
          <p:nvPr/>
        </p:nvCxnSpPr>
        <p:spPr>
          <a:xfrm flipH="1">
            <a:off x="8867774" y="3992824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499060" y="2666037"/>
            <a:ext cx="114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3" name="직선 연결선 52"/>
          <p:cNvCxnSpPr>
            <a:stCxn id="44" idx="3"/>
          </p:cNvCxnSpPr>
          <p:nvPr/>
        </p:nvCxnSpPr>
        <p:spPr>
          <a:xfrm>
            <a:off x="7615617" y="4984042"/>
            <a:ext cx="124794" cy="545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7357304" y="5510833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555858" y="5502157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5989245" y="5016129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719046" y="5486277"/>
            <a:ext cx="590550" cy="5905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58" name="직선 연결선 57"/>
          <p:cNvCxnSpPr>
            <a:endCxn id="57" idx="0"/>
          </p:cNvCxnSpPr>
          <p:nvPr/>
        </p:nvCxnSpPr>
        <p:spPr>
          <a:xfrm>
            <a:off x="6629148" y="5000249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5530611" y="5409133"/>
            <a:ext cx="2921309" cy="73866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47054" y="5345072"/>
            <a:ext cx="107242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레벨 </a:t>
            </a:r>
            <a:r>
              <a:rPr lang="en-US" altLang="ko-KR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427624" y="5872725"/>
            <a:ext cx="1805746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완전 이진 트리가 아닌 예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56295" y="5921605"/>
            <a:ext cx="1805746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완전 이진 트리의 예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9" name="슬라이드 번호 개체 틀 68"/>
          <p:cNvSpPr>
            <a:spLocks noGrp="1"/>
          </p:cNvSpPr>
          <p:nvPr>
            <p:ph type="sldNum" sz="quarter" idx="12"/>
          </p:nvPr>
        </p:nvSpPr>
        <p:spPr>
          <a:xfrm>
            <a:off x="8610600" y="6307189"/>
            <a:ext cx="2743200" cy="365125"/>
          </a:xfrm>
        </p:spPr>
        <p:txBody>
          <a:bodyPr/>
          <a:lstStyle/>
          <a:p>
            <a:fld id="{C27486AC-7115-4213-9200-733FE412C272}" type="slidenum">
              <a:rPr lang="ko-KR" altLang="en-US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fld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11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5" y="1314450"/>
            <a:ext cx="9429750" cy="134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 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정의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히프는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완전 이진 트리이면서 동시에 최대 트리 혹은 최소 트리를 말한다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64619"/>
              </p:ext>
            </p:extLst>
          </p:nvPr>
        </p:nvGraphicFramePr>
        <p:xfrm>
          <a:off x="1057275" y="2674749"/>
          <a:ext cx="10115550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1850">
                  <a:extLst>
                    <a:ext uri="{9D8B030D-6E8A-4147-A177-3AD203B41FA5}">
                      <a16:colId xmlns:a16="http://schemas.microsoft.com/office/drawing/2014/main" val="1765552289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599992952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77441635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구분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조건 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루트 노드의 키 값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00553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최대 </a:t>
                      </a:r>
                      <a:r>
                        <a:rPr lang="ko-KR" altLang="en-US" sz="16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en-US" altLang="ko-KR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(Max</a:t>
                      </a:r>
                      <a:r>
                        <a:rPr lang="en-US" altLang="ko-KR" sz="16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Heap)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부모 노드의 키 값</a:t>
                      </a:r>
                      <a:r>
                        <a:rPr lang="en-US" altLang="ko-KR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 &gt;=</a:t>
                      </a:r>
                      <a:r>
                        <a:rPr lang="en-US" altLang="ko-KR" sz="16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(</a:t>
                      </a:r>
                      <a:r>
                        <a:rPr lang="ko-KR" altLang="en-US" sz="16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자식 노드의 키 값</a:t>
                      </a:r>
                      <a:r>
                        <a:rPr lang="en-US" altLang="ko-KR" sz="16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트리 전체 중 최댓값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7344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최소 </a:t>
                      </a:r>
                      <a:r>
                        <a:rPr lang="ko-KR" altLang="en-US" sz="16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en-US" altLang="ko-KR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(Min Heap)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부모 노드의 키 값</a:t>
                      </a:r>
                      <a:r>
                        <a:rPr lang="en-US" altLang="ko-KR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 &lt;=</a:t>
                      </a:r>
                      <a:r>
                        <a:rPr lang="en-US" altLang="ko-KR" sz="16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(</a:t>
                      </a:r>
                      <a:r>
                        <a:rPr lang="ko-KR" altLang="en-US" sz="16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자식 노드의 키 </a:t>
                      </a:r>
                      <a:r>
                        <a:rPr lang="ko-KR" altLang="en-US" sz="1600" baseline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값</a:t>
                      </a:r>
                      <a:r>
                        <a:rPr lang="en-US" altLang="ko-KR" sz="1600" baseline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600" dirty="0"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트리 전체 중 최솟값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969056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z="14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7</a:t>
            </a:fld>
            <a:endParaRPr lang="ko-KR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81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5" y="842502"/>
            <a:ext cx="9429750" cy="259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느슨한 </a:t>
            </a:r>
            <a:r>
              <a:rPr lang="ko-KR" altLang="en-US" sz="20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정렬 상태</a:t>
            </a:r>
            <a:endParaRPr lang="en-US" altLang="ko-KR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노드를 제외하고서는 느슨한 정렬 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상태를 유지한다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각 노드는 하위 레벨의 모든 노드보다 값이 크지는 않다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b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</a:b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각 노드는 자신의 자식 노드보다는 키 값이 크거나 같다는 점에 주의해야 한다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히프에서는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중복된 키 </a:t>
            </a:r>
            <a:r>
              <a: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rPr>
              <a:t>값을 허용</a:t>
            </a:r>
            <a:r>
              <a:rPr lang="en-US" altLang="ko-KR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38900" y="344805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400675" y="4403556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26268" y="4402432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063545" y="539365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210550" y="539365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020179" y="539365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81538" y="5393650"/>
            <a:ext cx="590550" cy="590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r>
            <a:endParaRPr lang="ko-KR" altLang="en-US" sz="2000" dirty="0">
              <a:solidFill>
                <a:schemeClr val="tx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3" name="직선 연결선 12"/>
          <p:cNvCxnSpPr>
            <a:stCxn id="6" idx="3"/>
            <a:endCxn id="7" idx="7"/>
          </p:cNvCxnSpPr>
          <p:nvPr/>
        </p:nvCxnSpPr>
        <p:spPr>
          <a:xfrm flipH="1">
            <a:off x="5904741" y="3952116"/>
            <a:ext cx="620643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114925" y="4907622"/>
            <a:ext cx="418342" cy="537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5"/>
            <a:endCxn id="8" idx="1"/>
          </p:cNvCxnSpPr>
          <p:nvPr/>
        </p:nvCxnSpPr>
        <p:spPr>
          <a:xfrm>
            <a:off x="6942966" y="3952116"/>
            <a:ext cx="669786" cy="536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0"/>
          </p:cNvCxnSpPr>
          <p:nvPr/>
        </p:nvCxnSpPr>
        <p:spPr>
          <a:xfrm>
            <a:off x="5930281" y="4907622"/>
            <a:ext cx="385173" cy="486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10" idx="0"/>
          </p:cNvCxnSpPr>
          <p:nvPr/>
        </p:nvCxnSpPr>
        <p:spPr>
          <a:xfrm>
            <a:off x="8116818" y="4840947"/>
            <a:ext cx="389007" cy="55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3"/>
            <a:endCxn id="9" idx="0"/>
          </p:cNvCxnSpPr>
          <p:nvPr/>
        </p:nvCxnSpPr>
        <p:spPr>
          <a:xfrm flipH="1">
            <a:off x="7358820" y="4906498"/>
            <a:ext cx="253932" cy="487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90106" y="3579711"/>
            <a:ext cx="1147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루트 노드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81538" y="4321775"/>
            <a:ext cx="2086732" cy="18504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12296" y="4321775"/>
            <a:ext cx="1884054" cy="18504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33266" y="6335866"/>
            <a:ext cx="2583551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느슨한 정렬 상태의 예 </a:t>
            </a:r>
            <a:r>
              <a:rPr lang="en-US" altLang="ko-KR" sz="1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1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최대 이진 트리</a:t>
            </a:r>
            <a:endParaRPr lang="ko-KR" altLang="en-US" sz="2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z="14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8</a:t>
            </a:fld>
            <a:endParaRPr lang="ko-KR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79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7275" y="1314450"/>
            <a:ext cx="9944100" cy="88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</a:t>
            </a:r>
            <a:r>
              <a:rPr lang="ko-KR" altLang="en-US" sz="20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추상 </a:t>
            </a:r>
            <a:r>
              <a:rPr lang="ko-KR" altLang="en-US" sz="20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자료형</a:t>
            </a:r>
            <a:endParaRPr lang="en-US" altLang="ko-KR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특정 위치에 있는 자료를 정해서 반환하는 것이 아니라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무조건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히프의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루트 노드가 제거되어 반환된다는 점을 주의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02150"/>
              </p:ext>
            </p:extLst>
          </p:nvPr>
        </p:nvGraphicFramePr>
        <p:xfrm>
          <a:off x="1057275" y="2528239"/>
          <a:ext cx="9750424" cy="25996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7606">
                  <a:extLst>
                    <a:ext uri="{9D8B030D-6E8A-4147-A177-3AD203B41FA5}">
                      <a16:colId xmlns:a16="http://schemas.microsoft.com/office/drawing/2014/main" val="1134119762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2742816966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3862502053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2778857034"/>
                    </a:ext>
                  </a:extLst>
                </a:gridCol>
              </a:tblGrid>
              <a:tr h="478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이름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Input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Output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설명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3686557206"/>
                  </a:ext>
                </a:extLst>
              </a:tr>
              <a:tr h="478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생성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히프의</a:t>
                      </a:r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크기 </a:t>
                      </a:r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최대 </a:t>
                      </a:r>
                      <a:r>
                        <a:rPr lang="en-US" altLang="ko-KR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 </a:t>
                      </a:r>
                      <a:r>
                        <a:rPr lang="ko-KR" altLang="en-US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개의 원소를 가질 수 있는 공백</a:t>
                      </a:r>
                      <a:r>
                        <a:rPr lang="en-US" altLang="ko-KR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(Empty) </a:t>
                      </a:r>
                      <a:r>
                        <a:rPr lang="ko-KR" altLang="en-US" sz="12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</a:t>
                      </a:r>
                      <a:r>
                        <a:rPr lang="ko-KR" altLang="en-US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를 생성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179347845"/>
                  </a:ext>
                </a:extLst>
              </a:tr>
              <a:tr h="478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삭제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N/A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12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제거</a:t>
                      </a:r>
                      <a:r>
                        <a:rPr lang="en-US" altLang="ko-KR" sz="12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메모리 해제</a:t>
                      </a:r>
                      <a:r>
                        <a:rPr lang="en-US" altLang="ko-KR" sz="1200" baseline="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2645122000"/>
                  </a:ext>
                </a:extLst>
              </a:tr>
              <a:tr h="491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추가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h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자료 </a:t>
                      </a:r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성공</a:t>
                      </a:r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/</a:t>
                      </a:r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실패여부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히프에</a:t>
                      </a:r>
                      <a:r>
                        <a:rPr lang="ko-KR" altLang="en-US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새로운 자료를 추가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1056841596"/>
                  </a:ext>
                </a:extLst>
              </a:tr>
              <a:tr h="478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제거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</a:t>
                      </a:r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h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노드 </a:t>
                      </a:r>
                      <a:r>
                        <a:rPr lang="en-US" altLang="ko-KR" sz="20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히프의</a:t>
                      </a:r>
                      <a:r>
                        <a:rPr lang="ko-KR" altLang="en-US" sz="1200" dirty="0"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루트 노드를 제거한 뒤 반환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바른펜" panose="020B0503000000000000" pitchFamily="50" charset="-127"/>
                        <a:ea typeface="나눔바른펜" panose="020B0503000000000000" pitchFamily="50" charset="-127"/>
                      </a:endParaRPr>
                    </a:p>
                  </a:txBody>
                  <a:tcPr marT="37785" marB="37785" anchor="ctr"/>
                </a:tc>
                <a:extLst>
                  <a:ext uri="{0D108BD9-81ED-4DB2-BD59-A6C34878D82A}">
                    <a16:rowId xmlns:a16="http://schemas.microsoft.com/office/drawing/2014/main" val="816734698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86AC-7115-4213-9200-733FE412C272}" type="slidenum">
              <a:rPr lang="ko-KR" altLang="en-US" sz="140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9</a:t>
            </a:fld>
            <a:endParaRPr lang="ko-KR" altLang="en-US" sz="140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578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1014</Words>
  <Application>Microsoft Office PowerPoint</Application>
  <PresentationFormat>와이드스크린</PresentationFormat>
  <Paragraphs>352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Sandoll 공병각필 02 Bold</vt:lpstr>
      <vt:lpstr>나눔바른펜</vt:lpstr>
      <vt:lpstr>맑은 고딕</vt:lpstr>
      <vt:lpstr>Arial</vt:lpstr>
      <vt:lpstr>Origram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현구</dc:creator>
  <cp:lastModifiedBy>박대원</cp:lastModifiedBy>
  <cp:revision>23</cp:revision>
  <dcterms:created xsi:type="dcterms:W3CDTF">2018-11-06T13:58:09Z</dcterms:created>
  <dcterms:modified xsi:type="dcterms:W3CDTF">2019-06-20T05:50:28Z</dcterms:modified>
</cp:coreProperties>
</file>