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0BE"/>
    <a:srgbClr val="F9F4F1"/>
    <a:srgbClr val="D0CECE"/>
    <a:srgbClr val="DEA886"/>
    <a:srgbClr val="B8835C"/>
    <a:srgbClr val="E4B79C"/>
    <a:srgbClr val="E6D3C5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8" autoAdjust="0"/>
    <p:restoredTop sz="90602" autoAdjust="0"/>
  </p:normalViewPr>
  <p:slideViewPr>
    <p:cSldViewPr snapToGrid="0">
      <p:cViewPr varScale="1">
        <p:scale>
          <a:sx n="77" d="100"/>
          <a:sy n="77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086BB-2974-466A-9E5B-1B357CA20375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673F-5FA8-4379-B557-19A7D2170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data structures (</a:t>
            </a:r>
            <a:r>
              <a:rPr lang="ko-KR" altLang="en-US"/>
              <a:t>자료구조</a:t>
            </a:r>
            <a:r>
              <a:rPr lang="en-US" altLang="ko-KR"/>
              <a:t>) Seminar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2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0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16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표기법을 스택을 사용하여 계산하여 보겠습니다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7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표기법을 스택을 사용하여 계산하여 보겠습니다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표기법을 스택을 사용하여 계산하여 보겠습니다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7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스택의 사전적 의미에 대해 알아보겠습니다</a:t>
            </a:r>
            <a:r>
              <a:rPr lang="en-US" altLang="ko-KR"/>
              <a:t>. </a:t>
            </a:r>
            <a:r>
              <a:rPr lang="ko-KR" altLang="en-US"/>
              <a:t>동사로는 쌓다</a:t>
            </a:r>
            <a:r>
              <a:rPr lang="en-US" altLang="ko-KR"/>
              <a:t>, </a:t>
            </a:r>
            <a:r>
              <a:rPr lang="ko-KR" altLang="en-US"/>
              <a:t>명사로는 더미라는 뜻을 가지고 있습니다</a:t>
            </a:r>
            <a:r>
              <a:rPr lang="en-US" altLang="ko-KR"/>
              <a:t>. </a:t>
            </a:r>
            <a:r>
              <a:rPr lang="ko-KR" altLang="en-US"/>
              <a:t>자료구조에서 스택은 사전적의미를 토대로 생각해보면 자료 더미정도로 생각할 수 있습니다</a:t>
            </a:r>
            <a:r>
              <a:rPr lang="en-US" altLang="ko-KR"/>
              <a:t>. </a:t>
            </a:r>
            <a:r>
              <a:rPr lang="ko-KR" altLang="en-US"/>
              <a:t>하지만 자료구조에서 스택은 이 이상의 특성이 있습니다</a:t>
            </a:r>
            <a:r>
              <a:rPr lang="en-US" altLang="ko-KR"/>
              <a:t>. </a:t>
            </a:r>
            <a:r>
              <a:rPr lang="ko-KR" altLang="en-US"/>
              <a:t>바로 후입선출 </a:t>
            </a:r>
            <a:r>
              <a:rPr lang="en-US" altLang="ko-KR"/>
              <a:t>, </a:t>
            </a:r>
            <a:r>
              <a:rPr lang="ko-KR" altLang="en-US"/>
              <a:t>리포라는 특성을 갖고 있는데요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스택은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후입선출의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특성을 갖고 있기 때문에 저장된 자료 중에서 맨 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에서만 자료의 추가와 제거가 이루어집니다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36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스택에 대해 알아보겠습니다</a:t>
            </a:r>
            <a:r>
              <a:rPr lang="en-US" altLang="ko-KR"/>
              <a:t>. </a:t>
            </a:r>
            <a:r>
              <a:rPr lang="ko-KR" altLang="en-US"/>
              <a:t>스택의 사전적 의미는 동사로는 쌓다</a:t>
            </a:r>
            <a:r>
              <a:rPr lang="en-US" altLang="ko-KR"/>
              <a:t>, </a:t>
            </a:r>
            <a:r>
              <a:rPr lang="ko-KR" altLang="en-US"/>
              <a:t>명사로는 더미라는 의미를 가지고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06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스택에 대해 알아보겠습니다</a:t>
            </a:r>
            <a:r>
              <a:rPr lang="en-US" altLang="ko-KR"/>
              <a:t>. </a:t>
            </a:r>
            <a:r>
              <a:rPr lang="ko-KR" altLang="en-US"/>
              <a:t>스택의 사전적 의미는 동사로는 쌓다</a:t>
            </a:r>
            <a:r>
              <a:rPr lang="en-US" altLang="ko-KR"/>
              <a:t>, </a:t>
            </a:r>
            <a:r>
              <a:rPr lang="ko-KR" altLang="en-US"/>
              <a:t>명사로는 더미라는 의미를 가지고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444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 스택에 대해 알아보겠습니다</a:t>
            </a:r>
            <a:r>
              <a:rPr lang="en-US" altLang="ko-KR"/>
              <a:t>. </a:t>
            </a:r>
            <a:r>
              <a:rPr lang="ko-KR" altLang="en-US"/>
              <a:t>스택의 사전적 의미는 동사로는 쌓다</a:t>
            </a:r>
            <a:r>
              <a:rPr lang="en-US" altLang="ko-KR"/>
              <a:t>, </a:t>
            </a:r>
            <a:r>
              <a:rPr lang="ko-KR" altLang="en-US"/>
              <a:t>명사로는 더미라는 의미를 가지고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6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스택은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후입선출의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특성을 갖고 있기 때문에 저장된 자료 중에서 맨 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에서만 자료의 추가와 제거가 이루어집니다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9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0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여는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닫는 괄호를 만나면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-&gt; </a:t>
            </a: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팝해서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괄호의 종류를 조사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B673F-5FA8-4379-B557-19A7D2170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6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626" y="2872402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1" y="1908306"/>
            <a:ext cx="4448750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016" y="1969591"/>
            <a:ext cx="5444791" cy="163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4400" spc="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4400" spc="60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Structures</a:t>
            </a:r>
            <a:endParaRPr lang="ru-RU" altLang="ko-KR" sz="4400" spc="60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697151" y="2788245"/>
            <a:ext cx="1653876" cy="47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Wisoft</a:t>
            </a:r>
            <a:r>
              <a:rPr lang="en-US" altLang="ko-KR" sz="18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1800" b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이지혜</a:t>
            </a:r>
            <a:endParaRPr lang="ru-RU" altLang="ko-KR" sz="1800" b="1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247438" y="3754815"/>
            <a:ext cx="6237071" cy="29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66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05</a:t>
            </a:r>
            <a:r>
              <a:rPr lang="en-US" altLang="ko-KR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 STACK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sz="66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06</a:t>
            </a:r>
            <a:r>
              <a:rPr lang="en-US" altLang="ko-KR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 STACK</a:t>
            </a:r>
            <a:r>
              <a:rPr lang="ko-KR" altLang="en-US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의 활용</a:t>
            </a:r>
            <a:r>
              <a:rPr lang="en-US" altLang="ko-KR" sz="5400" spc="-15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  </a:t>
            </a:r>
            <a:endParaRPr lang="ru-RU" altLang="ko-KR" sz="5400" spc="-15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9195" y="189639"/>
            <a:ext cx="391364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수식에서 괄호 검사하기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2761372" y="136453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804132" y="1663371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hape 509">
            <a:extLst>
              <a:ext uri="{FF2B5EF4-FFF2-40B4-BE49-F238E27FC236}">
                <a16:creationId xmlns:a16="http://schemas.microsoft.com/office/drawing/2014/main" id="{4D3AD1ED-9B4A-465D-ABEB-9832D5C6149A}"/>
              </a:ext>
            </a:extLst>
          </p:cNvPr>
          <p:cNvSpPr/>
          <p:nvPr/>
        </p:nvSpPr>
        <p:spPr>
          <a:xfrm rot="13500000">
            <a:off x="3465571" y="259204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1A3425-49DC-4595-B5BC-63E0678E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399414"/>
              </p:ext>
            </p:extLst>
          </p:nvPr>
        </p:nvGraphicFramePr>
        <p:xfrm>
          <a:off x="4423487" y="1949905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0" name="Shape 509">
            <a:extLst>
              <a:ext uri="{FF2B5EF4-FFF2-40B4-BE49-F238E27FC236}">
                <a16:creationId xmlns:a16="http://schemas.microsoft.com/office/drawing/2014/main" id="{445884F9-87D2-4F58-BCB6-A2CA1158E02E}"/>
              </a:ext>
            </a:extLst>
          </p:cNvPr>
          <p:cNvSpPr/>
          <p:nvPr/>
        </p:nvSpPr>
        <p:spPr>
          <a:xfrm rot="13500000">
            <a:off x="5475615" y="259204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4678FCF-DB79-4474-B25E-EAFFBB1D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47739"/>
              </p:ext>
            </p:extLst>
          </p:nvPr>
        </p:nvGraphicFramePr>
        <p:xfrm>
          <a:off x="2533538" y="1949905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C485893-E804-4F42-BA44-91A7A994F37E}"/>
              </a:ext>
            </a:extLst>
          </p:cNvPr>
          <p:cNvSpPr/>
          <p:nvPr/>
        </p:nvSpPr>
        <p:spPr>
          <a:xfrm>
            <a:off x="1142606" y="1037740"/>
            <a:ext cx="3097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A755B27-3C56-4831-951C-029E6E423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47030"/>
              </p:ext>
            </p:extLst>
          </p:nvPr>
        </p:nvGraphicFramePr>
        <p:xfrm>
          <a:off x="6235411" y="1949905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5" name="Shape 509">
            <a:extLst>
              <a:ext uri="{FF2B5EF4-FFF2-40B4-BE49-F238E27FC236}">
                <a16:creationId xmlns:a16="http://schemas.microsoft.com/office/drawing/2014/main" id="{B776AF14-CDA6-4629-8FBA-CC500EE9E8B6}"/>
              </a:ext>
            </a:extLst>
          </p:cNvPr>
          <p:cNvSpPr/>
          <p:nvPr/>
        </p:nvSpPr>
        <p:spPr>
          <a:xfrm rot="13500000">
            <a:off x="7249827" y="259204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D47FB5-7743-492E-8CD7-83BE7FC8D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7"/>
              </p:ext>
            </p:extLst>
          </p:nvPr>
        </p:nvGraphicFramePr>
        <p:xfrm>
          <a:off x="8095237" y="195878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8" name="Shape 509">
            <a:extLst>
              <a:ext uri="{FF2B5EF4-FFF2-40B4-BE49-F238E27FC236}">
                <a16:creationId xmlns:a16="http://schemas.microsoft.com/office/drawing/2014/main" id="{6A54338D-4C90-437A-B210-A33CD40AD7F2}"/>
              </a:ext>
            </a:extLst>
          </p:cNvPr>
          <p:cNvSpPr/>
          <p:nvPr/>
        </p:nvSpPr>
        <p:spPr>
          <a:xfrm rot="13500000">
            <a:off x="9147365" y="260092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347CE06-96EF-40F1-97E8-2C83053F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55537"/>
              </p:ext>
            </p:extLst>
          </p:nvPr>
        </p:nvGraphicFramePr>
        <p:xfrm>
          <a:off x="9874435" y="195878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BA819B-6D3C-45CD-B9DB-A26610C4CCF5}"/>
              </a:ext>
            </a:extLst>
          </p:cNvPr>
          <p:cNvSpPr/>
          <p:nvPr/>
        </p:nvSpPr>
        <p:spPr>
          <a:xfrm>
            <a:off x="2589719" y="9472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85EA0E-BC7D-4C79-871C-785A2DB58F1B}"/>
              </a:ext>
            </a:extLst>
          </p:cNvPr>
          <p:cNvSpPr/>
          <p:nvPr/>
        </p:nvSpPr>
        <p:spPr>
          <a:xfrm>
            <a:off x="4704497" y="136453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07C8C9-74DF-4B51-815C-412D0F55073F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747257" y="1663371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945E73-D7E7-4E2A-AD85-45087063E23E}"/>
              </a:ext>
            </a:extLst>
          </p:cNvPr>
          <p:cNvSpPr/>
          <p:nvPr/>
        </p:nvSpPr>
        <p:spPr>
          <a:xfrm>
            <a:off x="4532844" y="947280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79DD5E7-5993-4546-9ADD-DE6DF2FD0244}"/>
              </a:ext>
            </a:extLst>
          </p:cNvPr>
          <p:cNvCxnSpPr>
            <a:cxnSpLocks/>
          </p:cNvCxnSpPr>
          <p:nvPr/>
        </p:nvCxnSpPr>
        <p:spPr>
          <a:xfrm flipV="1">
            <a:off x="8447084" y="170907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826FB55-E0BB-4E2B-B3A5-AC6EAF7A4A1A}"/>
              </a:ext>
            </a:extLst>
          </p:cNvPr>
          <p:cNvSpPr/>
          <p:nvPr/>
        </p:nvSpPr>
        <p:spPr>
          <a:xfrm>
            <a:off x="7509128" y="133443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812722-D099-4965-9C44-2E4D66945458}"/>
              </a:ext>
            </a:extLst>
          </p:cNvPr>
          <p:cNvSpPr/>
          <p:nvPr/>
        </p:nvSpPr>
        <p:spPr>
          <a:xfrm>
            <a:off x="8490742" y="133443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2CD1CE9-382E-4523-B126-768AA0CE8F53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>
            <a:off x="8156684" y="1483851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90E648-8E48-4E81-BDCA-1D1F0993A558}"/>
              </a:ext>
            </a:extLst>
          </p:cNvPr>
          <p:cNvSpPr/>
          <p:nvPr/>
        </p:nvSpPr>
        <p:spPr>
          <a:xfrm>
            <a:off x="7314976" y="909986"/>
            <a:ext cx="1035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 b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EDEF5CC-A6E8-4A93-AA34-30EF6C935022}"/>
              </a:ext>
            </a:extLst>
          </p:cNvPr>
          <p:cNvSpPr/>
          <p:nvPr/>
        </p:nvSpPr>
        <p:spPr>
          <a:xfrm>
            <a:off x="2356438" y="401088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8303C183-4278-4194-AEB0-18EF7570F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62342"/>
              </p:ext>
            </p:extLst>
          </p:nvPr>
        </p:nvGraphicFramePr>
        <p:xfrm>
          <a:off x="2514638" y="512340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127090D-5422-43A0-9160-F375D4E47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7691"/>
              </p:ext>
            </p:extLst>
          </p:nvPr>
        </p:nvGraphicFramePr>
        <p:xfrm>
          <a:off x="4404587" y="512340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63" name="Shape 509">
            <a:extLst>
              <a:ext uri="{FF2B5EF4-FFF2-40B4-BE49-F238E27FC236}">
                <a16:creationId xmlns:a16="http://schemas.microsoft.com/office/drawing/2014/main" id="{158FEEB1-55BE-4E0F-A56A-15E4215BDB79}"/>
              </a:ext>
            </a:extLst>
          </p:cNvPr>
          <p:cNvSpPr/>
          <p:nvPr/>
        </p:nvSpPr>
        <p:spPr>
          <a:xfrm rot="13500000">
            <a:off x="3446671" y="573919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" name="Shape 509">
            <a:extLst>
              <a:ext uri="{FF2B5EF4-FFF2-40B4-BE49-F238E27FC236}">
                <a16:creationId xmlns:a16="http://schemas.microsoft.com/office/drawing/2014/main" id="{6BB59B83-0F9E-491D-90D3-827458FF469B}"/>
              </a:ext>
            </a:extLst>
          </p:cNvPr>
          <p:cNvSpPr/>
          <p:nvPr/>
        </p:nvSpPr>
        <p:spPr>
          <a:xfrm rot="13500000">
            <a:off x="5456715" y="573919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89E5B3E-B0B9-417C-88BF-6EA10627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11883"/>
              </p:ext>
            </p:extLst>
          </p:nvPr>
        </p:nvGraphicFramePr>
        <p:xfrm>
          <a:off x="6216511" y="5123399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A49E4CD-CA97-460A-9D07-CCDA0717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136668"/>
              </p:ext>
            </p:extLst>
          </p:nvPr>
        </p:nvGraphicFramePr>
        <p:xfrm>
          <a:off x="8076337" y="5126954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2" name="Shape 509">
            <a:extLst>
              <a:ext uri="{FF2B5EF4-FFF2-40B4-BE49-F238E27FC236}">
                <a16:creationId xmlns:a16="http://schemas.microsoft.com/office/drawing/2014/main" id="{1B9DCF2A-08F7-49AE-B76B-7CEBD8CBDEED}"/>
              </a:ext>
            </a:extLst>
          </p:cNvPr>
          <p:cNvSpPr/>
          <p:nvPr/>
        </p:nvSpPr>
        <p:spPr>
          <a:xfrm rot="13500000">
            <a:off x="7230927" y="573919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75B95-5065-4F4F-AF45-2F32601EE390}"/>
              </a:ext>
            </a:extLst>
          </p:cNvPr>
          <p:cNvSpPr/>
          <p:nvPr/>
        </p:nvSpPr>
        <p:spPr>
          <a:xfrm>
            <a:off x="2732778" y="4445531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{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C1DCC8B-B0EB-48AA-B450-535E5E113FDA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2775538" y="4744363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D4B3651-39F6-438D-9DFE-4EC810C7275F}"/>
              </a:ext>
            </a:extLst>
          </p:cNvPr>
          <p:cNvSpPr/>
          <p:nvPr/>
        </p:nvSpPr>
        <p:spPr>
          <a:xfrm>
            <a:off x="4293735" y="4010888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9024F8-5226-4293-AB55-F41E1AF26045}"/>
              </a:ext>
            </a:extLst>
          </p:cNvPr>
          <p:cNvSpPr/>
          <p:nvPr/>
        </p:nvSpPr>
        <p:spPr>
          <a:xfrm>
            <a:off x="4704497" y="4445531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13773A6-3459-4A32-8DAA-906B0C08D97C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4747257" y="4744363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B2CC56C-6B97-4412-A010-51E44B235CCE}"/>
              </a:ext>
            </a:extLst>
          </p:cNvPr>
          <p:cNvCxnSpPr>
            <a:cxnSpLocks/>
          </p:cNvCxnSpPr>
          <p:nvPr/>
        </p:nvCxnSpPr>
        <p:spPr>
          <a:xfrm flipV="1">
            <a:off x="8447084" y="484396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46C51BB-B2A6-4CA4-87CC-D064E7E5624B}"/>
              </a:ext>
            </a:extLst>
          </p:cNvPr>
          <p:cNvSpPr/>
          <p:nvPr/>
        </p:nvSpPr>
        <p:spPr>
          <a:xfrm>
            <a:off x="7509128" y="446932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D7B0EBD-6278-40A4-9222-B5CADAACDB08}"/>
              </a:ext>
            </a:extLst>
          </p:cNvPr>
          <p:cNvSpPr/>
          <p:nvPr/>
        </p:nvSpPr>
        <p:spPr>
          <a:xfrm>
            <a:off x="8490742" y="4469325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E4DE447-5595-47EC-AA4E-2CB352F18D97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8156684" y="4618741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22F641-66E8-473E-A8D4-108F2E28992C}"/>
              </a:ext>
            </a:extLst>
          </p:cNvPr>
          <p:cNvSpPr/>
          <p:nvPr/>
        </p:nvSpPr>
        <p:spPr>
          <a:xfrm>
            <a:off x="7387534" y="4010888"/>
            <a:ext cx="1119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A+B})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3" name="곱하기 기호 82">
            <a:extLst>
              <a:ext uri="{FF2B5EF4-FFF2-40B4-BE49-F238E27FC236}">
                <a16:creationId xmlns:a16="http://schemas.microsoft.com/office/drawing/2014/main" id="{C144CA44-9873-4904-A9B1-306FB10ECFAD}"/>
              </a:ext>
            </a:extLst>
          </p:cNvPr>
          <p:cNvSpPr/>
          <p:nvPr/>
        </p:nvSpPr>
        <p:spPr>
          <a:xfrm>
            <a:off x="8156684" y="4437134"/>
            <a:ext cx="387676" cy="452150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6437518-EF86-4964-AABC-C89BFB6366D0}"/>
              </a:ext>
            </a:extLst>
          </p:cNvPr>
          <p:cNvSpPr/>
          <p:nvPr/>
        </p:nvSpPr>
        <p:spPr>
          <a:xfrm>
            <a:off x="1141003" y="4002426"/>
            <a:ext cx="312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72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7" y="174222"/>
            <a:ext cx="55605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후위 표기법으로 수식 계산하기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48" name="Shape 509">
            <a:extLst>
              <a:ext uri="{FF2B5EF4-FFF2-40B4-BE49-F238E27FC236}">
                <a16:creationId xmlns:a16="http://schemas.microsoft.com/office/drawing/2014/main" id="{A08D27DF-C742-4661-B91F-2AF97E9FFF96}"/>
              </a:ext>
            </a:extLst>
          </p:cNvPr>
          <p:cNvSpPr/>
          <p:nvPr/>
        </p:nvSpPr>
        <p:spPr>
          <a:xfrm rot="13500000">
            <a:off x="1306447" y="136492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9" name="Shape 509">
            <a:extLst>
              <a:ext uri="{FF2B5EF4-FFF2-40B4-BE49-F238E27FC236}">
                <a16:creationId xmlns:a16="http://schemas.microsoft.com/office/drawing/2014/main" id="{20C07B94-291D-4F7B-BCA2-4524D0DCB4FB}"/>
              </a:ext>
            </a:extLst>
          </p:cNvPr>
          <p:cNvSpPr/>
          <p:nvPr/>
        </p:nvSpPr>
        <p:spPr>
          <a:xfrm rot="13500000">
            <a:off x="1264510" y="267769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D4E787-D0DA-4D06-923C-BAC7E7D30B65}"/>
              </a:ext>
            </a:extLst>
          </p:cNvPr>
          <p:cNvSpPr/>
          <p:nvPr/>
        </p:nvSpPr>
        <p:spPr>
          <a:xfrm>
            <a:off x="1561516" y="128591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중위 표기법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4AFC15-882D-4958-881E-E4A369815FFF}"/>
              </a:ext>
            </a:extLst>
          </p:cNvPr>
          <p:cNvSpPr/>
          <p:nvPr/>
        </p:nvSpPr>
        <p:spPr>
          <a:xfrm>
            <a:off x="1558808" y="170309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+ B * C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0A621B9-D537-4346-A212-10EB07A38086}"/>
              </a:ext>
            </a:extLst>
          </p:cNvPr>
          <p:cNvSpPr/>
          <p:nvPr/>
        </p:nvSpPr>
        <p:spPr>
          <a:xfrm>
            <a:off x="1660223" y="3034448"/>
            <a:ext cx="2370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B * C</a:t>
            </a: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+ (B * C)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CCF3E3C-6347-45EA-B4FF-D2A87D720D9D}"/>
              </a:ext>
            </a:extLst>
          </p:cNvPr>
          <p:cNvSpPr/>
          <p:nvPr/>
        </p:nvSpPr>
        <p:spPr>
          <a:xfrm>
            <a:off x="1558808" y="2564053"/>
            <a:ext cx="16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계산 과정</a:t>
            </a:r>
          </a:p>
        </p:txBody>
      </p:sp>
      <p:sp>
        <p:nvSpPr>
          <p:cNvPr id="66" name="Shape 509">
            <a:extLst>
              <a:ext uri="{FF2B5EF4-FFF2-40B4-BE49-F238E27FC236}">
                <a16:creationId xmlns:a16="http://schemas.microsoft.com/office/drawing/2014/main" id="{D43AE51F-CB51-47EC-90AD-C55B13BFC011}"/>
              </a:ext>
            </a:extLst>
          </p:cNvPr>
          <p:cNvSpPr/>
          <p:nvPr/>
        </p:nvSpPr>
        <p:spPr>
          <a:xfrm rot="13500000">
            <a:off x="5727268" y="129489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/>
          </a:p>
        </p:txBody>
      </p:sp>
      <p:sp>
        <p:nvSpPr>
          <p:cNvPr id="69" name="Shape 509">
            <a:extLst>
              <a:ext uri="{FF2B5EF4-FFF2-40B4-BE49-F238E27FC236}">
                <a16:creationId xmlns:a16="http://schemas.microsoft.com/office/drawing/2014/main" id="{CC723FE2-6968-4141-9D49-0295C4678AAB}"/>
              </a:ext>
            </a:extLst>
          </p:cNvPr>
          <p:cNvSpPr/>
          <p:nvPr/>
        </p:nvSpPr>
        <p:spPr>
          <a:xfrm rot="13500000">
            <a:off x="5688039" y="2747572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3BA9058-0858-4CED-9BF2-350767DB0659}"/>
              </a:ext>
            </a:extLst>
          </p:cNvPr>
          <p:cNvSpPr/>
          <p:nvPr/>
        </p:nvSpPr>
        <p:spPr>
          <a:xfrm>
            <a:off x="5982337" y="121588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FB5A51A-65ED-47AE-909A-11E7F0BB44B1}"/>
              </a:ext>
            </a:extLst>
          </p:cNvPr>
          <p:cNvSpPr/>
          <p:nvPr/>
        </p:nvSpPr>
        <p:spPr>
          <a:xfrm>
            <a:off x="5982337" y="1703091"/>
            <a:ext cx="166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C * +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E49323-D24F-4EE7-925A-595456FCE752}"/>
              </a:ext>
            </a:extLst>
          </p:cNvPr>
          <p:cNvSpPr/>
          <p:nvPr/>
        </p:nvSpPr>
        <p:spPr>
          <a:xfrm>
            <a:off x="6044524" y="3127647"/>
            <a:ext cx="53637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B C *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읽음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C *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읽음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*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읽음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C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+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앞에 두 피연산자와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 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곱한다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즉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B * C</a:t>
            </a:r>
          </a:p>
          <a:p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단계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A B C * </a:t>
            </a:r>
            <a:r>
              <a:rPr lang="en-US" altLang="ko-KR" b="1" u="sng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연산자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+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앞의 두 피연산자와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A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와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(B*C)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를 더한다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즉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A+ (B * C)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333E1DD-1D69-486A-A17D-D7A43E24B3FE}"/>
              </a:ext>
            </a:extLst>
          </p:cNvPr>
          <p:cNvSpPr/>
          <p:nvPr/>
        </p:nvSpPr>
        <p:spPr>
          <a:xfrm>
            <a:off x="5982337" y="2633931"/>
            <a:ext cx="16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계산 과정</a:t>
            </a:r>
          </a:p>
        </p:txBody>
      </p:sp>
    </p:spTree>
    <p:extLst>
      <p:ext uri="{BB962C8B-B14F-4D97-AF65-F5344CB8AC3E}">
        <p14:creationId xmlns:p14="http://schemas.microsoft.com/office/powerpoint/2010/main" val="74377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7" y="174222"/>
            <a:ext cx="55605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후위 표기법으로 수식 계산하기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19" name="Shape 509">
            <a:extLst>
              <a:ext uri="{FF2B5EF4-FFF2-40B4-BE49-F238E27FC236}">
                <a16:creationId xmlns:a16="http://schemas.microsoft.com/office/drawing/2014/main" id="{AAB6CAAC-975B-45D9-A3B3-40B84E78DD0B}"/>
              </a:ext>
            </a:extLst>
          </p:cNvPr>
          <p:cNvSpPr/>
          <p:nvPr/>
        </p:nvSpPr>
        <p:spPr>
          <a:xfrm rot="13500000">
            <a:off x="888864" y="115059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33985C-0DAA-4FC8-A810-90A5DA9CC0F0}"/>
              </a:ext>
            </a:extLst>
          </p:cNvPr>
          <p:cNvSpPr/>
          <p:nvPr/>
        </p:nvSpPr>
        <p:spPr>
          <a:xfrm>
            <a:off x="1143933" y="1071580"/>
            <a:ext cx="166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후위 표기법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700C898-9142-417C-A62C-7C719181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58353"/>
              </p:ext>
            </p:extLst>
          </p:nvPr>
        </p:nvGraphicFramePr>
        <p:xfrm>
          <a:off x="2611093" y="1035068"/>
          <a:ext cx="7503213" cy="564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3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709367">
                  <a:extLst>
                    <a:ext uri="{9D8B030D-6E8A-4147-A177-3AD203B41FA5}">
                      <a16:colId xmlns:a16="http://schemas.microsoft.com/office/drawing/2014/main" val="1099279027"/>
                    </a:ext>
                  </a:extLst>
                </a:gridCol>
                <a:gridCol w="3233447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  <a:gridCol w="2258086">
                  <a:extLst>
                    <a:ext uri="{9D8B030D-6E8A-4147-A177-3AD203B41FA5}">
                      <a16:colId xmlns:a16="http://schemas.microsoft.com/office/drawing/2014/main" val="1435764183"/>
                    </a:ext>
                  </a:extLst>
                </a:gridCol>
              </a:tblGrid>
              <a:tr h="373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상태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101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A</a:t>
                      </a:r>
                      <a:r>
                        <a:rPr lang="en-US" altLang="ko-KR"/>
                        <a:t> B C + D * 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104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 </a:t>
                      </a:r>
                      <a:r>
                        <a:rPr lang="en-US" altLang="ko-KR" b="1"/>
                        <a:t>B</a:t>
                      </a:r>
                      <a:r>
                        <a:rPr lang="en-US" altLang="ko-KR"/>
                        <a:t> C + D * 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107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 B </a:t>
                      </a:r>
                      <a:r>
                        <a:rPr lang="en-US" altLang="ko-KR" sz="1600" b="1"/>
                        <a:t>C</a:t>
                      </a:r>
                      <a:r>
                        <a:rPr lang="en-US" altLang="ko-KR" sz="1600"/>
                        <a:t> + D * 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  <a:tr h="10725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A B C </a:t>
                      </a:r>
                      <a:r>
                        <a:rPr lang="en-US" altLang="ko-KR" sz="2000" b="1"/>
                        <a:t>+</a:t>
                      </a:r>
                      <a:r>
                        <a:rPr lang="en-US" altLang="ko-KR" sz="1600"/>
                        <a:t> D * 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+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처리를 위해</a:t>
                      </a:r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두개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(C,B)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스택에서 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4233"/>
                  </a:ext>
                </a:extLst>
              </a:tr>
              <a:tr h="1072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계산 결과인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00509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FC3E195-34E7-4576-83B3-C42C9FAF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76764"/>
              </p:ext>
            </p:extLst>
          </p:nvPr>
        </p:nvGraphicFramePr>
        <p:xfrm>
          <a:off x="8499360" y="1567945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FF2B7CE-90EE-414F-BD0B-1AC9E47D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76665"/>
              </p:ext>
            </p:extLst>
          </p:nvPr>
        </p:nvGraphicFramePr>
        <p:xfrm>
          <a:off x="8499359" y="2606040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E2D6FF-BB23-4C7E-A2FA-0E46BF2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20732"/>
              </p:ext>
            </p:extLst>
          </p:nvPr>
        </p:nvGraphicFramePr>
        <p:xfrm>
          <a:off x="8499359" y="3676269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779177-27E9-426B-82AA-98766911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93952"/>
              </p:ext>
            </p:extLst>
          </p:nvPr>
        </p:nvGraphicFramePr>
        <p:xfrm>
          <a:off x="8499360" y="4691124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F06B8C-8C1F-4740-A321-8ADD5F1F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4634"/>
              </p:ext>
            </p:extLst>
          </p:nvPr>
        </p:nvGraphicFramePr>
        <p:xfrm>
          <a:off x="8499359" y="5822932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00364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00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7" y="174222"/>
            <a:ext cx="55605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후위 표기법으로 수식 계산하기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700C898-9142-417C-A62C-7C719181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50193"/>
              </p:ext>
            </p:extLst>
          </p:nvPr>
        </p:nvGraphicFramePr>
        <p:xfrm>
          <a:off x="2611093" y="1035068"/>
          <a:ext cx="7503213" cy="5648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313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709367">
                  <a:extLst>
                    <a:ext uri="{9D8B030D-6E8A-4147-A177-3AD203B41FA5}">
                      <a16:colId xmlns:a16="http://schemas.microsoft.com/office/drawing/2014/main" val="1099279027"/>
                    </a:ext>
                  </a:extLst>
                </a:gridCol>
                <a:gridCol w="3393467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  <a:gridCol w="2098066">
                  <a:extLst>
                    <a:ext uri="{9D8B030D-6E8A-4147-A177-3AD203B41FA5}">
                      <a16:colId xmlns:a16="http://schemas.microsoft.com/office/drawing/2014/main" val="1435764183"/>
                    </a:ext>
                  </a:extLst>
                </a:gridCol>
              </a:tblGrid>
              <a:tr h="373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상태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101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A</a:t>
                      </a:r>
                      <a:r>
                        <a:rPr lang="en-US" altLang="ko-KR"/>
                        <a:t> B C + </a:t>
                      </a:r>
                      <a:r>
                        <a:rPr lang="en-US" altLang="ko-KR" b="1"/>
                        <a:t>D</a:t>
                      </a:r>
                      <a:r>
                        <a:rPr lang="en-US" altLang="ko-KR"/>
                        <a:t> * -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10430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 B </a:t>
                      </a:r>
                      <a:r>
                        <a:rPr lang="en-US" altLang="ko-KR" sz="1600" b="0"/>
                        <a:t>C</a:t>
                      </a:r>
                      <a:r>
                        <a:rPr lang="en-US" altLang="ko-KR" sz="1600"/>
                        <a:t> + D </a:t>
                      </a:r>
                      <a:r>
                        <a:rPr lang="en-US" altLang="ko-KR" sz="2000" b="1"/>
                        <a:t>*</a:t>
                      </a:r>
                      <a:r>
                        <a:rPr lang="en-US" altLang="ko-KR" sz="1600"/>
                        <a:t> -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* 처리를 위해 피연산자 두개</a:t>
                      </a:r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와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B+C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스택에서 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1072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계산 결과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 B + C)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  <a:tr h="10725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A B C </a:t>
                      </a:r>
                      <a:r>
                        <a:rPr lang="en-US" altLang="ko-KR" sz="2000" b="0"/>
                        <a:t>+</a:t>
                      </a:r>
                      <a:r>
                        <a:rPr lang="en-US" altLang="ko-KR" sz="1600" b="0"/>
                        <a:t> D * </a:t>
                      </a:r>
                      <a:r>
                        <a:rPr lang="en-US" altLang="ko-KR" sz="2500" b="1"/>
                        <a:t>-</a:t>
                      </a:r>
                      <a:endParaRPr lang="ko-KR" altLang="en-US" sz="25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처리를 위해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두개</a:t>
                      </a:r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와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(B+C)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스택에서 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4233"/>
                  </a:ext>
                </a:extLst>
              </a:tr>
              <a:tr h="10725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계산 결과인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00509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779177-27E9-426B-82AA-98766911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47770"/>
              </p:ext>
            </p:extLst>
          </p:nvPr>
        </p:nvGraphicFramePr>
        <p:xfrm>
          <a:off x="8499360" y="4691124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F06B8C-8C1F-4740-A321-8ADD5F1FF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69284"/>
              </p:ext>
            </p:extLst>
          </p:nvPr>
        </p:nvGraphicFramePr>
        <p:xfrm>
          <a:off x="8499359" y="5822932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00364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A-(B+C)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F051E60-451E-43FC-85BB-B536A7B7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3986"/>
              </p:ext>
            </p:extLst>
          </p:nvPr>
        </p:nvGraphicFramePr>
        <p:xfrm>
          <a:off x="8499359" y="1494918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 + C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3ABF59C-0308-4B6D-918C-EF4AFA55B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3810"/>
              </p:ext>
            </p:extLst>
          </p:nvPr>
        </p:nvGraphicFramePr>
        <p:xfrm>
          <a:off x="8499360" y="2568249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5C4444D-6C4C-4F95-81B3-915FA9045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27878"/>
              </p:ext>
            </p:extLst>
          </p:nvPr>
        </p:nvGraphicFramePr>
        <p:xfrm>
          <a:off x="8499359" y="3593372"/>
          <a:ext cx="9924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5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00364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(B + C)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86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23176" y="174222"/>
            <a:ext cx="5930963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중위 표기 수식을 후위 표기 수식으로 변환하기</a:t>
            </a:r>
            <a:endParaRPr lang="ru-RU" altLang="ko-KR" sz="24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700C898-9142-417C-A62C-7C719181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07218"/>
              </p:ext>
            </p:extLst>
          </p:nvPr>
        </p:nvGraphicFramePr>
        <p:xfrm>
          <a:off x="2500894" y="2107652"/>
          <a:ext cx="7906489" cy="4576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087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099279027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  <a:gridCol w="1632381">
                  <a:extLst>
                    <a:ext uri="{9D8B030D-6E8A-4147-A177-3AD203B41FA5}">
                      <a16:colId xmlns:a16="http://schemas.microsoft.com/office/drawing/2014/main" val="1435764183"/>
                    </a:ext>
                  </a:extLst>
                </a:gridCol>
                <a:gridCol w="1632381">
                  <a:extLst>
                    <a:ext uri="{9D8B030D-6E8A-4147-A177-3AD203B41FA5}">
                      <a16:colId xmlns:a16="http://schemas.microsoft.com/office/drawing/2014/main" val="2530451120"/>
                    </a:ext>
                  </a:extLst>
                </a:gridCol>
              </a:tblGrid>
              <a:tr h="3731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단계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처리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상태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1014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A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*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b="0"/>
                        <a:t>B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  <a:endParaRPr lang="ko-KR" altLang="en-US" sz="18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1043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 </a:t>
                      </a:r>
                      <a:r>
                        <a:rPr lang="ko-KR" altLang="en-US"/>
                        <a:t>*</a:t>
                      </a:r>
                      <a:r>
                        <a:rPr lang="en-US" altLang="ko-KR"/>
                        <a:t> </a:t>
                      </a:r>
                      <a:r>
                        <a:rPr lang="en-US" altLang="ko-KR" b="0"/>
                        <a:t>B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연산자 *</a:t>
                      </a:r>
                      <a:r>
                        <a:rPr lang="ko-KR" altLang="en-US" sz="1600" err="1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스택에 푸시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107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A </a:t>
                      </a:r>
                      <a:r>
                        <a:rPr lang="ko-KR" altLang="en-US" sz="1600"/>
                        <a:t>*</a:t>
                      </a:r>
                      <a:r>
                        <a:rPr lang="en-US" altLang="ko-KR" sz="1600"/>
                        <a:t> </a:t>
                      </a:r>
                      <a:r>
                        <a:rPr lang="en-US" altLang="ko-KR" sz="1600" b="1"/>
                        <a:t>B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피연산자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B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 B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  <a:tr h="107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&lt;</a:t>
                      </a:r>
                      <a:r>
                        <a:rPr lang="ko-KR" altLang="en-US" sz="1600"/>
                        <a:t>종료</a:t>
                      </a:r>
                      <a:r>
                        <a:rPr lang="en-US" altLang="ko-KR" sz="1600"/>
                        <a:t>&gt;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저장 중인 연산자 * 출력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스택에서 팝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A B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67423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FC3E195-34E7-4576-83B3-C42C9FAFE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37390"/>
              </p:ext>
            </p:extLst>
          </p:nvPr>
        </p:nvGraphicFramePr>
        <p:xfrm>
          <a:off x="9042086" y="2580760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FF2B7CE-90EE-414F-BD0B-1AC9E47D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802"/>
              </p:ext>
            </p:extLst>
          </p:nvPr>
        </p:nvGraphicFramePr>
        <p:xfrm>
          <a:off x="9042085" y="3618855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334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DE2D6FF-BB23-4C7E-A2FA-0E46BF2E0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40871"/>
              </p:ext>
            </p:extLst>
          </p:nvPr>
        </p:nvGraphicFramePr>
        <p:xfrm>
          <a:off x="9042085" y="4689084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i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B779177-27E9-426B-82AA-98766911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7553"/>
              </p:ext>
            </p:extLst>
          </p:nvPr>
        </p:nvGraphicFramePr>
        <p:xfrm>
          <a:off x="9042086" y="5703939"/>
          <a:ext cx="101170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0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171136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1901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66EFBF-2F19-4FBD-A543-73DE3E67A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71220"/>
              </p:ext>
            </p:extLst>
          </p:nvPr>
        </p:nvGraphicFramePr>
        <p:xfrm>
          <a:off x="2500894" y="1126357"/>
          <a:ext cx="507745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718">
                  <a:extLst>
                    <a:ext uri="{9D8B030D-6E8A-4147-A177-3AD203B41FA5}">
                      <a16:colId xmlns:a16="http://schemas.microsoft.com/office/drawing/2014/main" val="1497400781"/>
                    </a:ext>
                  </a:extLst>
                </a:gridCol>
                <a:gridCol w="2108901">
                  <a:extLst>
                    <a:ext uri="{9D8B030D-6E8A-4147-A177-3AD203B41FA5}">
                      <a16:colId xmlns:a16="http://schemas.microsoft.com/office/drawing/2014/main" val="2987195964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568973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중위 표기법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후위 표기법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2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(a)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 </a:t>
                      </a:r>
                      <a:r>
                        <a:rPr lang="ko-KR" altLang="en-US"/>
                        <a:t>* </a:t>
                      </a:r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 B </a:t>
                      </a:r>
                      <a:r>
                        <a:rPr lang="ko-KR" alt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429386"/>
                  </a:ext>
                </a:extLst>
              </a:tr>
            </a:tbl>
          </a:graphicData>
        </a:graphic>
      </p:graphicFrame>
      <p:sp>
        <p:nvSpPr>
          <p:cNvPr id="16" name="Shape 509">
            <a:extLst>
              <a:ext uri="{FF2B5EF4-FFF2-40B4-BE49-F238E27FC236}">
                <a16:creationId xmlns:a16="http://schemas.microsoft.com/office/drawing/2014/main" id="{76159345-AF64-465C-B683-16D49835BC97}"/>
              </a:ext>
            </a:extLst>
          </p:cNvPr>
          <p:cNvSpPr/>
          <p:nvPr/>
        </p:nvSpPr>
        <p:spPr>
          <a:xfrm rot="13500000">
            <a:off x="1640611" y="1311899"/>
            <a:ext cx="365057" cy="370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58764" y="323157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855894" y="2367240"/>
            <a:ext cx="4714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br>
              <a:rPr lang="en-US" altLang="ko-KR" b="1" spc="30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59419" y="0"/>
            <a:ext cx="250355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</a:t>
            </a:r>
            <a:r>
              <a:rPr lang="en-US" altLang="ko-KR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(Stack)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3C072A-8CD5-4901-BBAC-A4D106243C9F}"/>
              </a:ext>
            </a:extLst>
          </p:cNvPr>
          <p:cNvGrpSpPr/>
          <p:nvPr/>
        </p:nvGrpSpPr>
        <p:grpSpPr>
          <a:xfrm>
            <a:off x="7000270" y="2788339"/>
            <a:ext cx="4756191" cy="3369488"/>
            <a:chOff x="7234186" y="3270348"/>
            <a:chExt cx="4756191" cy="33694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38D867-9A94-4571-A5DF-48A7E2E09456}"/>
                </a:ext>
              </a:extLst>
            </p:cNvPr>
            <p:cNvGrpSpPr/>
            <p:nvPr/>
          </p:nvGrpSpPr>
          <p:grpSpPr>
            <a:xfrm>
              <a:off x="7234186" y="3270348"/>
              <a:ext cx="1987826" cy="3369488"/>
              <a:chOff x="2902226" y="2150004"/>
              <a:chExt cx="1987826" cy="2673765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52D6E0BA-C57F-4516-AD86-5C07294F9E4E}"/>
                  </a:ext>
                </a:extLst>
              </p:cNvPr>
              <p:cNvSpPr/>
              <p:nvPr/>
            </p:nvSpPr>
            <p:spPr>
              <a:xfrm>
                <a:off x="2902226" y="3750365"/>
                <a:ext cx="1987826" cy="1073404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3B50ACD1-E96D-4637-A02B-1DD75EA3E694}"/>
                  </a:ext>
                </a:extLst>
              </p:cNvPr>
              <p:cNvSpPr/>
              <p:nvPr/>
            </p:nvSpPr>
            <p:spPr>
              <a:xfrm>
                <a:off x="2902226" y="2948609"/>
                <a:ext cx="1987826" cy="1073404"/>
              </a:xfrm>
              <a:prstGeom prst="cub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8D1EE88-617E-4DF4-8A01-5B623A134B58}"/>
                  </a:ext>
                </a:extLst>
              </p:cNvPr>
              <p:cNvSpPr/>
              <p:nvPr/>
            </p:nvSpPr>
            <p:spPr>
              <a:xfrm>
                <a:off x="2902226" y="2150004"/>
                <a:ext cx="1987826" cy="1073404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C03D0B-9993-4EE9-B486-662A0569155A}"/>
                </a:ext>
              </a:extLst>
            </p:cNvPr>
            <p:cNvSpPr txBox="1"/>
            <p:nvPr/>
          </p:nvSpPr>
          <p:spPr>
            <a:xfrm>
              <a:off x="9633641" y="5629460"/>
              <a:ext cx="224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가장 먼저 추가된 자료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A3CE19-4B0A-47B8-8471-3EDF31F4D3ED}"/>
                </a:ext>
              </a:extLst>
            </p:cNvPr>
            <p:cNvSpPr txBox="1"/>
            <p:nvPr/>
          </p:nvSpPr>
          <p:spPr>
            <a:xfrm>
              <a:off x="9515019" y="3564117"/>
              <a:ext cx="2475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아리따-돋움(TTF)-Medium" panose="02020603020101020101" pitchFamily="18" charset="-127"/>
                  <a:ea typeface="아리따-돋움(TTF)-Medium" panose="02020603020101020101" pitchFamily="18" charset="-127"/>
                </a:rPr>
                <a:t>가장 나중에 추가된 자료</a:t>
              </a:r>
            </a:p>
          </p:txBody>
        </p:sp>
        <p:sp>
          <p:nvSpPr>
            <p:cNvPr id="8" name="오른쪽 중괄호 7">
              <a:extLst>
                <a:ext uri="{FF2B5EF4-FFF2-40B4-BE49-F238E27FC236}">
                  <a16:creationId xmlns:a16="http://schemas.microsoft.com/office/drawing/2014/main" id="{8216B657-F6F4-4915-9027-293A3FDC74EB}"/>
                </a:ext>
              </a:extLst>
            </p:cNvPr>
            <p:cNvSpPr/>
            <p:nvPr/>
          </p:nvSpPr>
          <p:spPr>
            <a:xfrm>
              <a:off x="9385004" y="3393068"/>
              <a:ext cx="79513" cy="75536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363DE2CE-9825-40AD-9D4A-1FA5B1A841F5}"/>
                </a:ext>
              </a:extLst>
            </p:cNvPr>
            <p:cNvSpPr/>
            <p:nvPr/>
          </p:nvSpPr>
          <p:spPr>
            <a:xfrm>
              <a:off x="9385004" y="5401132"/>
              <a:ext cx="79513" cy="75536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C3C97A-2B16-4943-817C-8C6D4EF9C0A7}"/>
              </a:ext>
            </a:extLst>
          </p:cNvPr>
          <p:cNvSpPr txBox="1"/>
          <p:nvPr/>
        </p:nvSpPr>
        <p:spPr>
          <a:xfrm>
            <a:off x="1012398" y="1425350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동사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쌓다</a:t>
            </a:r>
            <a:endParaRPr lang="en-US" altLang="ko-KR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명사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더미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6CE6D-A0F5-4122-BFFF-9811A05413EB}"/>
              </a:ext>
            </a:extLst>
          </p:cNvPr>
          <p:cNvSpPr txBox="1"/>
          <p:nvPr/>
        </p:nvSpPr>
        <p:spPr>
          <a:xfrm>
            <a:off x="1012398" y="2538190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자료구조 →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‘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자료 더미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00A20-A012-4D99-B324-4A185519BE5C}"/>
              </a:ext>
            </a:extLst>
          </p:cNvPr>
          <p:cNvSpPr txBox="1"/>
          <p:nvPr/>
        </p:nvSpPr>
        <p:spPr>
          <a:xfrm>
            <a:off x="1101317" y="3423300"/>
            <a:ext cx="5198859" cy="707886"/>
          </a:xfrm>
          <a:prstGeom prst="rect">
            <a:avLst/>
          </a:prstGeom>
          <a:ln>
            <a:solidFill>
              <a:srgbClr val="EDD0B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000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후입선출</a:t>
            </a:r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(LIFO : Last-In-First-Out)</a:t>
            </a:r>
          </a:p>
          <a:p>
            <a:r>
              <a:rPr lang="ko-KR" altLang="en-US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→＇가장 나중에 들어간 자료가 가장 먼저 나온다</a:t>
            </a:r>
            <a:r>
              <a:rPr lang="en-US" altLang="ko-KR" sz="20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</a:t>
            </a:r>
            <a:endParaRPr lang="ko-KR" altLang="en-US" sz="20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Shape 509">
            <a:extLst>
              <a:ext uri="{FF2B5EF4-FFF2-40B4-BE49-F238E27FC236}">
                <a16:creationId xmlns:a16="http://schemas.microsoft.com/office/drawing/2014/main" id="{FA56B03C-2A8A-4590-8862-F43A0129B46F}"/>
              </a:ext>
            </a:extLst>
          </p:cNvPr>
          <p:cNvSpPr/>
          <p:nvPr/>
        </p:nvSpPr>
        <p:spPr>
          <a:xfrm rot="13500000">
            <a:off x="719988" y="166927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Shape 509">
            <a:extLst>
              <a:ext uri="{FF2B5EF4-FFF2-40B4-BE49-F238E27FC236}">
                <a16:creationId xmlns:a16="http://schemas.microsoft.com/office/drawing/2014/main" id="{9A041A28-5188-4703-9A0F-5BEB3AC9F1A2}"/>
              </a:ext>
            </a:extLst>
          </p:cNvPr>
          <p:cNvSpPr/>
          <p:nvPr/>
        </p:nvSpPr>
        <p:spPr>
          <a:xfrm rot="13500000">
            <a:off x="719988" y="257926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509">
            <a:extLst>
              <a:ext uri="{FF2B5EF4-FFF2-40B4-BE49-F238E27FC236}">
                <a16:creationId xmlns:a16="http://schemas.microsoft.com/office/drawing/2014/main" id="{44291B9D-357B-4E8B-98E1-A43AD314BC43}"/>
              </a:ext>
            </a:extLst>
          </p:cNvPr>
          <p:cNvSpPr/>
          <p:nvPr/>
        </p:nvSpPr>
        <p:spPr>
          <a:xfrm rot="13500000">
            <a:off x="719988" y="352217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49965" y="-3468"/>
            <a:ext cx="7665459" cy="8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스택의 사용 시나리오</a:t>
            </a:r>
            <a:endParaRPr lang="en-US" altLang="ko-KR" sz="24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  <a:p>
            <a:pPr eaLnBrk="1" hangingPunct="1">
              <a:lnSpc>
                <a:spcPts val="3000"/>
              </a:lnSpc>
            </a:pPr>
            <a:r>
              <a:rPr lang="ko-KR" altLang="en-US" sz="1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 </a:t>
            </a:r>
            <a:r>
              <a:rPr lang="en-US" altLang="ko-KR" sz="1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1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자료 추가하기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6" name="Shape 509">
            <a:extLst>
              <a:ext uri="{FF2B5EF4-FFF2-40B4-BE49-F238E27FC236}">
                <a16:creationId xmlns:a16="http://schemas.microsoft.com/office/drawing/2014/main" id="{FA56B03C-2A8A-4590-8862-F43A0129B46F}"/>
              </a:ext>
            </a:extLst>
          </p:cNvPr>
          <p:cNvSpPr/>
          <p:nvPr/>
        </p:nvSpPr>
        <p:spPr>
          <a:xfrm rot="13500000">
            <a:off x="868844" y="134702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Shape 509">
            <a:extLst>
              <a:ext uri="{FF2B5EF4-FFF2-40B4-BE49-F238E27FC236}">
                <a16:creationId xmlns:a16="http://schemas.microsoft.com/office/drawing/2014/main" id="{9A041A28-5188-4703-9A0F-5BEB3AC9F1A2}"/>
              </a:ext>
            </a:extLst>
          </p:cNvPr>
          <p:cNvSpPr/>
          <p:nvPr/>
        </p:nvSpPr>
        <p:spPr>
          <a:xfrm rot="13500000">
            <a:off x="868845" y="219799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8" name="Shape 509">
            <a:extLst>
              <a:ext uri="{FF2B5EF4-FFF2-40B4-BE49-F238E27FC236}">
                <a16:creationId xmlns:a16="http://schemas.microsoft.com/office/drawing/2014/main" id="{44291B9D-357B-4E8B-98E1-A43AD314BC43}"/>
              </a:ext>
            </a:extLst>
          </p:cNvPr>
          <p:cNvSpPr/>
          <p:nvPr/>
        </p:nvSpPr>
        <p:spPr>
          <a:xfrm rot="13500000">
            <a:off x="868844" y="310421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1994E1-B9DA-400E-8E18-B49016A37E26}"/>
              </a:ext>
            </a:extLst>
          </p:cNvPr>
          <p:cNvSpPr/>
          <p:nvPr/>
        </p:nvSpPr>
        <p:spPr>
          <a:xfrm>
            <a:off x="1335580" y="1126810"/>
            <a:ext cx="4497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(Push)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새로운 자료를 스택에 추가하는 과정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C136C4F-D5DC-4F50-9DC6-1BDCEBEC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32706"/>
              </p:ext>
            </p:extLst>
          </p:nvPr>
        </p:nvGraphicFramePr>
        <p:xfrm>
          <a:off x="7645623" y="4487478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FC43D5F-2492-45DB-85CC-3F44B5A7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2042"/>
              </p:ext>
            </p:extLst>
          </p:nvPr>
        </p:nvGraphicFramePr>
        <p:xfrm>
          <a:off x="10078537" y="4491898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F0B591-9D40-4945-A7B5-60A51751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56820"/>
              </p:ext>
            </p:extLst>
          </p:nvPr>
        </p:nvGraphicFramePr>
        <p:xfrm>
          <a:off x="5669292" y="4466631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6DC8B-ADDC-44FD-BC33-4844FEB4BE69}"/>
              </a:ext>
            </a:extLst>
          </p:cNvPr>
          <p:cNvSpPr/>
          <p:nvPr/>
        </p:nvSpPr>
        <p:spPr>
          <a:xfrm>
            <a:off x="6302567" y="3453712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8134205" y="3459748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C1731-F838-4A40-B3BC-CFA9A206CFF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359059" y="3821747"/>
            <a:ext cx="377363" cy="40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8243456" y="3827783"/>
            <a:ext cx="324604" cy="42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509">
            <a:extLst>
              <a:ext uri="{FF2B5EF4-FFF2-40B4-BE49-F238E27FC236}">
                <a16:creationId xmlns:a16="http://schemas.microsoft.com/office/drawing/2014/main" id="{7B025931-CFE5-4A04-AADD-034ED15A3A2D}"/>
              </a:ext>
            </a:extLst>
          </p:cNvPr>
          <p:cNvSpPr/>
          <p:nvPr/>
        </p:nvSpPr>
        <p:spPr>
          <a:xfrm rot="13500000">
            <a:off x="9768850" y="5721729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411A2D-E272-4BCD-8EF8-33D82086F934}"/>
              </a:ext>
            </a:extLst>
          </p:cNvPr>
          <p:cNvSpPr/>
          <p:nvPr/>
        </p:nvSpPr>
        <p:spPr>
          <a:xfrm>
            <a:off x="9194906" y="5569325"/>
            <a:ext cx="66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39" name="Shape 509">
            <a:extLst>
              <a:ext uri="{FF2B5EF4-FFF2-40B4-BE49-F238E27FC236}">
                <a16:creationId xmlns:a16="http://schemas.microsoft.com/office/drawing/2014/main" id="{BC935E5A-5050-4B7A-B41C-BC9BF797EE30}"/>
              </a:ext>
            </a:extLst>
          </p:cNvPr>
          <p:cNvSpPr/>
          <p:nvPr/>
        </p:nvSpPr>
        <p:spPr>
          <a:xfrm rot="13500000">
            <a:off x="6947313" y="516497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509">
            <a:extLst>
              <a:ext uri="{FF2B5EF4-FFF2-40B4-BE49-F238E27FC236}">
                <a16:creationId xmlns:a16="http://schemas.microsoft.com/office/drawing/2014/main" id="{28820F10-C3D1-43B2-AE56-E8270D09660D}"/>
              </a:ext>
            </a:extLst>
          </p:cNvPr>
          <p:cNvSpPr/>
          <p:nvPr/>
        </p:nvSpPr>
        <p:spPr>
          <a:xfrm rot="13500000">
            <a:off x="8983557" y="514134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8C4728-B5F0-40B3-B211-F944364FCAA0}"/>
              </a:ext>
            </a:extLst>
          </p:cNvPr>
          <p:cNvSpPr/>
          <p:nvPr/>
        </p:nvSpPr>
        <p:spPr>
          <a:xfrm>
            <a:off x="1335580" y="1980482"/>
            <a:ext cx="497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스택의 자료 추가와 제거는 저장된 자료 중에서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맨 위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(Top,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최근에 저장된 곳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에서만 이루어진다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06546-4896-4A99-90C9-FB58F087ADBB}"/>
              </a:ext>
            </a:extLst>
          </p:cNvPr>
          <p:cNvSpPr/>
          <p:nvPr/>
        </p:nvSpPr>
        <p:spPr>
          <a:xfrm>
            <a:off x="7944624" y="5979094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6AC656-CD21-45EA-9AAD-115DCA50B000}"/>
              </a:ext>
            </a:extLst>
          </p:cNvPr>
          <p:cNvSpPr/>
          <p:nvPr/>
        </p:nvSpPr>
        <p:spPr>
          <a:xfrm>
            <a:off x="10362975" y="5983514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195BF4E-AFD2-41CC-96DE-14AB5F6ECCCD}"/>
              </a:ext>
            </a:extLst>
          </p:cNvPr>
          <p:cNvSpPr/>
          <p:nvPr/>
        </p:nvSpPr>
        <p:spPr>
          <a:xfrm>
            <a:off x="10362975" y="5640754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AFAA96E-6649-48CA-B4EF-5E9A2267739F}"/>
              </a:ext>
            </a:extLst>
          </p:cNvPr>
          <p:cNvSpPr/>
          <p:nvPr/>
        </p:nvSpPr>
        <p:spPr>
          <a:xfrm>
            <a:off x="1312984" y="2876223"/>
            <a:ext cx="497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스택의 크기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스택이 가질 수 있는 최대 자료의 개수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09A644-115F-449C-A324-EFFD6C1E74F9}"/>
              </a:ext>
            </a:extLst>
          </p:cNvPr>
          <p:cNvSpPr/>
          <p:nvPr/>
        </p:nvSpPr>
        <p:spPr>
          <a:xfrm>
            <a:off x="10500940" y="3464168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</a:rPr>
              <a:t>5</a:t>
            </a:r>
            <a:r>
              <a:rPr lang="en-US" altLang="ko-KR">
                <a:solidFill>
                  <a:schemeClr val="tx1"/>
                </a:solidFill>
              </a:rPr>
              <a:t>   F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F7D28D-31DC-4074-A6DA-FF9322C9E17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610191" y="3832203"/>
            <a:ext cx="324604" cy="4225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곱하기 기호 47">
            <a:extLst>
              <a:ext uri="{FF2B5EF4-FFF2-40B4-BE49-F238E27FC236}">
                <a16:creationId xmlns:a16="http://schemas.microsoft.com/office/drawing/2014/main" id="{4D1BC489-2A19-4D42-A53A-43BA9A39CD7B}"/>
              </a:ext>
            </a:extLst>
          </p:cNvPr>
          <p:cNvSpPr/>
          <p:nvPr/>
        </p:nvSpPr>
        <p:spPr>
          <a:xfrm>
            <a:off x="10362975" y="2970613"/>
            <a:ext cx="1251833" cy="1355144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509">
            <a:extLst>
              <a:ext uri="{FF2B5EF4-FFF2-40B4-BE49-F238E27FC236}">
                <a16:creationId xmlns:a16="http://schemas.microsoft.com/office/drawing/2014/main" id="{2B2571F1-6F3D-4629-8FED-EE09F01358D2}"/>
              </a:ext>
            </a:extLst>
          </p:cNvPr>
          <p:cNvSpPr/>
          <p:nvPr/>
        </p:nvSpPr>
        <p:spPr>
          <a:xfrm rot="13500000">
            <a:off x="908074" y="412129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AA18942-3774-4FDC-8436-1120009EFC4E}"/>
              </a:ext>
            </a:extLst>
          </p:cNvPr>
          <p:cNvSpPr/>
          <p:nvPr/>
        </p:nvSpPr>
        <p:spPr>
          <a:xfrm>
            <a:off x="1352214" y="3893304"/>
            <a:ext cx="4972087" cy="934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오버플로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(overflow,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넘침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  <a:p>
            <a:pPr>
              <a:lnSpc>
                <a:spcPts val="1500"/>
              </a:lnSpc>
            </a:pP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ts val="1500"/>
              </a:lnSpc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스택의 크기를 초과해 새로운 자료를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ts val="2160"/>
              </a:lnSpc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추가하지 못하는 현상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290269-CECE-44AD-9327-C0548297252A}"/>
              </a:ext>
            </a:extLst>
          </p:cNvPr>
          <p:cNvSpPr/>
          <p:nvPr/>
        </p:nvSpPr>
        <p:spPr>
          <a:xfrm>
            <a:off x="10439185" y="2770755"/>
            <a:ext cx="1014122" cy="338554"/>
          </a:xfrm>
          <a:prstGeom prst="rect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overflow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00704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65023" y="98772"/>
            <a:ext cx="3540026" cy="5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 </a:t>
            </a:r>
            <a:r>
              <a:rPr lang="en-US" altLang="ko-KR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자료 가져오기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0" name="Shape 509">
            <a:extLst>
              <a:ext uri="{FF2B5EF4-FFF2-40B4-BE49-F238E27FC236}">
                <a16:creationId xmlns:a16="http://schemas.microsoft.com/office/drawing/2014/main" id="{B6F37B3D-9872-4FDC-82B7-8020E1D44D34}"/>
              </a:ext>
            </a:extLst>
          </p:cNvPr>
          <p:cNvSpPr/>
          <p:nvPr/>
        </p:nvSpPr>
        <p:spPr>
          <a:xfrm rot="13500000">
            <a:off x="868844" y="134702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Shape 509">
            <a:extLst>
              <a:ext uri="{FF2B5EF4-FFF2-40B4-BE49-F238E27FC236}">
                <a16:creationId xmlns:a16="http://schemas.microsoft.com/office/drawing/2014/main" id="{673D5BDD-7136-4E6E-A345-ABACB6555D04}"/>
              </a:ext>
            </a:extLst>
          </p:cNvPr>
          <p:cNvSpPr/>
          <p:nvPr/>
        </p:nvSpPr>
        <p:spPr>
          <a:xfrm rot="13500000">
            <a:off x="859651" y="212874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CD40FC-C82B-4276-BA31-E046AAF62870}"/>
              </a:ext>
            </a:extLst>
          </p:cNvPr>
          <p:cNvSpPr/>
          <p:nvPr/>
        </p:nvSpPr>
        <p:spPr>
          <a:xfrm>
            <a:off x="1335579" y="1126810"/>
            <a:ext cx="640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(Pop)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스택에서 기존에 저장된 자료를 가져와서 이를 반환하는 과정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34774B8-DBB1-4C40-BF6D-DFFDF0A7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82170"/>
              </p:ext>
            </p:extLst>
          </p:nvPr>
        </p:nvGraphicFramePr>
        <p:xfrm>
          <a:off x="3277735" y="4485051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D4F0D79-67CB-48FA-BAB1-FC8B39CA4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56037"/>
              </p:ext>
            </p:extLst>
          </p:nvPr>
        </p:nvGraphicFramePr>
        <p:xfrm>
          <a:off x="5794030" y="4485051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0110A0-A9CC-48B3-80F3-52A4068B3FC0}"/>
              </a:ext>
            </a:extLst>
          </p:cNvPr>
          <p:cNvSpPr/>
          <p:nvPr/>
        </p:nvSpPr>
        <p:spPr>
          <a:xfrm>
            <a:off x="6329222" y="3578839"/>
            <a:ext cx="867709" cy="3680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AF696B6-29F9-41BC-9F56-11AD2765C727}"/>
              </a:ext>
            </a:extLst>
          </p:cNvPr>
          <p:cNvCxnSpPr>
            <a:cxnSpLocks/>
          </p:cNvCxnSpPr>
          <p:nvPr/>
        </p:nvCxnSpPr>
        <p:spPr>
          <a:xfrm flipV="1">
            <a:off x="6329222" y="3983045"/>
            <a:ext cx="377363" cy="40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 509">
            <a:extLst>
              <a:ext uri="{FF2B5EF4-FFF2-40B4-BE49-F238E27FC236}">
                <a16:creationId xmlns:a16="http://schemas.microsoft.com/office/drawing/2014/main" id="{1A9A7B2D-3ABA-47FB-B024-05C413D5EA24}"/>
              </a:ext>
            </a:extLst>
          </p:cNvPr>
          <p:cNvSpPr/>
          <p:nvPr/>
        </p:nvSpPr>
        <p:spPr>
          <a:xfrm rot="8100000" flipH="1">
            <a:off x="6907950" y="6422962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250D55-4BEF-4AC0-B637-04007093FDA1}"/>
              </a:ext>
            </a:extLst>
          </p:cNvPr>
          <p:cNvSpPr/>
          <p:nvPr/>
        </p:nvSpPr>
        <p:spPr>
          <a:xfrm>
            <a:off x="6999360" y="6266295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63" name="Shape 509">
            <a:extLst>
              <a:ext uri="{FF2B5EF4-FFF2-40B4-BE49-F238E27FC236}">
                <a16:creationId xmlns:a16="http://schemas.microsoft.com/office/drawing/2014/main" id="{8EB760DB-F2F7-411C-9094-DA59DAEE03E4}"/>
              </a:ext>
            </a:extLst>
          </p:cNvPr>
          <p:cNvSpPr/>
          <p:nvPr/>
        </p:nvSpPr>
        <p:spPr>
          <a:xfrm rot="13500000">
            <a:off x="4739076" y="522010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B356F2-5DC8-4B09-A73E-4DE84D49430A}"/>
              </a:ext>
            </a:extLst>
          </p:cNvPr>
          <p:cNvSpPr/>
          <p:nvPr/>
        </p:nvSpPr>
        <p:spPr>
          <a:xfrm>
            <a:off x="3555812" y="5976667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3E028F-AD9D-40AC-A129-701F7CE95ACC}"/>
              </a:ext>
            </a:extLst>
          </p:cNvPr>
          <p:cNvSpPr/>
          <p:nvPr/>
        </p:nvSpPr>
        <p:spPr>
          <a:xfrm>
            <a:off x="1303791" y="1874376"/>
            <a:ext cx="4972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가장 나중에 추가한 자료가 반환된다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</a:p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자료를 추가한 순서와 역순으로 자료가 반환된다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.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3" name="Shape 509">
            <a:extLst>
              <a:ext uri="{FF2B5EF4-FFF2-40B4-BE49-F238E27FC236}">
                <a16:creationId xmlns:a16="http://schemas.microsoft.com/office/drawing/2014/main" id="{6F309FB0-0ACB-4E03-9A2F-7A702E131DAB}"/>
              </a:ext>
            </a:extLst>
          </p:cNvPr>
          <p:cNvSpPr/>
          <p:nvPr/>
        </p:nvSpPr>
        <p:spPr>
          <a:xfrm rot="13500000">
            <a:off x="836907" y="28928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278DACB-F22F-4383-B045-3BF5741D5593}"/>
              </a:ext>
            </a:extLst>
          </p:cNvPr>
          <p:cNvSpPr/>
          <p:nvPr/>
        </p:nvSpPr>
        <p:spPr>
          <a:xfrm>
            <a:off x="1302952" y="2658420"/>
            <a:ext cx="5222227" cy="674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err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언더플로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(underflow,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부족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</a:p>
          <a:p>
            <a:pPr>
              <a:lnSpc>
                <a:spcPts val="1500"/>
              </a:lnSpc>
            </a:pP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>
              <a:lnSpc>
                <a:spcPts val="1500"/>
              </a:lnSpc>
            </a:pP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스택에 아무런 자료가 없어서 반환하지 못하는 현상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9" name="Shape 509">
            <a:extLst>
              <a:ext uri="{FF2B5EF4-FFF2-40B4-BE49-F238E27FC236}">
                <a16:creationId xmlns:a16="http://schemas.microsoft.com/office/drawing/2014/main" id="{EE927D2D-C475-47AB-ACFF-C34AEC7F5251}"/>
              </a:ext>
            </a:extLst>
          </p:cNvPr>
          <p:cNvSpPr/>
          <p:nvPr/>
        </p:nvSpPr>
        <p:spPr>
          <a:xfrm rot="13500000">
            <a:off x="2923630" y="6009907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79E369-D227-4532-8587-BD292C0A6A9C}"/>
              </a:ext>
            </a:extLst>
          </p:cNvPr>
          <p:cNvSpPr/>
          <p:nvPr/>
        </p:nvSpPr>
        <p:spPr>
          <a:xfrm>
            <a:off x="2312811" y="5857503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E5ED145E-AD39-475A-A6D9-A7C8CB467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56037"/>
              </p:ext>
            </p:extLst>
          </p:nvPr>
        </p:nvGraphicFramePr>
        <p:xfrm>
          <a:off x="8384218" y="4485052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29A7BE8-1CC3-4B95-A3A9-D32C4F0E7633}"/>
              </a:ext>
            </a:extLst>
          </p:cNvPr>
          <p:cNvCxnSpPr>
            <a:cxnSpLocks/>
          </p:cNvCxnSpPr>
          <p:nvPr/>
        </p:nvCxnSpPr>
        <p:spPr>
          <a:xfrm flipV="1">
            <a:off x="8919410" y="3983046"/>
            <a:ext cx="377363" cy="4077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509">
            <a:extLst>
              <a:ext uri="{FF2B5EF4-FFF2-40B4-BE49-F238E27FC236}">
                <a16:creationId xmlns:a16="http://schemas.microsoft.com/office/drawing/2014/main" id="{DEC326A8-74E5-4155-8993-0A72A4BB18E7}"/>
              </a:ext>
            </a:extLst>
          </p:cNvPr>
          <p:cNvSpPr/>
          <p:nvPr/>
        </p:nvSpPr>
        <p:spPr>
          <a:xfrm rot="8100000" flipH="1">
            <a:off x="9498138" y="6422963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DA30B9-4FF7-4C59-8CC5-9D2AE40CF377}"/>
              </a:ext>
            </a:extLst>
          </p:cNvPr>
          <p:cNvSpPr/>
          <p:nvPr/>
        </p:nvSpPr>
        <p:spPr>
          <a:xfrm>
            <a:off x="9589548" y="6266296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85" name="Shape 509">
            <a:extLst>
              <a:ext uri="{FF2B5EF4-FFF2-40B4-BE49-F238E27FC236}">
                <a16:creationId xmlns:a16="http://schemas.microsoft.com/office/drawing/2014/main" id="{A95826E5-E587-4275-A85D-0705CE6D6AAD}"/>
              </a:ext>
            </a:extLst>
          </p:cNvPr>
          <p:cNvSpPr/>
          <p:nvPr/>
        </p:nvSpPr>
        <p:spPr>
          <a:xfrm rot="13500000">
            <a:off x="7329264" y="522010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6" name="곱하기 기호 85">
            <a:extLst>
              <a:ext uri="{FF2B5EF4-FFF2-40B4-BE49-F238E27FC236}">
                <a16:creationId xmlns:a16="http://schemas.microsoft.com/office/drawing/2014/main" id="{DE0CA0BA-65F8-443B-91A3-65D0B90AEA37}"/>
              </a:ext>
            </a:extLst>
          </p:cNvPr>
          <p:cNvSpPr/>
          <p:nvPr/>
        </p:nvSpPr>
        <p:spPr>
          <a:xfrm>
            <a:off x="9251927" y="3086315"/>
            <a:ext cx="1251833" cy="1355144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7DCBB9B-E639-4BFE-9E86-7743A9D35AC0}"/>
              </a:ext>
            </a:extLst>
          </p:cNvPr>
          <p:cNvSpPr/>
          <p:nvPr/>
        </p:nvSpPr>
        <p:spPr>
          <a:xfrm>
            <a:off x="9379473" y="2827762"/>
            <a:ext cx="1100959" cy="338554"/>
          </a:xfrm>
          <a:prstGeom prst="rect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underflow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75427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65023" y="98772"/>
            <a:ext cx="3540026" cy="5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 </a:t>
            </a:r>
            <a:r>
              <a:rPr lang="en-US" altLang="ko-KR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 자료 접근하기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0" name="Shape 509">
            <a:extLst>
              <a:ext uri="{FF2B5EF4-FFF2-40B4-BE49-F238E27FC236}">
                <a16:creationId xmlns:a16="http://schemas.microsoft.com/office/drawing/2014/main" id="{B6F37B3D-9872-4FDC-82B7-8020E1D44D34}"/>
              </a:ext>
            </a:extLst>
          </p:cNvPr>
          <p:cNvSpPr/>
          <p:nvPr/>
        </p:nvSpPr>
        <p:spPr>
          <a:xfrm rot="13500000">
            <a:off x="868844" y="1347020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" name="Shape 509">
            <a:extLst>
              <a:ext uri="{FF2B5EF4-FFF2-40B4-BE49-F238E27FC236}">
                <a16:creationId xmlns:a16="http://schemas.microsoft.com/office/drawing/2014/main" id="{673D5BDD-7136-4E6E-A345-ABACB6555D04}"/>
              </a:ext>
            </a:extLst>
          </p:cNvPr>
          <p:cNvSpPr/>
          <p:nvPr/>
        </p:nvSpPr>
        <p:spPr>
          <a:xfrm rot="13500000">
            <a:off x="859651" y="2128744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FCD40FC-C82B-4276-BA31-E046AAF62870}"/>
              </a:ext>
            </a:extLst>
          </p:cNvPr>
          <p:cNvSpPr/>
          <p:nvPr/>
        </p:nvSpPr>
        <p:spPr>
          <a:xfrm>
            <a:off x="1335579" y="1126810"/>
            <a:ext cx="6401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피크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(Peak)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연산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스택에 저장된 자료에 접근하여 값을 가져오는 과정</a:t>
            </a:r>
            <a:endParaRPr lang="en-US" altLang="ko-KR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034774B8-DBB1-4C40-BF6D-DFFDF0A7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069"/>
              </p:ext>
            </p:extLst>
          </p:nvPr>
        </p:nvGraphicFramePr>
        <p:xfrm>
          <a:off x="4387154" y="4018332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AD4F0D79-67CB-48FA-BAB1-FC8B39CA4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22219"/>
              </p:ext>
            </p:extLst>
          </p:nvPr>
        </p:nvGraphicFramePr>
        <p:xfrm>
          <a:off x="7737231" y="4018332"/>
          <a:ext cx="867709" cy="183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709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498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0110A0-A9CC-48B3-80F3-52A4068B3FC0}"/>
              </a:ext>
            </a:extLst>
          </p:cNvPr>
          <p:cNvSpPr/>
          <p:nvPr/>
        </p:nvSpPr>
        <p:spPr>
          <a:xfrm>
            <a:off x="9404825" y="4434123"/>
            <a:ext cx="867709" cy="36803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AF696B6-29F9-41BC-9F56-11AD2765C727}"/>
              </a:ext>
            </a:extLst>
          </p:cNvPr>
          <p:cNvCxnSpPr>
            <a:cxnSpLocks/>
          </p:cNvCxnSpPr>
          <p:nvPr/>
        </p:nvCxnSpPr>
        <p:spPr>
          <a:xfrm flipV="1">
            <a:off x="8188007" y="4764660"/>
            <a:ext cx="1081618" cy="7077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hape 509">
            <a:extLst>
              <a:ext uri="{FF2B5EF4-FFF2-40B4-BE49-F238E27FC236}">
                <a16:creationId xmlns:a16="http://schemas.microsoft.com/office/drawing/2014/main" id="{1A9A7B2D-3ABA-47FB-B024-05C413D5EA24}"/>
              </a:ext>
            </a:extLst>
          </p:cNvPr>
          <p:cNvSpPr/>
          <p:nvPr/>
        </p:nvSpPr>
        <p:spPr>
          <a:xfrm rot="8100000" flipH="1">
            <a:off x="8783930" y="5547451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250D55-4BEF-4AC0-B637-04007093FDA1}"/>
              </a:ext>
            </a:extLst>
          </p:cNvPr>
          <p:cNvSpPr/>
          <p:nvPr/>
        </p:nvSpPr>
        <p:spPr>
          <a:xfrm>
            <a:off x="8875340" y="5390784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63" name="Shape 509">
            <a:extLst>
              <a:ext uri="{FF2B5EF4-FFF2-40B4-BE49-F238E27FC236}">
                <a16:creationId xmlns:a16="http://schemas.microsoft.com/office/drawing/2014/main" id="{8EB760DB-F2F7-411C-9094-DA59DAEE03E4}"/>
              </a:ext>
            </a:extLst>
          </p:cNvPr>
          <p:cNvSpPr/>
          <p:nvPr/>
        </p:nvSpPr>
        <p:spPr>
          <a:xfrm rot="13500000">
            <a:off x="6297854" y="47557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DB356F2-5DC8-4B09-A73E-4DE84D49430A}"/>
              </a:ext>
            </a:extLst>
          </p:cNvPr>
          <p:cNvSpPr/>
          <p:nvPr/>
        </p:nvSpPr>
        <p:spPr>
          <a:xfrm>
            <a:off x="4665231" y="5509948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3E028F-AD9D-40AC-A129-701F7CE95ACC}"/>
              </a:ext>
            </a:extLst>
          </p:cNvPr>
          <p:cNvSpPr/>
          <p:nvPr/>
        </p:nvSpPr>
        <p:spPr>
          <a:xfrm>
            <a:off x="1302952" y="2043021"/>
            <a:ext cx="598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 연산과 달리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기존 자료를 제거하지 않고 값을 반환한다</a:t>
            </a:r>
          </a:p>
        </p:txBody>
      </p:sp>
      <p:sp>
        <p:nvSpPr>
          <p:cNvPr id="79" name="Shape 509">
            <a:extLst>
              <a:ext uri="{FF2B5EF4-FFF2-40B4-BE49-F238E27FC236}">
                <a16:creationId xmlns:a16="http://schemas.microsoft.com/office/drawing/2014/main" id="{EE927D2D-C475-47AB-ACFF-C34AEC7F5251}"/>
              </a:ext>
            </a:extLst>
          </p:cNvPr>
          <p:cNvSpPr/>
          <p:nvPr/>
        </p:nvSpPr>
        <p:spPr>
          <a:xfrm rot="13500000">
            <a:off x="4033049" y="5543188"/>
            <a:ext cx="156859" cy="156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679E369-D227-4532-8587-BD292C0A6A9C}"/>
              </a:ext>
            </a:extLst>
          </p:cNvPr>
          <p:cNvSpPr/>
          <p:nvPr/>
        </p:nvSpPr>
        <p:spPr>
          <a:xfrm>
            <a:off x="3422230" y="5390784"/>
            <a:ext cx="66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Top</a:t>
            </a:r>
            <a:endParaRPr lang="ko-KR" altLang="en-US" sz="24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6DA99E2-1393-493D-92A6-DFB0F26C1110}"/>
              </a:ext>
            </a:extLst>
          </p:cNvPr>
          <p:cNvSpPr/>
          <p:nvPr/>
        </p:nvSpPr>
        <p:spPr>
          <a:xfrm>
            <a:off x="8021669" y="5519416"/>
            <a:ext cx="298832" cy="28962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65023" y="98772"/>
            <a:ext cx="3171708" cy="57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4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스택의 추상 자료형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52" name="Shape 509">
            <a:extLst>
              <a:ext uri="{FF2B5EF4-FFF2-40B4-BE49-F238E27FC236}">
                <a16:creationId xmlns:a16="http://schemas.microsoft.com/office/drawing/2014/main" id="{673D5BDD-7136-4E6E-A345-ABACB6555D04}"/>
              </a:ext>
            </a:extLst>
          </p:cNvPr>
          <p:cNvSpPr/>
          <p:nvPr/>
        </p:nvSpPr>
        <p:spPr>
          <a:xfrm rot="13500000">
            <a:off x="846248" y="128143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C61819-2A25-49F4-B2B4-E9992707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78072"/>
              </p:ext>
            </p:extLst>
          </p:nvPr>
        </p:nvGraphicFramePr>
        <p:xfrm>
          <a:off x="1387388" y="1997849"/>
          <a:ext cx="10165704" cy="4561758"/>
        </p:xfrm>
        <a:graphic>
          <a:graphicData uri="http://schemas.openxmlformats.org/drawingml/2006/table">
            <a:tbl>
              <a:tblPr/>
              <a:tblGrid>
                <a:gridCol w="1337827">
                  <a:extLst>
                    <a:ext uri="{9D8B030D-6E8A-4147-A177-3AD203B41FA5}">
                      <a16:colId xmlns:a16="http://schemas.microsoft.com/office/drawing/2014/main" val="436268262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302552307"/>
                    </a:ext>
                  </a:extLst>
                </a:gridCol>
                <a:gridCol w="1573823">
                  <a:extLst>
                    <a:ext uri="{9D8B030D-6E8A-4147-A177-3AD203B41FA5}">
                      <a16:colId xmlns:a16="http://schemas.microsoft.com/office/drawing/2014/main" val="2726683330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2932298505"/>
                    </a:ext>
                  </a:extLst>
                </a:gridCol>
                <a:gridCol w="4220708">
                  <a:extLst>
                    <a:ext uri="{9D8B030D-6E8A-4147-A177-3AD203B41FA5}">
                      <a16:colId xmlns:a16="http://schemas.microsoft.com/office/drawing/2014/main" val="3663718244"/>
                    </a:ext>
                  </a:extLst>
                </a:gridCol>
              </a:tblGrid>
              <a:tr h="245146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이름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</a:endParaRPr>
                    </a:p>
                  </a:txBody>
                  <a:tcPr marL="61286" marR="61286" marT="30643" marB="30643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입력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출력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설명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0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50976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스택생성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createStack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크기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빈 스택 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을 생성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68413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스택삭제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deleteStack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N/A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메모리를 해제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96555"/>
                  </a:ext>
                </a:extLst>
              </a:tr>
              <a:tr h="98058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자료추가 가능 여부 판단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isFull()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True/False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스택에 </a:t>
                      </a:r>
                      <a:r>
                        <a:rPr lang="ko-KR" altLang="en-US" sz="160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푸시를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수행할 수 있는지를 반환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배열 스택인 경우에만 의미 있음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6573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빈 스택인지 여부 판단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isEmpty()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True/False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빈 스택인지를 반환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55473"/>
                  </a:ext>
                </a:extLst>
              </a:tr>
              <a:tr h="42900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푸시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push()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성공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실패 여부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맨 위에 새로운 자료를 추가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05327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팝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pop()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data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 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맨 위에 있는 자료를 제거한 뒤 이를 반환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253693"/>
                  </a:ext>
                </a:extLst>
              </a:tr>
              <a:tr h="7967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피크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peek()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 </a:t>
                      </a:r>
                      <a:r>
                        <a:rPr 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stack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자료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스택의 맨 위에 있는 자료를 반환</a:t>
                      </a:r>
                      <a:endParaRPr lang="en-US" altLang="ko-KR" sz="160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스택에서 제거하지는 않음</a:t>
                      </a:r>
                      <a:r>
                        <a:rPr lang="en-US" altLang="ko-KR" sz="160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66135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95F5A5-E4F3-40C6-B24D-E40AE7CA0836}"/>
              </a:ext>
            </a:extLst>
          </p:cNvPr>
          <p:cNvSpPr/>
          <p:nvPr/>
        </p:nvSpPr>
        <p:spPr>
          <a:xfrm>
            <a:off x="1101317" y="1202418"/>
            <a:ext cx="5982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스택 구현에 필요한 기본 연산을 정리한 스택의 추상 자료형</a:t>
            </a:r>
          </a:p>
        </p:txBody>
      </p:sp>
    </p:spTree>
    <p:extLst>
      <p:ext uri="{BB962C8B-B14F-4D97-AF65-F5344CB8AC3E}">
        <p14:creationId xmlns:p14="http://schemas.microsoft.com/office/powerpoint/2010/main" val="366284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559419" y="200929"/>
            <a:ext cx="553658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en-US" altLang="ko-KR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Ch 6 . </a:t>
            </a: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스택의 적용 </a:t>
            </a:r>
            <a:r>
              <a:rPr lang="en-US" altLang="ko-KR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_</a:t>
            </a:r>
            <a:r>
              <a:rPr lang="ko-KR" altLang="en-US" sz="20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역순인 문자열 만들기</a:t>
            </a:r>
            <a:endParaRPr lang="ru-RU" altLang="ko-KR" sz="2800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C136C4F-D5DC-4F50-9DC6-1BDCEBEC0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51176"/>
              </p:ext>
            </p:extLst>
          </p:nvPr>
        </p:nvGraphicFramePr>
        <p:xfrm>
          <a:off x="2560479" y="2161320"/>
          <a:ext cx="694526" cy="148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FC43D5F-2492-45DB-85CC-3F44B5A7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9480"/>
              </p:ext>
            </p:extLst>
          </p:nvPr>
        </p:nvGraphicFramePr>
        <p:xfrm>
          <a:off x="4172989" y="2200766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F0B591-9D40-4945-A7B5-60A51751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53498"/>
              </p:ext>
            </p:extLst>
          </p:nvPr>
        </p:nvGraphicFramePr>
        <p:xfrm>
          <a:off x="1038348" y="2188726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6DC8B-ADDC-44FD-BC33-4844FEB4BE69}"/>
              </a:ext>
            </a:extLst>
          </p:cNvPr>
          <p:cNvSpPr/>
          <p:nvPr/>
        </p:nvSpPr>
        <p:spPr>
          <a:xfrm>
            <a:off x="1454216" y="1464356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2862176" y="1464356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C1731-F838-4A40-B3BC-CFA9A206CFF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454216" y="1763188"/>
            <a:ext cx="323778" cy="348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904936" y="1763188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hape 509">
            <a:extLst>
              <a:ext uri="{FF2B5EF4-FFF2-40B4-BE49-F238E27FC236}">
                <a16:creationId xmlns:a16="http://schemas.microsoft.com/office/drawing/2014/main" id="{BC935E5A-5050-4B7A-B41C-BC9BF797EE30}"/>
              </a:ext>
            </a:extLst>
          </p:cNvPr>
          <p:cNvSpPr/>
          <p:nvPr/>
        </p:nvSpPr>
        <p:spPr>
          <a:xfrm rot="13500000">
            <a:off x="1897281" y="286622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0" name="Shape 509">
            <a:extLst>
              <a:ext uri="{FF2B5EF4-FFF2-40B4-BE49-F238E27FC236}">
                <a16:creationId xmlns:a16="http://schemas.microsoft.com/office/drawing/2014/main" id="{28820F10-C3D1-43B2-AE56-E8270D09660D}"/>
              </a:ext>
            </a:extLst>
          </p:cNvPr>
          <p:cNvSpPr/>
          <p:nvPr/>
        </p:nvSpPr>
        <p:spPr>
          <a:xfrm rot="13500000">
            <a:off x="3483636" y="286622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106546-4896-4A99-90C9-FB58F087ADBB}"/>
              </a:ext>
            </a:extLst>
          </p:cNvPr>
          <p:cNvSpPr/>
          <p:nvPr/>
        </p:nvSpPr>
        <p:spPr>
          <a:xfrm>
            <a:off x="2866394" y="3398504"/>
            <a:ext cx="136530" cy="15699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09A644-115F-449C-A324-EFFD6C1E74F9}"/>
              </a:ext>
            </a:extLst>
          </p:cNvPr>
          <p:cNvSpPr/>
          <p:nvPr/>
        </p:nvSpPr>
        <p:spPr>
          <a:xfrm>
            <a:off x="4459291" y="1476396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F7D28D-31DC-4074-A6DA-FF9322C9E17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459291" y="1775228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2E12E1-9D53-40E1-B330-6AFBB769F33D}"/>
              </a:ext>
            </a:extLst>
          </p:cNvPr>
          <p:cNvSpPr/>
          <p:nvPr/>
        </p:nvSpPr>
        <p:spPr>
          <a:xfrm>
            <a:off x="4459291" y="3415833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CF06517-28FC-4E09-ABD2-CFEDF10DC205}"/>
              </a:ext>
            </a:extLst>
          </p:cNvPr>
          <p:cNvSpPr/>
          <p:nvPr/>
        </p:nvSpPr>
        <p:spPr>
          <a:xfrm>
            <a:off x="4459291" y="3128915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DC3981F8-E3B0-4AB6-96D2-772021F49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44256"/>
              </p:ext>
            </p:extLst>
          </p:nvPr>
        </p:nvGraphicFramePr>
        <p:xfrm>
          <a:off x="5831558" y="2200766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54" name="Shape 509">
            <a:extLst>
              <a:ext uri="{FF2B5EF4-FFF2-40B4-BE49-F238E27FC236}">
                <a16:creationId xmlns:a16="http://schemas.microsoft.com/office/drawing/2014/main" id="{0A704D4E-34C5-4DDF-83C0-83ACFB1C092A}"/>
              </a:ext>
            </a:extLst>
          </p:cNvPr>
          <p:cNvSpPr/>
          <p:nvPr/>
        </p:nvSpPr>
        <p:spPr>
          <a:xfrm rot="13500000">
            <a:off x="7119420" y="569522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55D96A-B2D3-4238-B9E9-2BA944770372}"/>
              </a:ext>
            </a:extLst>
          </p:cNvPr>
          <p:cNvSpPr/>
          <p:nvPr/>
        </p:nvSpPr>
        <p:spPr>
          <a:xfrm>
            <a:off x="6121763" y="3413831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E5AE3E-EFF1-4B5F-B5D4-0D72433A6156}"/>
              </a:ext>
            </a:extLst>
          </p:cNvPr>
          <p:cNvSpPr/>
          <p:nvPr/>
        </p:nvSpPr>
        <p:spPr>
          <a:xfrm>
            <a:off x="6121763" y="3124084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706F7D-F11F-42FF-A537-D061264D0514}"/>
              </a:ext>
            </a:extLst>
          </p:cNvPr>
          <p:cNvSpPr/>
          <p:nvPr/>
        </p:nvSpPr>
        <p:spPr>
          <a:xfrm>
            <a:off x="6121763" y="2826397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946799-50FC-4759-9FAF-3519AC73EA09}"/>
              </a:ext>
            </a:extLst>
          </p:cNvPr>
          <p:cNvSpPr txBox="1"/>
          <p:nvPr/>
        </p:nvSpPr>
        <p:spPr>
          <a:xfrm>
            <a:off x="7075657" y="1218157"/>
            <a:ext cx="4988332" cy="646331"/>
          </a:xfrm>
          <a:prstGeom prst="rect">
            <a:avLst/>
          </a:prstGeom>
          <a:ln>
            <a:solidFill>
              <a:srgbClr val="EDD0B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'ABC’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문자열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		A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</a:p>
          <a:p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'ABC’ 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의 역순인 문자열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'CBA'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	C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B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→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075791-6D6E-40EF-8818-DCD330033C4B}"/>
              </a:ext>
            </a:extLst>
          </p:cNvPr>
          <p:cNvSpPr/>
          <p:nvPr/>
        </p:nvSpPr>
        <p:spPr>
          <a:xfrm>
            <a:off x="1389105" y="1064920"/>
            <a:ext cx="777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59719D-4B2B-4C95-962A-53C80DF36EA8}"/>
              </a:ext>
            </a:extLst>
          </p:cNvPr>
          <p:cNvSpPr/>
          <p:nvPr/>
        </p:nvSpPr>
        <p:spPr>
          <a:xfrm>
            <a:off x="2811512" y="1064920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(2)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074C24-8CCC-45C9-A1F8-B6A14E56C101}"/>
              </a:ext>
            </a:extLst>
          </p:cNvPr>
          <p:cNvSpPr/>
          <p:nvPr/>
        </p:nvSpPr>
        <p:spPr>
          <a:xfrm>
            <a:off x="4388714" y="1064920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푸시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(3)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3396ACAF-27FF-4C55-9AD9-6D50764CE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75294"/>
              </p:ext>
            </p:extLst>
          </p:nvPr>
        </p:nvGraphicFramePr>
        <p:xfrm>
          <a:off x="6096000" y="514479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85" name="직사각형 84">
            <a:extLst>
              <a:ext uri="{FF2B5EF4-FFF2-40B4-BE49-F238E27FC236}">
                <a16:creationId xmlns:a16="http://schemas.microsoft.com/office/drawing/2014/main" id="{6ECAE116-6F7D-4A88-9837-9C6BF06E6356}"/>
              </a:ext>
            </a:extLst>
          </p:cNvPr>
          <p:cNvSpPr/>
          <p:nvPr/>
        </p:nvSpPr>
        <p:spPr>
          <a:xfrm>
            <a:off x="6386205" y="6357862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EA982A-73C5-4F23-84A4-0EBF107C3E87}"/>
              </a:ext>
            </a:extLst>
          </p:cNvPr>
          <p:cNvSpPr/>
          <p:nvPr/>
        </p:nvSpPr>
        <p:spPr>
          <a:xfrm>
            <a:off x="6386205" y="6068115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075B66-493E-451A-BAF3-4D9B8F17961E}"/>
              </a:ext>
            </a:extLst>
          </p:cNvPr>
          <p:cNvSpPr/>
          <p:nvPr/>
        </p:nvSpPr>
        <p:spPr>
          <a:xfrm>
            <a:off x="6386205" y="5770428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292E40FC-F1E7-4A82-9125-EC4FA2B51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47333"/>
              </p:ext>
            </p:extLst>
          </p:nvPr>
        </p:nvGraphicFramePr>
        <p:xfrm>
          <a:off x="7772675" y="512955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191460BB-F9C1-48D7-8E52-64ACAFF6C7D5}"/>
              </a:ext>
            </a:extLst>
          </p:cNvPr>
          <p:cNvSpPr/>
          <p:nvPr/>
        </p:nvSpPr>
        <p:spPr>
          <a:xfrm>
            <a:off x="8066597" y="6355033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CDE74E1-0572-4A3D-8457-478E2A01AD93}"/>
              </a:ext>
            </a:extLst>
          </p:cNvPr>
          <p:cNvSpPr/>
          <p:nvPr/>
        </p:nvSpPr>
        <p:spPr>
          <a:xfrm>
            <a:off x="8066597" y="6068115"/>
            <a:ext cx="136530" cy="152814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BE7FCCC-40BE-4F9E-B489-74CF8BFA5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660986"/>
              </p:ext>
            </p:extLst>
          </p:nvPr>
        </p:nvGraphicFramePr>
        <p:xfrm>
          <a:off x="9345325" y="5090109"/>
          <a:ext cx="694526" cy="148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6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82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98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 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A97D814C-F4BF-46B7-B40E-29957454DB0E}"/>
              </a:ext>
            </a:extLst>
          </p:cNvPr>
          <p:cNvSpPr/>
          <p:nvPr/>
        </p:nvSpPr>
        <p:spPr>
          <a:xfrm>
            <a:off x="9651240" y="6327293"/>
            <a:ext cx="136530" cy="156992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A8D201B7-788C-48C7-93BD-B4EF839D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96810"/>
              </p:ext>
            </p:extLst>
          </p:nvPr>
        </p:nvGraphicFramePr>
        <p:xfrm>
          <a:off x="10917976" y="5144797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2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95" name="Shape 509">
            <a:extLst>
              <a:ext uri="{FF2B5EF4-FFF2-40B4-BE49-F238E27FC236}">
                <a16:creationId xmlns:a16="http://schemas.microsoft.com/office/drawing/2014/main" id="{4FBF18D7-1EC2-49D3-B870-F60267599F70}"/>
              </a:ext>
            </a:extLst>
          </p:cNvPr>
          <p:cNvSpPr/>
          <p:nvPr/>
        </p:nvSpPr>
        <p:spPr>
          <a:xfrm rot="13500000">
            <a:off x="8759733" y="569522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6" name="Shape 509">
            <a:extLst>
              <a:ext uri="{FF2B5EF4-FFF2-40B4-BE49-F238E27FC236}">
                <a16:creationId xmlns:a16="http://schemas.microsoft.com/office/drawing/2014/main" id="{0BE37BB2-10BC-4CAA-92C8-6DB62E3FEAF9}"/>
              </a:ext>
            </a:extLst>
          </p:cNvPr>
          <p:cNvSpPr/>
          <p:nvPr/>
        </p:nvSpPr>
        <p:spPr>
          <a:xfrm rot="13500000">
            <a:off x="10367692" y="569522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5A7F01-2F35-4B14-9525-8B810B04281E}"/>
              </a:ext>
            </a:extLst>
          </p:cNvPr>
          <p:cNvSpPr/>
          <p:nvPr/>
        </p:nvSpPr>
        <p:spPr>
          <a:xfrm>
            <a:off x="6436728" y="44262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C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7FCCA89-FDA3-42C2-BB72-F8BEDA87E14A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436728" y="472508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C7C0FBB-28A1-4BC8-B899-A28505132DF9}"/>
              </a:ext>
            </a:extLst>
          </p:cNvPr>
          <p:cNvSpPr/>
          <p:nvPr/>
        </p:nvSpPr>
        <p:spPr>
          <a:xfrm>
            <a:off x="8188746" y="44262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B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5D6C793-AD8C-45D2-92FE-34E4B1C7FF16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8231506" y="4725085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2A8062-5430-47E2-AAA9-EF7E8872C11E}"/>
              </a:ext>
            </a:extLst>
          </p:cNvPr>
          <p:cNvSpPr/>
          <p:nvPr/>
        </p:nvSpPr>
        <p:spPr>
          <a:xfrm>
            <a:off x="9716073" y="44262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8976F33-A083-443E-849D-0EB2DBCBE76B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9716073" y="4725085"/>
            <a:ext cx="323778" cy="348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C2C793D-136E-4251-BA6E-03C4E68E4FD8}"/>
              </a:ext>
            </a:extLst>
          </p:cNvPr>
          <p:cNvSpPr/>
          <p:nvPr/>
        </p:nvSpPr>
        <p:spPr>
          <a:xfrm>
            <a:off x="6467798" y="4100023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E960145-F8A8-4313-84E2-182C6E8A940C}"/>
              </a:ext>
            </a:extLst>
          </p:cNvPr>
          <p:cNvSpPr/>
          <p:nvPr/>
        </p:nvSpPr>
        <p:spPr>
          <a:xfrm>
            <a:off x="8228443" y="4100023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(2)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4BA01F-B454-47BD-8BC2-8B2F3869A527}"/>
              </a:ext>
            </a:extLst>
          </p:cNvPr>
          <p:cNvSpPr/>
          <p:nvPr/>
        </p:nvSpPr>
        <p:spPr>
          <a:xfrm>
            <a:off x="9718896" y="4100023"/>
            <a:ext cx="631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팝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(3)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9195" y="189639"/>
            <a:ext cx="3602285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수식에서 괄호 검사하기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F0B591-9D40-4945-A7B5-60A51751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87180"/>
              </p:ext>
            </p:extLst>
          </p:nvPr>
        </p:nvGraphicFramePr>
        <p:xfrm>
          <a:off x="2802405" y="468519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16DC8B-ADDC-44FD-BC33-4844FEB4BE69}"/>
              </a:ext>
            </a:extLst>
          </p:cNvPr>
          <p:cNvSpPr/>
          <p:nvPr/>
        </p:nvSpPr>
        <p:spPr>
          <a:xfrm>
            <a:off x="3218273" y="3960828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{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4923464" y="3961737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2C1731-F838-4A40-B3BC-CFA9A206CFF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218273" y="4259660"/>
            <a:ext cx="323778" cy="348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966224" y="4260569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hape 509">
            <a:extLst>
              <a:ext uri="{FF2B5EF4-FFF2-40B4-BE49-F238E27FC236}">
                <a16:creationId xmlns:a16="http://schemas.microsoft.com/office/drawing/2014/main" id="{BC935E5A-5050-4B7A-B41C-BC9BF797EE30}"/>
              </a:ext>
            </a:extLst>
          </p:cNvPr>
          <p:cNvSpPr/>
          <p:nvPr/>
        </p:nvSpPr>
        <p:spPr>
          <a:xfrm rot="13500000">
            <a:off x="3661338" y="536269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C09A644-115F-449C-A324-EFFD6C1E74F9}"/>
              </a:ext>
            </a:extLst>
          </p:cNvPr>
          <p:cNvSpPr/>
          <p:nvPr/>
        </p:nvSpPr>
        <p:spPr>
          <a:xfrm>
            <a:off x="8067439" y="3972868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F7D28D-31DC-4074-A6DA-FF9322C9E17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067439" y="4271700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075791-6D6E-40EF-8818-DCD330033C4B}"/>
              </a:ext>
            </a:extLst>
          </p:cNvPr>
          <p:cNvSpPr/>
          <p:nvPr/>
        </p:nvSpPr>
        <p:spPr>
          <a:xfrm>
            <a:off x="2982443" y="3561392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59719D-4B2B-4C95-962A-53C80DF36EA8}"/>
              </a:ext>
            </a:extLst>
          </p:cNvPr>
          <p:cNvSpPr/>
          <p:nvPr/>
        </p:nvSpPr>
        <p:spPr>
          <a:xfrm>
            <a:off x="4714905" y="3562301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C}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074C24-8CCC-45C9-A1F8-B6A14E56C101}"/>
              </a:ext>
            </a:extLst>
          </p:cNvPr>
          <p:cNvSpPr/>
          <p:nvPr/>
        </p:nvSpPr>
        <p:spPr>
          <a:xfrm>
            <a:off x="7837364" y="3561392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}</a:t>
            </a:r>
            <a:endParaRPr lang="ko-KR" altLang="en-US" sz="1600" b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0F9967-A943-4264-8B0B-1EAAF387D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39986"/>
              </p:ext>
            </p:extLst>
          </p:nvPr>
        </p:nvGraphicFramePr>
        <p:xfrm>
          <a:off x="917740" y="1358198"/>
          <a:ext cx="5544870" cy="1448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07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110733">
                  <a:extLst>
                    <a:ext uri="{9D8B030D-6E8A-4147-A177-3AD203B41FA5}">
                      <a16:colId xmlns:a16="http://schemas.microsoft.com/office/drawing/2014/main" val="2564695294"/>
                    </a:ext>
                  </a:extLst>
                </a:gridCol>
                <a:gridCol w="3962730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</a:tblGrid>
              <a:tr h="388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여는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(,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닫는 괄호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를 하나씩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573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C}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여는 괄호 순서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 (</a:t>
                      </a:r>
                    </a:p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닫는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}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</a:tbl>
          </a:graphicData>
        </a:graphic>
      </p:graphicFrame>
      <p:sp>
        <p:nvSpPr>
          <p:cNvPr id="52" name="Shape 509">
            <a:extLst>
              <a:ext uri="{FF2B5EF4-FFF2-40B4-BE49-F238E27FC236}">
                <a16:creationId xmlns:a16="http://schemas.microsoft.com/office/drawing/2014/main" id="{6EAFDB2F-A605-47CB-AAFF-AC2BFCAAD1C1}"/>
              </a:ext>
            </a:extLst>
          </p:cNvPr>
          <p:cNvSpPr/>
          <p:nvPr/>
        </p:nvSpPr>
        <p:spPr>
          <a:xfrm rot="13500000">
            <a:off x="662671" y="109230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15AA4-4247-43E7-A316-8FA972F0AF5B}"/>
              </a:ext>
            </a:extLst>
          </p:cNvPr>
          <p:cNvSpPr/>
          <p:nvPr/>
        </p:nvSpPr>
        <p:spPr>
          <a:xfrm>
            <a:off x="1001225" y="97803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올바른 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659B2-062C-4678-8D81-F2982361701E}"/>
              </a:ext>
            </a:extLst>
          </p:cNvPr>
          <p:cNvSpPr/>
          <p:nvPr/>
        </p:nvSpPr>
        <p:spPr>
          <a:xfrm>
            <a:off x="9547408" y="3561392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}</a:t>
            </a:r>
            <a:endParaRPr lang="ko-KR" altLang="en-US" b="1">
              <a:solidFill>
                <a:schemeClr val="accent2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558079-A6A3-433D-91D2-41FE94D9C423}"/>
              </a:ext>
            </a:extLst>
          </p:cNvPr>
          <p:cNvSpPr/>
          <p:nvPr/>
        </p:nvSpPr>
        <p:spPr>
          <a:xfrm>
            <a:off x="9761560" y="3972868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}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563C70-FD56-438C-BFF1-4CD149648204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9761560" y="4271700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hape 509">
            <a:extLst>
              <a:ext uri="{FF2B5EF4-FFF2-40B4-BE49-F238E27FC236}">
                <a16:creationId xmlns:a16="http://schemas.microsoft.com/office/drawing/2014/main" id="{4D3AD1ED-9B4A-465D-ABEB-9832D5C6149A}"/>
              </a:ext>
            </a:extLst>
          </p:cNvPr>
          <p:cNvSpPr/>
          <p:nvPr/>
        </p:nvSpPr>
        <p:spPr>
          <a:xfrm rot="13500000">
            <a:off x="5497758" y="5362698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1A3425-49DC-4595-B5BC-63E0678E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06625"/>
              </p:ext>
            </p:extLst>
          </p:nvPr>
        </p:nvGraphicFramePr>
        <p:xfrm>
          <a:off x="4462239" y="468519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66" name="Shape 509">
            <a:extLst>
              <a:ext uri="{FF2B5EF4-FFF2-40B4-BE49-F238E27FC236}">
                <a16:creationId xmlns:a16="http://schemas.microsoft.com/office/drawing/2014/main" id="{03AC233F-B68D-497E-897A-6A7BEF0086AC}"/>
              </a:ext>
            </a:extLst>
          </p:cNvPr>
          <p:cNvSpPr/>
          <p:nvPr/>
        </p:nvSpPr>
        <p:spPr>
          <a:xfrm rot="13500000">
            <a:off x="8704452" y="536178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12A01E93-787D-4A7B-8EB1-2BBEDE0EB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412"/>
              </p:ext>
            </p:extLst>
          </p:nvPr>
        </p:nvGraphicFramePr>
        <p:xfrm>
          <a:off x="7668933" y="4684289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902E399-63BC-48AC-B213-2B260A43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14402"/>
              </p:ext>
            </p:extLst>
          </p:nvPr>
        </p:nvGraphicFramePr>
        <p:xfrm>
          <a:off x="9417360" y="470115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0" name="Shape 509">
            <a:extLst>
              <a:ext uri="{FF2B5EF4-FFF2-40B4-BE49-F238E27FC236}">
                <a16:creationId xmlns:a16="http://schemas.microsoft.com/office/drawing/2014/main" id="{445884F9-87D2-4F58-BCB6-A2CA1158E02E}"/>
              </a:ext>
            </a:extLst>
          </p:cNvPr>
          <p:cNvSpPr/>
          <p:nvPr/>
        </p:nvSpPr>
        <p:spPr>
          <a:xfrm rot="13500000">
            <a:off x="7143130" y="536178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AD1E29D-99D7-4D45-8DDE-86F7DA426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50564"/>
              </p:ext>
            </p:extLst>
          </p:nvPr>
        </p:nvGraphicFramePr>
        <p:xfrm>
          <a:off x="6197856" y="4685199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9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4541" y="-69340"/>
            <a:ext cx="549965" cy="68740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19195" y="189639"/>
            <a:ext cx="419649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ts val="3000"/>
              </a:lnSpc>
            </a:pPr>
            <a:r>
              <a:rPr lang="ko-KR" altLang="en-US" sz="2800" b="1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Calibri" panose="020F0502020204030204" pitchFamily="34" charset="0"/>
              </a:rPr>
              <a:t>수식에서 괄호 검사하기</a:t>
            </a:r>
            <a:endParaRPr lang="ru-RU" altLang="ko-KR" b="1"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549968" y="843172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chemeClr val="accent5">
                  <a:lumMod val="50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4262BF-1DA6-4D18-83E2-BDE9A301C28D}"/>
              </a:ext>
            </a:extLst>
          </p:cNvPr>
          <p:cNvSpPr/>
          <p:nvPr/>
        </p:nvSpPr>
        <p:spPr>
          <a:xfrm>
            <a:off x="2452631" y="3961737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CDEC41-F41C-45BC-B5D2-426321B8BAF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2495391" y="4260569"/>
            <a:ext cx="281018" cy="342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B59719D-4B2B-4C95-962A-53C80DF36EA8}"/>
              </a:ext>
            </a:extLst>
          </p:cNvPr>
          <p:cNvSpPr/>
          <p:nvPr/>
        </p:nvSpPr>
        <p:spPr>
          <a:xfrm>
            <a:off x="2291361" y="3562301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A+B)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C)</a:t>
            </a:r>
            <a:endParaRPr lang="ko-KR" altLang="en-US" sz="160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1074C24-8CCC-45C9-A1F8-B6A14E56C101}"/>
              </a:ext>
            </a:extLst>
          </p:cNvPr>
          <p:cNvSpPr/>
          <p:nvPr/>
        </p:nvSpPr>
        <p:spPr>
          <a:xfrm>
            <a:off x="5830476" y="3668800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((A+B</a:t>
            </a:r>
            <a:r>
              <a:rPr lang="en-US" altLang="ko-KR" b="1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 sz="160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C)</a:t>
            </a:r>
            <a:endParaRPr lang="ko-KR" altLang="en-US" sz="1600" b="1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0F9967-A943-4264-8B0B-1EAAF387D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01508"/>
              </p:ext>
            </p:extLst>
          </p:nvPr>
        </p:nvGraphicFramePr>
        <p:xfrm>
          <a:off x="917740" y="1358198"/>
          <a:ext cx="5544870" cy="2016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407">
                  <a:extLst>
                    <a:ext uri="{9D8B030D-6E8A-4147-A177-3AD203B41FA5}">
                      <a16:colId xmlns:a16="http://schemas.microsoft.com/office/drawing/2014/main" val="720880234"/>
                    </a:ext>
                  </a:extLst>
                </a:gridCol>
                <a:gridCol w="1110733">
                  <a:extLst>
                    <a:ext uri="{9D8B030D-6E8A-4147-A177-3AD203B41FA5}">
                      <a16:colId xmlns:a16="http://schemas.microsoft.com/office/drawing/2014/main" val="2564695294"/>
                    </a:ext>
                  </a:extLst>
                </a:gridCol>
                <a:gridCol w="3962730">
                  <a:extLst>
                    <a:ext uri="{9D8B030D-6E8A-4147-A177-3AD203B41FA5}">
                      <a16:colId xmlns:a16="http://schemas.microsoft.com/office/drawing/2014/main" val="3261446293"/>
                    </a:ext>
                  </a:extLst>
                </a:gridCol>
              </a:tblGrid>
              <a:tr h="3880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72664"/>
                  </a:ext>
                </a:extLst>
              </a:tr>
              <a:tr h="4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C)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여는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가 하나 부족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: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부족현상 발생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305809"/>
                  </a:ext>
                </a:extLst>
              </a:tr>
              <a:tr h="573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((A+B)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닫는 괄호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하나 부족 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641612"/>
                  </a:ext>
                </a:extLst>
              </a:tr>
              <a:tr h="573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5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{(A+B})</a:t>
                      </a:r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*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C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괄호를 닫는 순서에 오류</a:t>
                      </a:r>
                      <a:r>
                        <a:rPr lang="en-US" altLang="ko-KR" sz="1600"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: {(})</a:t>
                      </a:r>
                      <a:endParaRPr lang="ko-KR" altLang="en-US" sz="1600"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281088"/>
                  </a:ext>
                </a:extLst>
              </a:tr>
            </a:tbl>
          </a:graphicData>
        </a:graphic>
      </p:graphicFrame>
      <p:sp>
        <p:nvSpPr>
          <p:cNvPr id="52" name="Shape 509">
            <a:extLst>
              <a:ext uri="{FF2B5EF4-FFF2-40B4-BE49-F238E27FC236}">
                <a16:creationId xmlns:a16="http://schemas.microsoft.com/office/drawing/2014/main" id="{6EAFDB2F-A605-47CB-AAFF-AC2BFCAAD1C1}"/>
              </a:ext>
            </a:extLst>
          </p:cNvPr>
          <p:cNvSpPr/>
          <p:nvPr/>
        </p:nvSpPr>
        <p:spPr>
          <a:xfrm rot="13500000">
            <a:off x="662671" y="1092301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>
            <a:solidFill>
              <a:srgbClr val="DEA88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915AA4-4247-43E7-A316-8FA972F0AF5B}"/>
              </a:ext>
            </a:extLst>
          </p:cNvPr>
          <p:cNvSpPr/>
          <p:nvPr/>
        </p:nvSpPr>
        <p:spPr>
          <a:xfrm>
            <a:off x="1001224" y="971596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틀린 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6659B2-062C-4678-8D81-F2982361701E}"/>
              </a:ext>
            </a:extLst>
          </p:cNvPr>
          <p:cNvSpPr/>
          <p:nvPr/>
        </p:nvSpPr>
        <p:spPr>
          <a:xfrm>
            <a:off x="8273002" y="3699677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{(A+B</a:t>
            </a:r>
            <a:r>
              <a:rPr lang="en-US" altLang="ko-KR" b="1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r>
              <a:rPr lang="ko-KR" altLang="en-US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</a:t>
            </a:r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C</a:t>
            </a:r>
            <a:r>
              <a:rPr lang="en-US" altLang="ko-KR">
                <a:solidFill>
                  <a:schemeClr val="accent2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b="1">
              <a:solidFill>
                <a:schemeClr val="accent2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558079-A6A3-433D-91D2-41FE94D9C423}"/>
              </a:ext>
            </a:extLst>
          </p:cNvPr>
          <p:cNvSpPr/>
          <p:nvPr/>
        </p:nvSpPr>
        <p:spPr>
          <a:xfrm>
            <a:off x="8483147" y="4111153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64" name="Shape 509">
            <a:extLst>
              <a:ext uri="{FF2B5EF4-FFF2-40B4-BE49-F238E27FC236}">
                <a16:creationId xmlns:a16="http://schemas.microsoft.com/office/drawing/2014/main" id="{4D3AD1ED-9B4A-465D-ABEB-9832D5C6149A}"/>
              </a:ext>
            </a:extLst>
          </p:cNvPr>
          <p:cNvSpPr/>
          <p:nvPr/>
        </p:nvSpPr>
        <p:spPr>
          <a:xfrm rot="13500000">
            <a:off x="3361367" y="5361789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1A3425-49DC-4595-B5BC-63E0678E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46915"/>
              </p:ext>
            </p:extLst>
          </p:nvPr>
        </p:nvGraphicFramePr>
        <p:xfrm>
          <a:off x="4121163" y="4719651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66" name="Shape 509">
            <a:extLst>
              <a:ext uri="{FF2B5EF4-FFF2-40B4-BE49-F238E27FC236}">
                <a16:creationId xmlns:a16="http://schemas.microsoft.com/office/drawing/2014/main" id="{03AC233F-B68D-497E-897A-6A7BEF0086AC}"/>
              </a:ext>
            </a:extLst>
          </p:cNvPr>
          <p:cNvSpPr/>
          <p:nvPr/>
        </p:nvSpPr>
        <p:spPr>
          <a:xfrm rot="13500000">
            <a:off x="7907748" y="546919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902E399-63BC-48AC-B213-2B260A435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25812"/>
              </p:ext>
            </p:extLst>
          </p:nvPr>
        </p:nvGraphicFramePr>
        <p:xfrm>
          <a:off x="8650233" y="480855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70" name="Shape 509">
            <a:extLst>
              <a:ext uri="{FF2B5EF4-FFF2-40B4-BE49-F238E27FC236}">
                <a16:creationId xmlns:a16="http://schemas.microsoft.com/office/drawing/2014/main" id="{445884F9-87D2-4F58-BCB6-A2CA1158E02E}"/>
              </a:ext>
            </a:extLst>
          </p:cNvPr>
          <p:cNvSpPr/>
          <p:nvPr/>
        </p:nvSpPr>
        <p:spPr>
          <a:xfrm rot="13500000">
            <a:off x="5364178" y="5389156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4678FCF-DB79-4474-B25E-EAFFBB1D6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84921"/>
              </p:ext>
            </p:extLst>
          </p:nvPr>
        </p:nvGraphicFramePr>
        <p:xfrm>
          <a:off x="2234491" y="4701150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32CD724-065B-4C9C-9774-0B13F86E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32309"/>
              </p:ext>
            </p:extLst>
          </p:nvPr>
        </p:nvGraphicFramePr>
        <p:xfrm>
          <a:off x="6321522" y="4773358"/>
          <a:ext cx="694525" cy="1442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25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2753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2918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95A217D-1E89-41CF-8696-611DAA87D2A5}"/>
              </a:ext>
            </a:extLst>
          </p:cNvPr>
          <p:cNvCxnSpPr>
            <a:cxnSpLocks/>
          </p:cNvCxnSpPr>
          <p:nvPr/>
        </p:nvCxnSpPr>
        <p:spPr>
          <a:xfrm flipV="1">
            <a:off x="6742292" y="4443649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35F36A-C8E5-4672-A1F1-A2C5DE5169D4}"/>
              </a:ext>
            </a:extLst>
          </p:cNvPr>
          <p:cNvSpPr/>
          <p:nvPr/>
        </p:nvSpPr>
        <p:spPr>
          <a:xfrm>
            <a:off x="5804336" y="406900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)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DAEFE-7B5F-45AA-A79E-9492B793269C}"/>
              </a:ext>
            </a:extLst>
          </p:cNvPr>
          <p:cNvSpPr/>
          <p:nvPr/>
        </p:nvSpPr>
        <p:spPr>
          <a:xfrm>
            <a:off x="6785950" y="4069009"/>
            <a:ext cx="647556" cy="298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(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728CB1-6956-488D-88C7-4079C9EF30C2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6451892" y="4218425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270AF7-EAA0-4B46-B923-25B983D5B63B}"/>
              </a:ext>
            </a:extLst>
          </p:cNvPr>
          <p:cNvCxnSpPr>
            <a:cxnSpLocks/>
          </p:cNvCxnSpPr>
          <p:nvPr/>
        </p:nvCxnSpPr>
        <p:spPr>
          <a:xfrm flipV="1">
            <a:off x="9182869" y="4470145"/>
            <a:ext cx="323778" cy="3384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E7C468-56B1-48D9-A063-DF8F6C6430B5}"/>
              </a:ext>
            </a:extLst>
          </p:cNvPr>
          <p:cNvCxnSpPr/>
          <p:nvPr/>
        </p:nvCxnSpPr>
        <p:spPr>
          <a:xfrm>
            <a:off x="9358905" y="4260569"/>
            <a:ext cx="3340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곱하기 기호 48">
            <a:extLst>
              <a:ext uri="{FF2B5EF4-FFF2-40B4-BE49-F238E27FC236}">
                <a16:creationId xmlns:a16="http://schemas.microsoft.com/office/drawing/2014/main" id="{364B818C-CDF0-4257-B419-997A93F4B649}"/>
              </a:ext>
            </a:extLst>
          </p:cNvPr>
          <p:cNvSpPr/>
          <p:nvPr/>
        </p:nvSpPr>
        <p:spPr>
          <a:xfrm>
            <a:off x="9724064" y="3837910"/>
            <a:ext cx="783613" cy="845318"/>
          </a:xfrm>
          <a:prstGeom prst="mathMultiply">
            <a:avLst>
              <a:gd name="adj1" fmla="val 9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85893-E804-4F42-BA44-91A7A994F37E}"/>
              </a:ext>
            </a:extLst>
          </p:cNvPr>
          <p:cNvSpPr/>
          <p:nvPr/>
        </p:nvSpPr>
        <p:spPr>
          <a:xfrm>
            <a:off x="1233979" y="3891237"/>
            <a:ext cx="3080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ko-KR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endParaRPr lang="ko-KR" altLang="en-US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30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1284</Words>
  <Application>Microsoft Office PowerPoint</Application>
  <PresentationFormat>와이드스크린</PresentationFormat>
  <Paragraphs>407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Helvetica Light</vt:lpstr>
      <vt:lpstr>나눔스퀘어 Bold</vt:lpstr>
      <vt:lpstr>나눔스퀘어 ExtraBold</vt:lpstr>
      <vt:lpstr>나눔스퀘어라운드 ExtraBold</vt:lpstr>
      <vt:lpstr>맑은 고딕</vt:lpstr>
      <vt:lpstr>아리따-돋움(TTF)-Medium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이지혜</cp:lastModifiedBy>
  <cp:revision>42</cp:revision>
  <dcterms:created xsi:type="dcterms:W3CDTF">2017-09-09T13:40:14Z</dcterms:created>
  <dcterms:modified xsi:type="dcterms:W3CDTF">2019-05-23T11:56:54Z</dcterms:modified>
</cp:coreProperties>
</file>