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83" r:id="rId2"/>
    <p:sldId id="284" r:id="rId3"/>
    <p:sldId id="285" r:id="rId4"/>
    <p:sldId id="286" r:id="rId5"/>
    <p:sldId id="287" r:id="rId6"/>
    <p:sldId id="288" r:id="rId7"/>
    <p:sldId id="290" r:id="rId8"/>
    <p:sldId id="289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28" r:id="rId24"/>
    <p:sldId id="305" r:id="rId25"/>
    <p:sldId id="306" r:id="rId26"/>
    <p:sldId id="324" r:id="rId27"/>
    <p:sldId id="307" r:id="rId28"/>
    <p:sldId id="308" r:id="rId29"/>
    <p:sldId id="309" r:id="rId30"/>
    <p:sldId id="311" r:id="rId31"/>
    <p:sldId id="326" r:id="rId32"/>
    <p:sldId id="327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9" r:id="rId43"/>
    <p:sldId id="321" r:id="rId44"/>
    <p:sldId id="322" r:id="rId45"/>
    <p:sldId id="323" r:id="rId46"/>
    <p:sldId id="330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EEEDF"/>
    <a:srgbClr val="18D2BA"/>
    <a:srgbClr val="57607D"/>
    <a:srgbClr val="FFF2CC"/>
    <a:srgbClr val="FF0066"/>
    <a:srgbClr val="CC99FF"/>
    <a:srgbClr val="9966FF"/>
    <a:srgbClr val="FFD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3176" autoAdjust="0"/>
  </p:normalViewPr>
  <p:slideViewPr>
    <p:cSldViewPr snapToGrid="0">
      <p:cViewPr varScale="1">
        <p:scale>
          <a:sx n="106" d="100"/>
          <a:sy n="106" d="100"/>
        </p:scale>
        <p:origin x="8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B756E-9BAF-4536-83B5-E60C719BDCE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5BA51-573E-431F-8954-45BB5D636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0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배열이 지원될 경우에는 동일한 타입의 데이터의 개수와 배열의 이름</a:t>
            </a:r>
            <a:r>
              <a:rPr lang="en-US" altLang="ko-KR" dirty="0"/>
              <a:t>, </a:t>
            </a:r>
            <a:r>
              <a:rPr lang="ko-KR" altLang="en-US" dirty="0"/>
              <a:t>데이터 타입을 선언해주어 보다 간편하게 선언할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09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다항식의 일반적인 형태입니다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다항식을 배열을 이용하여 표현하는 방법에 대하여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06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구조체 형식은 다음과 같습니다</a:t>
            </a:r>
            <a:r>
              <a:rPr lang="en-US" altLang="ko-KR" dirty="0"/>
              <a:t>. MAX_TERMS</a:t>
            </a:r>
            <a:r>
              <a:rPr lang="ko-KR" altLang="en-US" dirty="0"/>
              <a:t>로 배열의 최대크기를 지정해준 후</a:t>
            </a:r>
            <a:endParaRPr lang="en-US" altLang="ko-KR" dirty="0"/>
          </a:p>
          <a:p>
            <a:r>
              <a:rPr lang="ko-KR" altLang="en-US" dirty="0"/>
              <a:t>구조체 항목에 계수와 차수를 선언해줍니다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avail </a:t>
            </a:r>
            <a:r>
              <a:rPr lang="ko-KR" altLang="en-US" dirty="0"/>
              <a:t>변수는 현재 </a:t>
            </a:r>
            <a:r>
              <a:rPr lang="ko-KR" altLang="en-US" dirty="0" err="1"/>
              <a:t>비어있는</a:t>
            </a:r>
            <a:r>
              <a:rPr lang="ko-KR" altLang="en-US" dirty="0"/>
              <a:t> 요소의 인덱스를 </a:t>
            </a:r>
            <a:r>
              <a:rPr lang="ko-KR" altLang="en-US" dirty="0" err="1"/>
              <a:t>가르킵니다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65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두 개의 다항식을 </a:t>
            </a:r>
            <a:r>
              <a:rPr lang="en-US" altLang="ko-KR" dirty="0"/>
              <a:t>terms </a:t>
            </a:r>
            <a:r>
              <a:rPr lang="ko-KR" altLang="en-US" dirty="0"/>
              <a:t>배열로 나타내면 그림과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5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755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98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1</a:t>
            </a:r>
            <a:r>
              <a:rPr lang="ko-KR" altLang="en-US" dirty="0"/>
              <a:t>의 전치 행렬을 계산하기 위한 프로그램은 </a:t>
            </a:r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r>
              <a:rPr lang="ko-KR" altLang="en-US" dirty="0"/>
              <a:t>를 </a:t>
            </a:r>
            <a:r>
              <a:rPr lang="en-US" altLang="ko-KR" dirty="0"/>
              <a:t>a[j][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바꾸면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20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포인터는 함수의 매개변수로 전달될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포인터를 이용하여 함수 안에서 외부 변수의 값을 변경할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1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배열의 이름이 포인터이기 때문에 배열이 함수의 매개변수로 전달될 때에 포인터가 전달 되는 것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02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83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히프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동적 메모리가 할당되는 공간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운영체제가 사용되지 않는 메모리 공간을 모아 놓은 곳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0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배열의 특징은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49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48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84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0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배열을 추상 자료형으로 정의해보면 배열은 </a:t>
            </a:r>
            <a:r>
              <a:rPr lang="en-US" altLang="ko-KR" dirty="0"/>
              <a:t>&lt;</a:t>
            </a:r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&gt;</a:t>
            </a:r>
            <a:r>
              <a:rPr lang="ko-KR" altLang="en-US" dirty="0"/>
              <a:t>의 쌍으로 이루어진 집합으로 정의할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배열은 인덱스가 주어지면 해당하는 값이 대응되는 자료 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배열에서 나올 수 있는 연산은</a:t>
            </a:r>
            <a:endParaRPr lang="en-US" altLang="ko-KR" dirty="0"/>
          </a:p>
          <a:p>
            <a:r>
              <a:rPr lang="en-US" altLang="ko-KR" dirty="0"/>
              <a:t>size </a:t>
            </a:r>
            <a:r>
              <a:rPr lang="ko-KR" altLang="en-US" dirty="0"/>
              <a:t>개의 요소를 저장할 수 있는 배열을 생성하는 </a:t>
            </a:r>
            <a:r>
              <a:rPr lang="en-US" altLang="ko-KR" dirty="0"/>
              <a:t>create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ko-KR" altLang="en-US" dirty="0"/>
              <a:t>배열과 인덱스를 받아서</a:t>
            </a:r>
            <a:r>
              <a:rPr lang="en-US" altLang="ko-KR" dirty="0"/>
              <a:t> </a:t>
            </a:r>
            <a:r>
              <a:rPr lang="ko-KR" altLang="en-US" dirty="0"/>
              <a:t>인덱스에 해당하는 값을 추출하는 </a:t>
            </a:r>
            <a:r>
              <a:rPr lang="en-US" altLang="ko-KR" dirty="0"/>
              <a:t>get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값을 받아서 인덱스 위치에 저장하는 </a:t>
            </a:r>
            <a:r>
              <a:rPr lang="en-US" altLang="ko-KR" dirty="0"/>
              <a:t>set</a:t>
            </a:r>
            <a:r>
              <a:rPr lang="ko-KR" altLang="en-US" dirty="0"/>
              <a:t>연산을 정의할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8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언어에서 배열을 선언할 때는 변수이름 끝에 </a:t>
            </a:r>
            <a:r>
              <a:rPr lang="en-US" altLang="ko-KR" dirty="0"/>
              <a:t>[]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추가하여 </a:t>
            </a:r>
            <a:r>
              <a:rPr lang="en-US" altLang="ko-KR" dirty="0"/>
              <a:t>[]</a:t>
            </a:r>
            <a:r>
              <a:rPr lang="ko-KR" altLang="en-US" dirty="0"/>
              <a:t>내에 배열의 크기를 의미하는 숫자를 넣어 선언합니다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create</a:t>
            </a:r>
            <a:r>
              <a:rPr lang="ko-KR" altLang="en-US" dirty="0"/>
              <a:t> 연산 즉</a:t>
            </a:r>
            <a:r>
              <a:rPr lang="en-US" altLang="ko-KR" dirty="0"/>
              <a:t>, </a:t>
            </a:r>
            <a:r>
              <a:rPr lang="ko-KR" altLang="en-US" dirty="0"/>
              <a:t>선언할 때의 대괄호 내의 숫자는 배열의 크기를 의미하지만</a:t>
            </a:r>
            <a:endParaRPr lang="en-US" altLang="ko-KR" dirty="0"/>
          </a:p>
          <a:p>
            <a:r>
              <a:rPr lang="en-US" altLang="ko-KR" dirty="0"/>
              <a:t>set</a:t>
            </a:r>
            <a:r>
              <a:rPr lang="ko-KR" altLang="en-US" dirty="0"/>
              <a:t>연산</a:t>
            </a:r>
            <a:r>
              <a:rPr lang="en-US" altLang="ko-KR" dirty="0"/>
              <a:t>, get</a:t>
            </a:r>
            <a:r>
              <a:rPr lang="ko-KR" altLang="en-US" dirty="0"/>
              <a:t>연산의 경우 대괄호 내의 숫자는 인덱스를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이 연산자를 사용하여 원하는 인덱스에서 값을 가져오거나 저장할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여기서 주의할 점은 배열의 인덱스는 </a:t>
            </a:r>
            <a:r>
              <a:rPr lang="en-US" altLang="ko-KR" dirty="0"/>
              <a:t>0</a:t>
            </a:r>
            <a:r>
              <a:rPr lang="ko-KR" altLang="en-US" dirty="0"/>
              <a:t>부터 시작한다는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위에 선언된 배열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ko-KR" altLang="en-US" dirty="0">
                <a:latin typeface="+mj-lt"/>
              </a:rPr>
              <a:t>요소는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배달의민족 한나체 Air" panose="020B0600000101010101" pitchFamily="50" charset="-127"/>
              </a:rPr>
              <a:t>x[0]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배달의민족 한나체 Air" panose="020B0600000101010101" pitchFamily="50" charset="-127"/>
              </a:rPr>
              <a:t>부터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배달의민족 한나체 Air" panose="020B0600000101010101" pitchFamily="50" charset="-127"/>
              </a:rPr>
              <a:t>x[5]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배달의민족 한나체 Air" panose="020B0600000101010101" pitchFamily="50" charset="-127"/>
              </a:rPr>
              <a:t>까지에 해당됩니다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배달의민족 한나체 Air" panose="020B0600000101010101" pitchFamily="50" charset="-127"/>
              </a:rPr>
              <a:t>.</a:t>
            </a: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9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크기가 </a:t>
            </a:r>
            <a:r>
              <a:rPr lang="en-US" altLang="ko-KR" dirty="0"/>
              <a:t>6</a:t>
            </a:r>
            <a:r>
              <a:rPr lang="ko-KR" altLang="en-US" dirty="0"/>
              <a:t>인 배열 </a:t>
            </a:r>
            <a:r>
              <a:rPr lang="en-US" altLang="ko-KR" dirty="0"/>
              <a:t>x</a:t>
            </a:r>
            <a:r>
              <a:rPr lang="ko-KR" altLang="en-US" dirty="0"/>
              <a:t>의 경우</a:t>
            </a:r>
            <a:endParaRPr lang="en-US" altLang="ko-KR" dirty="0"/>
          </a:p>
          <a:p>
            <a:r>
              <a:rPr lang="ko-KR" altLang="en-US" dirty="0"/>
              <a:t>첫번째 요소인 인덱스 </a:t>
            </a:r>
            <a:r>
              <a:rPr lang="en-US" altLang="ko-KR" dirty="0"/>
              <a:t>0</a:t>
            </a:r>
            <a:r>
              <a:rPr lang="ko-KR" altLang="en-US" dirty="0"/>
              <a:t>이 기본주소가 되고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형의 데이터 이므로 </a:t>
            </a:r>
            <a:r>
              <a:rPr lang="en-US" altLang="ko-KR" dirty="0"/>
              <a:t>int</a:t>
            </a:r>
            <a:r>
              <a:rPr lang="ko-KR" altLang="en-US" dirty="0"/>
              <a:t>형의 크기만큼 뒤가 다음 인덱스의 주소가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23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구조체의 형식은 </a:t>
            </a:r>
            <a:r>
              <a:rPr lang="en-US" altLang="ko-KR" dirty="0"/>
              <a:t>struct</a:t>
            </a:r>
            <a:r>
              <a:rPr lang="ko-KR" altLang="en-US" dirty="0"/>
              <a:t>키워드 뒤에 구조체 이름과 </a:t>
            </a:r>
            <a:r>
              <a:rPr lang="en-US" altLang="ko-KR" dirty="0"/>
              <a:t>{}</a:t>
            </a:r>
            <a:r>
              <a:rPr lang="ko-KR" altLang="en-US" dirty="0"/>
              <a:t>내부에 구조체에 해당하는 항목을 정리합니다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구조체의 형식이 정의 되었다면 구조체 변수는 </a:t>
            </a:r>
            <a:r>
              <a:rPr lang="en-US" altLang="ko-KR" dirty="0"/>
              <a:t>struct</a:t>
            </a:r>
            <a:r>
              <a:rPr lang="ko-KR" altLang="en-US" dirty="0"/>
              <a:t>키워드 뒤에 구조체 이름</a:t>
            </a:r>
            <a:r>
              <a:rPr lang="en-US" altLang="ko-KR" dirty="0"/>
              <a:t>, </a:t>
            </a:r>
            <a:r>
              <a:rPr lang="ko-KR" altLang="en-US" dirty="0"/>
              <a:t>구조체 변수를 작성하여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0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예로 학생을 나타내는 구조체를 만들어보겠습니다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구조체에 해당하는 항목이 다음과 같을 때 구조체의 형식은</a:t>
            </a:r>
            <a:endParaRPr lang="en-US" altLang="ko-KR" dirty="0"/>
          </a:p>
          <a:p>
            <a:r>
              <a:rPr lang="en-US" altLang="ko-KR" dirty="0"/>
              <a:t>struct</a:t>
            </a:r>
            <a:r>
              <a:rPr lang="ko-KR" altLang="en-US" dirty="0"/>
              <a:t>키워드 뒤에 구조체 이름을 작성하고 </a:t>
            </a:r>
            <a:r>
              <a:rPr lang="en-US" altLang="ko-KR" dirty="0"/>
              <a:t>{} </a:t>
            </a:r>
            <a:r>
              <a:rPr lang="ko-KR" altLang="en-US" dirty="0"/>
              <a:t>내에 항목들을 정의합니다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struct </a:t>
            </a:r>
            <a:r>
              <a:rPr lang="ko-KR" altLang="en-US" dirty="0"/>
              <a:t>키워드 뒤에 구조체 이름을 태그라고도 하는데 </a:t>
            </a:r>
            <a:r>
              <a:rPr lang="ko-KR" altLang="en-US" dirty="0" err="1"/>
              <a:t>태그란</a:t>
            </a:r>
            <a:r>
              <a:rPr lang="en-US" altLang="ko-KR" dirty="0"/>
              <a:t>~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 코딩은 구조체 형식만을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따라서 구조체 변수를 선언해주어 구조체를 만들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00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typedef</a:t>
            </a:r>
            <a:r>
              <a:rPr lang="ko-KR" altLang="en-US" dirty="0"/>
              <a:t> 뒤에 구조체 형식을 작성하고 새로운 데이터 타입의 이름을 작성하면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student</a:t>
            </a:r>
            <a:r>
              <a:rPr lang="ko-KR" altLang="en-US" dirty="0"/>
              <a:t>라는 새로운 데이터 </a:t>
            </a:r>
            <a:r>
              <a:rPr lang="ko-KR" altLang="en-US" dirty="0" err="1"/>
              <a:t>타입뒤에</a:t>
            </a:r>
            <a:r>
              <a:rPr lang="ko-KR" altLang="en-US" dirty="0"/>
              <a:t> 변수를 선언하여 구조체 변수를 선언할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9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구조체를 이용하여 간단한 프로그램을 작성하면 </a:t>
            </a:r>
            <a:endParaRPr lang="en-US" altLang="ko-KR" dirty="0"/>
          </a:p>
          <a:p>
            <a:r>
              <a:rPr lang="en-US" altLang="ko-KR" dirty="0"/>
              <a:t>typedef </a:t>
            </a:r>
            <a:r>
              <a:rPr lang="ko-KR" altLang="en-US" dirty="0"/>
              <a:t>키워드를 사용하여 새로운 데이터 타입을 생성하여 구조체 변수를 선언하였고 </a:t>
            </a:r>
            <a:endParaRPr lang="en-US" altLang="ko-KR" dirty="0"/>
          </a:p>
          <a:p>
            <a:r>
              <a:rPr lang="ko-KR" altLang="en-US" dirty="0"/>
              <a:t>이처럼 중괄호를 사용하여 선언 시에 초기화 하는 것이 가능할 수 있음을 </a:t>
            </a:r>
            <a:r>
              <a:rPr lang="ko-KR" altLang="en-US" dirty="0" err="1"/>
              <a:t>알수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5BA51-573E-431F-8954-45BB5D636C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5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4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7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8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0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7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8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4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8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0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5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-1" y="4940299"/>
            <a:ext cx="12192000" cy="1917699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다리꼴 52"/>
          <p:cNvSpPr/>
          <p:nvPr/>
        </p:nvSpPr>
        <p:spPr>
          <a:xfrm>
            <a:off x="0" y="4940300"/>
            <a:ext cx="12191999" cy="1917700"/>
          </a:xfrm>
          <a:prstGeom prst="trapezoid">
            <a:avLst>
              <a:gd name="adj" fmla="val 8133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41796" y="469945"/>
            <a:ext cx="5607050" cy="943429"/>
          </a:xfrm>
          <a:prstGeom prst="rect">
            <a:avLst/>
          </a:prstGeom>
          <a:solidFill>
            <a:srgbClr val="57607D"/>
          </a:solidFill>
          <a:ln>
            <a:noFill/>
          </a:ln>
          <a:effectLst>
            <a:outerShdw dist="3302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i="1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haroni" panose="02010803020104030203" pitchFamily="2" charset="-79"/>
              </a:rPr>
              <a:t>3. </a:t>
            </a:r>
            <a:r>
              <a:rPr lang="ko-KR" altLang="en-US" sz="5000" b="1" i="1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haroni" panose="02010803020104030203" pitchFamily="2" charset="-79"/>
              </a:rPr>
              <a:t>배열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41796" y="1476874"/>
            <a:ext cx="5607050" cy="4860425"/>
          </a:xfrm>
          <a:prstGeom prst="rect">
            <a:avLst/>
          </a:prstGeom>
          <a:solidFill>
            <a:srgbClr val="E9EFFB"/>
          </a:solidFill>
          <a:ln>
            <a:noFill/>
          </a:ln>
          <a:effectLst>
            <a:outerShdw dist="3302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79505" y="1845721"/>
            <a:ext cx="4531629" cy="623004"/>
          </a:xfrm>
          <a:prstGeom prst="roundRect">
            <a:avLst>
              <a:gd name="adj" fmla="val 156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Wisoft</a:t>
            </a:r>
            <a:r>
              <a:rPr lang="en-US" altLang="ko-KR" sz="2400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손미연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722978" y="2629094"/>
            <a:ext cx="4531630" cy="3446002"/>
          </a:xfrm>
          <a:prstGeom prst="roundRect">
            <a:avLst>
              <a:gd name="adj" fmla="val 156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3.1 </a:t>
            </a:r>
            <a:r>
              <a:rPr lang="ko-KR" altLang="en-US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</a:t>
            </a:r>
            <a:endParaRPr lang="en-US" altLang="ko-KR" dirty="0">
              <a:solidFill>
                <a:srgbClr val="0119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3.2 </a:t>
            </a:r>
            <a:r>
              <a:rPr lang="ko-KR" altLang="en-US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구조체</a:t>
            </a:r>
            <a:endParaRPr lang="en-US" altLang="ko-KR" dirty="0">
              <a:solidFill>
                <a:srgbClr val="0119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3.3 </a:t>
            </a:r>
            <a:r>
              <a:rPr lang="ko-KR" altLang="en-US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배열의 응용 </a:t>
            </a:r>
            <a:r>
              <a:rPr lang="en-US" altLang="ko-KR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다항식</a:t>
            </a:r>
            <a:endParaRPr lang="en-US" altLang="ko-KR" dirty="0">
              <a:solidFill>
                <a:srgbClr val="0119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3.4</a:t>
            </a:r>
            <a:r>
              <a:rPr lang="ko-KR" altLang="en-US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배열의 응용 </a:t>
            </a:r>
            <a:r>
              <a:rPr lang="en-US" altLang="ko-KR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희소행렬</a:t>
            </a:r>
            <a:endParaRPr lang="en-US" altLang="ko-KR" dirty="0">
              <a:solidFill>
                <a:srgbClr val="0119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3.5 </a:t>
            </a:r>
            <a:r>
              <a:rPr lang="ko-KR" altLang="en-US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포인터</a:t>
            </a:r>
            <a:endParaRPr lang="en-US" altLang="ko-KR" dirty="0">
              <a:solidFill>
                <a:srgbClr val="0119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3.6 </a:t>
            </a:r>
            <a:r>
              <a:rPr lang="ko-KR" altLang="en-US" dirty="0">
                <a:solidFill>
                  <a:srgbClr val="0119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메모리할당</a:t>
            </a:r>
            <a:endParaRPr lang="en-US" altLang="ko-KR" dirty="0">
              <a:solidFill>
                <a:srgbClr val="0119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0" name="Group 20"/>
          <p:cNvGrpSpPr>
            <a:grpSpLocks noChangeAspect="1"/>
          </p:cNvGrpSpPr>
          <p:nvPr/>
        </p:nvGrpSpPr>
        <p:grpSpPr bwMode="auto">
          <a:xfrm>
            <a:off x="3946922" y="2006531"/>
            <a:ext cx="202327" cy="275984"/>
            <a:chOff x="2597" y="4163"/>
            <a:chExt cx="217" cy="296"/>
          </a:xfrm>
          <a:solidFill>
            <a:srgbClr val="57607D"/>
          </a:solidFill>
        </p:grpSpPr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3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/>
        </p:nvSpPr>
        <p:spPr bwMode="auto">
          <a:xfrm>
            <a:off x="3923569" y="2942659"/>
            <a:ext cx="249032" cy="2207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57257" y="4906040"/>
            <a:ext cx="1531591" cy="993108"/>
          </a:xfrm>
          <a:prstGeom prst="roundRect">
            <a:avLst>
              <a:gd name="adj" fmla="val 7996"/>
            </a:avLst>
          </a:prstGeom>
          <a:solidFill>
            <a:srgbClr val="18D2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START!</a:t>
            </a:r>
            <a:endParaRPr lang="en-US" altLang="ko-KR" sz="1100" b="1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51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2543" y="994180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2D3DC6-1546-4E4A-AC60-FD6FD66DE348}"/>
              </a:ext>
            </a:extLst>
          </p:cNvPr>
          <p:cNvSpPr/>
          <p:nvPr/>
        </p:nvSpPr>
        <p:spPr>
          <a:xfrm>
            <a:off x="323850" y="128086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3.2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구조체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구조체의 개념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E66B63-5787-41CF-A003-70EA48223EEA}"/>
              </a:ext>
            </a:extLst>
          </p:cNvPr>
          <p:cNvSpPr/>
          <p:nvPr/>
        </p:nvSpPr>
        <p:spPr>
          <a:xfrm>
            <a:off x="602543" y="1019347"/>
            <a:ext cx="1098691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언어에서는 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struct 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키워드를 이용하여 구조체를 표기한다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8C3752-F0BE-40B4-AAEE-5009C8B1FDFF}"/>
              </a:ext>
            </a:extLst>
          </p:cNvPr>
          <p:cNvSpPr/>
          <p:nvPr/>
        </p:nvSpPr>
        <p:spPr>
          <a:xfrm>
            <a:off x="3429262" y="2294645"/>
            <a:ext cx="5329987" cy="1874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구조체이름 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ko-KR" altLang="en-US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항목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1;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ko-KR" altLang="en-US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항목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2;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b="1" dirty="0">
                <a:solidFill>
                  <a:schemeClr val="tx1"/>
                </a:solidFill>
                <a:ea typeface="D2Coding" panose="020B0609020101020101" pitchFamily="49" charset="-127"/>
              </a:rPr>
              <a:t>···</a:t>
            </a:r>
            <a:endParaRPr lang="en-US" altLang="ko-KR" sz="20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3E8A2E-929A-4A6D-880D-094FCD42473D}"/>
              </a:ext>
            </a:extLst>
          </p:cNvPr>
          <p:cNvSpPr/>
          <p:nvPr/>
        </p:nvSpPr>
        <p:spPr>
          <a:xfrm>
            <a:off x="3429262" y="5027757"/>
            <a:ext cx="5329987" cy="851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구조체이름 구조체 변수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8948C0-C58E-44ED-BA01-5953E6A789D3}"/>
              </a:ext>
            </a:extLst>
          </p:cNvPr>
          <p:cNvSpPr/>
          <p:nvPr/>
        </p:nvSpPr>
        <p:spPr>
          <a:xfrm>
            <a:off x="2154554" y="1832980"/>
            <a:ext cx="1274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형식 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21599C-BF6E-406D-ABA8-5EE8668A3557}"/>
              </a:ext>
            </a:extLst>
          </p:cNvPr>
          <p:cNvSpPr/>
          <p:nvPr/>
        </p:nvSpPr>
        <p:spPr>
          <a:xfrm>
            <a:off x="2154554" y="4563356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선언 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121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7200" y="935182"/>
            <a:ext cx="11390163" cy="5506795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2D3DC6-1546-4E4A-AC60-FD6FD66DE348}"/>
              </a:ext>
            </a:extLst>
          </p:cNvPr>
          <p:cNvSpPr/>
          <p:nvPr/>
        </p:nvSpPr>
        <p:spPr>
          <a:xfrm>
            <a:off x="323850" y="128086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3.2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구조체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구조체의 개념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E66B63-5787-41CF-A003-70EA48223EEA}"/>
              </a:ext>
            </a:extLst>
          </p:cNvPr>
          <p:cNvSpPr/>
          <p:nvPr/>
        </p:nvSpPr>
        <p:spPr>
          <a:xfrm>
            <a:off x="592150" y="1245058"/>
            <a:ext cx="10986914" cy="206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학생을 나타내는 구조체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항목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문자 배열로 된 이름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나이를 나타내는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정수값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평균형점을 나타내는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실수값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8C3752-F0BE-40B4-AAEE-5009C8B1FDFF}"/>
              </a:ext>
            </a:extLst>
          </p:cNvPr>
          <p:cNvSpPr/>
          <p:nvPr/>
        </p:nvSpPr>
        <p:spPr>
          <a:xfrm>
            <a:off x="4456827" y="1654124"/>
            <a:ext cx="7122237" cy="2268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studentTag</a:t>
            </a:r>
            <a:r>
              <a:rPr lang="ko-KR" altLang="en-US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char name[10];		</a:t>
            </a:r>
            <a:r>
              <a:rPr lang="en-US" altLang="ko-KR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문자배열로 된 이름</a:t>
            </a:r>
            <a:endParaRPr lang="en-US" altLang="ko-KR" b="1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int age;		</a:t>
            </a:r>
            <a:r>
              <a:rPr lang="en-US" altLang="ko-KR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나이를 나타내는 </a:t>
            </a:r>
            <a:r>
              <a:rPr lang="ko-KR" altLang="en-US" b="1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정수값</a:t>
            </a:r>
            <a:endParaRPr lang="en-US" altLang="ko-KR" b="1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double </a:t>
            </a:r>
            <a:r>
              <a:rPr lang="en-US" altLang="ko-KR" b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gpa</a:t>
            </a:r>
            <a:r>
              <a:rPr lang="en-US" altLang="ko-KR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		</a:t>
            </a:r>
            <a:r>
              <a:rPr lang="en-US" altLang="ko-KR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평균평점을 나타내는 </a:t>
            </a:r>
            <a:r>
              <a:rPr lang="ko-KR" altLang="en-US" b="1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실수값</a:t>
            </a:r>
            <a:endParaRPr lang="en-US" altLang="ko-KR" b="1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3E8A2E-929A-4A6D-880D-094FCD42473D}"/>
              </a:ext>
            </a:extLst>
          </p:cNvPr>
          <p:cNvSpPr/>
          <p:nvPr/>
        </p:nvSpPr>
        <p:spPr>
          <a:xfrm>
            <a:off x="3469106" y="5246630"/>
            <a:ext cx="5329987" cy="581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studentTag</a:t>
            </a:r>
            <a:r>
              <a:rPr lang="en-US" altLang="ko-KR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s;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191C6E-2B1D-47E6-AD98-4F664FA475A0}"/>
              </a:ext>
            </a:extLst>
          </p:cNvPr>
          <p:cNvGrpSpPr/>
          <p:nvPr/>
        </p:nvGrpSpPr>
        <p:grpSpPr>
          <a:xfrm>
            <a:off x="5296891" y="1134335"/>
            <a:ext cx="5868273" cy="1084299"/>
            <a:chOff x="3117709" y="1033971"/>
            <a:chExt cx="7601932" cy="108429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F1A8B8-2164-4F6C-A9D7-4F5498AFEB7F}"/>
                </a:ext>
              </a:extLst>
            </p:cNvPr>
            <p:cNvSpPr/>
            <p:nvPr/>
          </p:nvSpPr>
          <p:spPr>
            <a:xfrm>
              <a:off x="3444851" y="1033971"/>
              <a:ext cx="72747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2"/>
              <a:r>
                <a:rPr lang="ko-KR" altLang="en-US" sz="20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태그</a:t>
              </a:r>
              <a:r>
                <a:rPr lang="en-US" altLang="ko-KR" sz="20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(tag) : </a:t>
              </a:r>
              <a:r>
                <a:rPr lang="ko-KR" altLang="en-US" sz="20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구조체와 구조체를 구별할 수 있게 </a:t>
              </a:r>
              <a:endParaRPr lang="en-US" altLang="ko-KR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lvl="5"/>
              <a:r>
                <a:rPr lang="ko-KR" altLang="en-US" sz="20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해주는 식별자</a:t>
              </a:r>
              <a:endParaRPr lang="en-US" altLang="ko-KR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16A07A8-5093-4881-9368-377349A4F343}"/>
                </a:ext>
              </a:extLst>
            </p:cNvPr>
            <p:cNvSpPr/>
            <p:nvPr/>
          </p:nvSpPr>
          <p:spPr>
            <a:xfrm>
              <a:off x="3117709" y="1664630"/>
              <a:ext cx="1652308" cy="45364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02E06686-1761-42BD-8438-951D79E8EC91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rot="5400000" flipH="1" flipV="1">
              <a:off x="4077794" y="1079498"/>
              <a:ext cx="451202" cy="719062"/>
            </a:xfrm>
            <a:prstGeom prst="bentConnector2">
              <a:avLst/>
            </a:prstGeom>
            <a:ln w="38100">
              <a:solidFill>
                <a:srgbClr val="FF0000">
                  <a:alpha val="40000"/>
                </a:srgb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456B5-609D-462C-AEA7-95A2F0EA330F}"/>
              </a:ext>
            </a:extLst>
          </p:cNvPr>
          <p:cNvSpPr/>
          <p:nvPr/>
        </p:nvSpPr>
        <p:spPr>
          <a:xfrm>
            <a:off x="1788455" y="4263172"/>
            <a:ext cx="867050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구조체 형식만을 정의한 것이고 실제로 구조체가 만들어진 것이 아니다</a:t>
            </a:r>
            <a:r>
              <a:rPr lang="en-US" altLang="ko-KR" sz="24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1B4AB9-E496-4535-B1F9-9AB8699834D0}"/>
              </a:ext>
            </a:extLst>
          </p:cNvPr>
          <p:cNvSpPr/>
          <p:nvPr/>
        </p:nvSpPr>
        <p:spPr>
          <a:xfrm>
            <a:off x="1788456" y="8484306"/>
            <a:ext cx="867050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위의 코딩으로 비로소 구조체를 만들었다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349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2543" y="994180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2D3DC6-1546-4E4A-AC60-FD6FD66DE348}"/>
              </a:ext>
            </a:extLst>
          </p:cNvPr>
          <p:cNvSpPr/>
          <p:nvPr/>
        </p:nvSpPr>
        <p:spPr>
          <a:xfrm>
            <a:off x="323850" y="128086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3.2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구조체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구조체의 개념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8C3752-F0BE-40B4-AAEE-5009C8B1FDFF}"/>
              </a:ext>
            </a:extLst>
          </p:cNvPr>
          <p:cNvSpPr/>
          <p:nvPr/>
        </p:nvSpPr>
        <p:spPr>
          <a:xfrm>
            <a:off x="2391082" y="3067282"/>
            <a:ext cx="7486036" cy="1771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strcmp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(s.name,</a:t>
            </a:r>
            <a:r>
              <a:rPr lang="ko-KR" altLang="en-US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sz="2000" b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kim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s.age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20;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s.gpa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4.3;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456B5-609D-462C-AEA7-95A2F0EA330F}"/>
              </a:ext>
            </a:extLst>
          </p:cNvPr>
          <p:cNvSpPr/>
          <p:nvPr/>
        </p:nvSpPr>
        <p:spPr>
          <a:xfrm>
            <a:off x="602543" y="1462883"/>
            <a:ext cx="10986914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구조체의 </a:t>
            </a:r>
            <a:r>
              <a:rPr lang="ko-KR" altLang="en-US" sz="24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멤버에 접근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하기 위해 </a:t>
            </a:r>
            <a:r>
              <a:rPr lang="ko-KR" altLang="en-US" sz="24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멤버 연산자</a:t>
            </a:r>
            <a:r>
              <a:rPr lang="en-US" altLang="ko-KR" sz="24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(.)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사용한다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구조체 변수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en-US" altLang="ko-KR" sz="24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항목이름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244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2543" y="994180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2D3DC6-1546-4E4A-AC60-FD6FD66DE348}"/>
              </a:ext>
            </a:extLst>
          </p:cNvPr>
          <p:cNvSpPr/>
          <p:nvPr/>
        </p:nvSpPr>
        <p:spPr>
          <a:xfrm>
            <a:off x="323850" y="128086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3.2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구조체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구조체의 개념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1B4AB9-E496-4535-B1F9-9AB8699834D0}"/>
              </a:ext>
            </a:extLst>
          </p:cNvPr>
          <p:cNvSpPr/>
          <p:nvPr/>
        </p:nvSpPr>
        <p:spPr>
          <a:xfrm>
            <a:off x="640643" y="1113774"/>
            <a:ext cx="1098691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언어에서는 </a:t>
            </a:r>
            <a:r>
              <a:rPr lang="en-US" altLang="ko-KR" sz="24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typedef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사용하여 </a:t>
            </a:r>
            <a:r>
              <a:rPr lang="ko-KR" altLang="en-US" sz="24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구조체를 새로운 타입으로 선언하는 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것이 가능하다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712FF6-DF85-4FB9-89AE-B2A3F610062D}"/>
              </a:ext>
            </a:extLst>
          </p:cNvPr>
          <p:cNvSpPr/>
          <p:nvPr/>
        </p:nvSpPr>
        <p:spPr>
          <a:xfrm>
            <a:off x="1640757" y="1869961"/>
            <a:ext cx="8910485" cy="1874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typedef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studentTag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char name[10];		</a:t>
            </a:r>
            <a:endParaRPr lang="en-US" altLang="ko-KR" sz="2000" dirty="0">
              <a:solidFill>
                <a:srgbClr val="00E67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int age;		</a:t>
            </a:r>
            <a:endParaRPr lang="en-US" altLang="ko-KR" sz="2000" dirty="0">
              <a:solidFill>
                <a:srgbClr val="00E67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double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gpa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		</a:t>
            </a:r>
            <a:endParaRPr lang="en-US" altLang="ko-KR" sz="2000" dirty="0">
              <a:solidFill>
                <a:srgbClr val="00E67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}student;			</a:t>
            </a:r>
            <a:r>
              <a:rPr lang="en-US" altLang="ko-KR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//student</a:t>
            </a:r>
            <a:r>
              <a:rPr lang="ko-KR" altLang="en-US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새로운 데이터 타입의 이름임</a:t>
            </a:r>
            <a:endParaRPr lang="en-US" altLang="ko-KR" sz="20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31F438-87F6-44A2-BF91-76BC1A5E88A6}"/>
              </a:ext>
            </a:extLst>
          </p:cNvPr>
          <p:cNvSpPr/>
          <p:nvPr/>
        </p:nvSpPr>
        <p:spPr>
          <a:xfrm>
            <a:off x="564442" y="3778330"/>
            <a:ext cx="11025015" cy="58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ea typeface="배달의민족 한나체 Air" panose="020B0600000101010101" pitchFamily="50" charset="-127"/>
              </a:rPr>
              <a:t>→</a:t>
            </a:r>
            <a:r>
              <a:rPr lang="ko-KR" altLang="en-US" sz="24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student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만을 사용하여 변수를 선언하는 것이 가능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67256D-6384-4D5C-97E1-92DBB8228F58}"/>
              </a:ext>
            </a:extLst>
          </p:cNvPr>
          <p:cNvGrpSpPr/>
          <p:nvPr/>
        </p:nvGrpSpPr>
        <p:grpSpPr>
          <a:xfrm>
            <a:off x="602543" y="4555981"/>
            <a:ext cx="10986914" cy="1443046"/>
            <a:chOff x="602543" y="4555981"/>
            <a:chExt cx="10986914" cy="144304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63E8A2E-929A-4A6D-880D-094FCD42473D}"/>
                </a:ext>
              </a:extLst>
            </p:cNvPr>
            <p:cNvSpPr/>
            <p:nvPr/>
          </p:nvSpPr>
          <p:spPr>
            <a:xfrm>
              <a:off x="3469106" y="5147125"/>
              <a:ext cx="5329987" cy="8519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student</a:t>
              </a:r>
              <a:r>
                <a:rPr lang="en-US" altLang="ko-KR" sz="20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s;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8BD957B-A261-4DCC-B0C9-75B90DCA6941}"/>
                </a:ext>
              </a:extLst>
            </p:cNvPr>
            <p:cNvSpPr/>
            <p:nvPr/>
          </p:nvSpPr>
          <p:spPr>
            <a:xfrm>
              <a:off x="602543" y="4555981"/>
              <a:ext cx="10986914" cy="459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student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는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C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에서 기본 데이터타입인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int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나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float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와 마찬가지로 </a:t>
              </a:r>
              <a:r>
                <a:rPr lang="ko-KR" altLang="en-US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새로운 데이터 타입의 이름이 되는 것임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50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59514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3.2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구조체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구조체의 개념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94052999-783D-47A6-A1A9-A52082322EAC}"/>
              </a:ext>
            </a:extLst>
          </p:cNvPr>
          <p:cNvSpPr/>
          <p:nvPr/>
        </p:nvSpPr>
        <p:spPr>
          <a:xfrm>
            <a:off x="1108042" y="1774784"/>
            <a:ext cx="10035337" cy="4405226"/>
          </a:xfrm>
          <a:prstGeom prst="rect">
            <a:avLst/>
          </a:prstGeom>
          <a:solidFill>
            <a:srgbClr val="FFFFFF"/>
          </a:solidFill>
          <a:ln w="28575">
            <a:solidFill>
              <a:srgbClr val="18D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5E0C1276-E378-40C8-9F5B-8D0D22BA9E62}"/>
              </a:ext>
            </a:extLst>
          </p:cNvPr>
          <p:cNvSpPr/>
          <p:nvPr/>
        </p:nvSpPr>
        <p:spPr>
          <a:xfrm>
            <a:off x="1084689" y="1174787"/>
            <a:ext cx="10052115" cy="599996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 </a:t>
            </a:r>
            <a:r>
              <a:rPr lang="en-US" altLang="ko-KR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3.1 </a:t>
            </a:r>
            <a:r>
              <a:rPr lang="en-US" altLang="ko-KR" sz="2800" b="1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structure.c</a:t>
            </a:r>
            <a:endParaRPr lang="en-US" altLang="ko-KR" sz="2800" b="1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FBE6A7-7117-4BE8-A755-0C734296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93" y="1845634"/>
            <a:ext cx="6047031" cy="4263526"/>
          </a:xfrm>
          <a:prstGeom prst="rect">
            <a:avLst/>
          </a:prstGeom>
        </p:spPr>
      </p:pic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0AD2AE-084D-4FF4-9B6F-437307135C1C}"/>
              </a:ext>
            </a:extLst>
          </p:cNvPr>
          <p:cNvSpPr/>
          <p:nvPr/>
        </p:nvSpPr>
        <p:spPr>
          <a:xfrm>
            <a:off x="3717561" y="4796852"/>
            <a:ext cx="4182255" cy="659568"/>
          </a:xfrm>
          <a:prstGeom prst="rect">
            <a:avLst/>
          </a:prstGeom>
          <a:solidFill>
            <a:srgbClr val="FFF2CC">
              <a:alpha val="34902"/>
            </a:srgb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34347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3.3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다항식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C6C808-560A-4E8D-B8C2-4B70291B1872}"/>
                  </a:ext>
                </a:extLst>
              </p:cNvPr>
              <p:cNvSpPr txBox="1"/>
              <p:nvPr/>
            </p:nvSpPr>
            <p:spPr>
              <a:xfrm>
                <a:off x="2518110" y="3459274"/>
                <a:ext cx="72319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ko-KR" alt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3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32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32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C6C808-560A-4E8D-B8C2-4B70291B1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110" y="3459274"/>
                <a:ext cx="723198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0A09F0-B1FA-41FB-8CD4-010DEF7DEDF2}"/>
              </a:ext>
            </a:extLst>
          </p:cNvPr>
          <p:cNvSpPr/>
          <p:nvPr/>
        </p:nvSpPr>
        <p:spPr>
          <a:xfrm>
            <a:off x="606679" y="1992084"/>
            <a:ext cx="10986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수학에서 나오는 다항식을 배열로 이용하여 표현해보도록 하자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17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34347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3.3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다항식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첫번째 방법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F1DA2E-C33C-408F-9C35-BA1F3079403F}"/>
              </a:ext>
            </a:extLst>
          </p:cNvPr>
          <p:cNvSpPr/>
          <p:nvPr/>
        </p:nvSpPr>
        <p:spPr>
          <a:xfrm>
            <a:off x="640643" y="1096469"/>
            <a:ext cx="10986914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방법</a:t>
            </a:r>
            <a:r>
              <a:rPr lang="en-US" altLang="ko-KR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1) </a:t>
            </a:r>
            <a:r>
              <a:rPr lang="ko-KR" altLang="en-US" sz="20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모든 차수의 </a:t>
            </a:r>
            <a:r>
              <a:rPr lang="ko-KR" altLang="en-US" sz="2000" b="1" u="sng" dirty="0" err="1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계수값을</a:t>
            </a:r>
            <a:r>
              <a:rPr lang="ko-KR" altLang="en-US" sz="20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배열에 저장</a:t>
            </a: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하는 방법</a:t>
            </a:r>
            <a:endParaRPr lang="en-US" altLang="ko-KR" sz="2000" b="1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24457B-155F-467B-A9AA-A6594E70D4A3}"/>
                  </a:ext>
                </a:extLst>
              </p:cNvPr>
              <p:cNvSpPr txBox="1"/>
              <p:nvPr/>
            </p:nvSpPr>
            <p:spPr>
              <a:xfrm>
                <a:off x="3687892" y="1802044"/>
                <a:ext cx="4402487" cy="311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10</m:t>
                      </m:r>
                      <m:sSup>
                        <m:sSup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+0⋅</m:t>
                      </m:r>
                      <m:sSup>
                        <m:sSup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+0⋅</m:t>
                      </m:r>
                      <m:sSup>
                        <m:sSup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+0⋅</m:t>
                      </m:r>
                      <m:sSup>
                        <m:sSup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200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i="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24457B-155F-467B-A9AA-A6594E70D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892" y="1802044"/>
                <a:ext cx="4402487" cy="311304"/>
              </a:xfrm>
              <a:prstGeom prst="rect">
                <a:avLst/>
              </a:prstGeom>
              <a:blipFill>
                <a:blip r:embed="rId2"/>
                <a:stretch>
                  <a:fillRect l="-554" r="-416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DC5E6-BEB3-47A7-9E77-BBBDAFE9F546}"/>
              </a:ext>
            </a:extLst>
          </p:cNvPr>
          <p:cNvSpPr/>
          <p:nvPr/>
        </p:nvSpPr>
        <p:spPr>
          <a:xfrm>
            <a:off x="640643" y="2338750"/>
            <a:ext cx="10986914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</a:t>
            </a: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모든 차수에 대한 </a:t>
            </a:r>
            <a:r>
              <a:rPr lang="ko-KR" altLang="en-US" sz="2000" b="1" dirty="0" err="1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계수값들의</a:t>
            </a: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리스트인 </a:t>
            </a:r>
            <a:r>
              <a:rPr lang="en-US" altLang="ko-KR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(10, 0, 0, 0, 6, 3)</a:t>
            </a: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</a:t>
            </a:r>
            <a:r>
              <a:rPr lang="en-US" altLang="ko-KR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배열 </a:t>
            </a:r>
            <a:r>
              <a:rPr lang="en-US" altLang="ko-KR" sz="2000" b="1" dirty="0" err="1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coef</a:t>
            </a: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저장</a:t>
            </a:r>
            <a:endParaRPr lang="en-US" altLang="ko-KR" sz="2000" b="1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F440954-B407-4DAC-8C58-3584BBE4C910}"/>
              </a:ext>
            </a:extLst>
          </p:cNvPr>
          <p:cNvSpPr/>
          <p:nvPr/>
        </p:nvSpPr>
        <p:spPr>
          <a:xfrm>
            <a:off x="667175" y="4626135"/>
            <a:ext cx="10986914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</a:t>
            </a: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다항식의</a:t>
            </a:r>
            <a:r>
              <a:rPr lang="en-US" altLang="ko-KR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차수는 변수 </a:t>
            </a:r>
            <a:r>
              <a:rPr lang="en-US" altLang="ko-KR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degree</a:t>
            </a: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저장</a:t>
            </a:r>
            <a:endParaRPr lang="en-US" altLang="ko-KR" sz="2000" b="1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3E05173-4A29-4F5C-AC5C-C483D4812985}"/>
              </a:ext>
            </a:extLst>
          </p:cNvPr>
          <p:cNvSpPr/>
          <p:nvPr/>
        </p:nvSpPr>
        <p:spPr>
          <a:xfrm>
            <a:off x="640643" y="5230623"/>
            <a:ext cx="10986914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하나의 다항식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하나의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degree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변수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+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하나의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coef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배열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배달의민족 한나체 Air" panose="020B0600000101010101" pitchFamily="50" charset="-127"/>
              </a:rPr>
              <a:t>→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구조체로 만든다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coef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실수형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계수 배열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E7769B-34BF-4CF7-9634-B740F1EBD630}"/>
              </a:ext>
            </a:extLst>
          </p:cNvPr>
          <p:cNvGrpSpPr/>
          <p:nvPr/>
        </p:nvGrpSpPr>
        <p:grpSpPr>
          <a:xfrm>
            <a:off x="2198232" y="2980588"/>
            <a:ext cx="7795535" cy="1759971"/>
            <a:chOff x="1798341" y="3161629"/>
            <a:chExt cx="7795535" cy="1759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DDC5790-A5E0-4196-A118-26D2292A5FC0}"/>
                    </a:ext>
                  </a:extLst>
                </p:cNvPr>
                <p:cNvSpPr txBox="1"/>
                <p:nvPr/>
              </p:nvSpPr>
              <p:spPr>
                <a:xfrm>
                  <a:off x="2403253" y="3161629"/>
                  <a:ext cx="3911538" cy="4952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i="1" spc="-150" smtClean="0">
                            <a:latin typeface="Cambria Math" panose="02040503050406030204" pitchFamily="18" charset="0"/>
                          </a:rPr>
                          <m:t>10</m:t>
                        </m:r>
                        <m:sSup>
                          <m:sSupPr>
                            <m:ctrlPr>
                              <a:rPr lang="ko-KR" altLang="en-US" sz="1600" i="1" spc="-15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 spc="-15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sz="1600" i="1" spc="-15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ko-KR" altLang="en-US" sz="1600" i="1" spc="-150" smtClean="0">
                            <a:latin typeface="Cambria Math" panose="02040503050406030204" pitchFamily="18" charset="0"/>
                          </a:rPr>
                          <m:t>+0⋅</m:t>
                        </m:r>
                        <m:sSup>
                          <m:sSupPr>
                            <m:ctrlPr>
                              <a:rPr lang="ko-KR" altLang="en-US" sz="1600" i="1" spc="-15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 spc="-15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sz="1600" i="1" spc="-15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ko-KR" altLang="en-US" sz="1600" i="1" spc="-150" smtClean="0">
                            <a:latin typeface="Cambria Math" panose="02040503050406030204" pitchFamily="18" charset="0"/>
                          </a:rPr>
                          <m:t>+0⋅</m:t>
                        </m:r>
                        <m:sSup>
                          <m:sSupPr>
                            <m:ctrlPr>
                              <a:rPr lang="ko-KR" altLang="en-US" sz="1600" i="1" spc="-15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 spc="-15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sz="1600" i="1" spc="-15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ko-KR" altLang="en-US" sz="1600" i="1" spc="-150" smtClean="0">
                            <a:latin typeface="Cambria Math" panose="02040503050406030204" pitchFamily="18" charset="0"/>
                          </a:rPr>
                          <m:t>+0⋅</m:t>
                        </m:r>
                        <m:sSup>
                          <m:sSupPr>
                            <m:ctrlPr>
                              <a:rPr lang="ko-KR" altLang="en-US" sz="1600" i="1" spc="-15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 spc="-15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sz="1600" i="1" spc="-15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sz="1600" i="1" spc="-150" smtClean="0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ko-KR" altLang="en-US" sz="1600" i="1" spc="-15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1600" spc="-15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600" i="0" spc="-150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altLang="ko-KR" sz="1600" spc="-150" dirty="0"/>
                </a:p>
                <a:p>
                  <a:pPr lvl="1"/>
                  <a:r>
                    <a:rPr lang="en-US" altLang="ko-KR" sz="1600" spc="-150" dirty="0"/>
                    <a:t>	</a:t>
                  </a:r>
                  <a:endParaRPr lang="ko-KR" altLang="en-US" sz="1600" spc="-15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DDC5790-A5E0-4196-A118-26D2292A5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253" y="3161629"/>
                  <a:ext cx="3911538" cy="4952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CA8B993-07CB-42B4-98A6-9838092D98FB}"/>
                </a:ext>
              </a:extLst>
            </p:cNvPr>
            <p:cNvGrpSpPr/>
            <p:nvPr/>
          </p:nvGrpSpPr>
          <p:grpSpPr>
            <a:xfrm>
              <a:off x="1798341" y="3743403"/>
              <a:ext cx="7795535" cy="1178197"/>
              <a:chOff x="1798341" y="3743403"/>
              <a:chExt cx="7795535" cy="1178197"/>
            </a:xfrm>
          </p:grpSpPr>
          <p:pic>
            <p:nvPicPr>
              <p:cNvPr id="41" name="그림 40" descr="게임, 보는, 앉아있는, 여자이(가) 표시된 사진&#10;&#10;자동 생성된 설명">
                <a:extLst>
                  <a:ext uri="{FF2B5EF4-FFF2-40B4-BE49-F238E27FC236}">
                    <a16:creationId xmlns:a16="http://schemas.microsoft.com/office/drawing/2014/main" id="{B85960AB-A592-4D4C-A291-C3D75635E7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8124" y="3743403"/>
                <a:ext cx="6995752" cy="1178197"/>
              </a:xfrm>
              <a:prstGeom prst="rect">
                <a:avLst/>
              </a:prstGeom>
            </p:spPr>
          </p:pic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694CF4C-DD51-4CCC-9BDA-EF49625B04DD}"/>
                  </a:ext>
                </a:extLst>
              </p:cNvPr>
              <p:cNvSpPr/>
              <p:nvPr/>
            </p:nvSpPr>
            <p:spPr>
              <a:xfrm>
                <a:off x="1798341" y="3825371"/>
                <a:ext cx="799783" cy="581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 err="1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coef</a:t>
                </a:r>
                <a:endParaRPr lang="en-US" altLang="ko-KR" sz="2400" b="1" dirty="0">
                  <a:solidFill>
                    <a:srgbClr val="57607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3D4896C-B219-4DE7-985E-29186E1EED4C}"/>
                  </a:ext>
                </a:extLst>
              </p:cNvPr>
              <p:cNvSpPr/>
              <p:nvPr/>
            </p:nvSpPr>
            <p:spPr>
              <a:xfrm>
                <a:off x="2670861" y="4035406"/>
                <a:ext cx="399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10</a:t>
                </a:r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0759730-6A57-4571-8637-10C340EBD65D}"/>
                  </a:ext>
                </a:extLst>
              </p:cNvPr>
              <p:cNvSpPr/>
              <p:nvPr/>
            </p:nvSpPr>
            <p:spPr>
              <a:xfrm>
                <a:off x="3277842" y="4031968"/>
                <a:ext cx="320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86D9091-0840-4A9C-B437-5C4884990427}"/>
                  </a:ext>
                </a:extLst>
              </p:cNvPr>
              <p:cNvSpPr/>
              <p:nvPr/>
            </p:nvSpPr>
            <p:spPr>
              <a:xfrm>
                <a:off x="3870112" y="4031968"/>
                <a:ext cx="320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050DED6-7A48-421B-8A09-B97EE91DF79C}"/>
                  </a:ext>
                </a:extLst>
              </p:cNvPr>
              <p:cNvSpPr/>
              <p:nvPr/>
            </p:nvSpPr>
            <p:spPr>
              <a:xfrm>
                <a:off x="4451110" y="4013048"/>
                <a:ext cx="320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79C6CEA-3D8D-4F1F-9F56-B37F194F7ED4}"/>
                  </a:ext>
                </a:extLst>
              </p:cNvPr>
              <p:cNvSpPr/>
              <p:nvPr/>
            </p:nvSpPr>
            <p:spPr>
              <a:xfrm>
                <a:off x="5037031" y="4021577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6</a:t>
                </a:r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D9C20E5-1431-42F7-8A93-328EFFB105EA}"/>
                  </a:ext>
                </a:extLst>
              </p:cNvPr>
              <p:cNvSpPr/>
              <p:nvPr/>
            </p:nvSpPr>
            <p:spPr>
              <a:xfrm>
                <a:off x="5619219" y="4013686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3</a:t>
                </a:r>
                <a:endParaRPr lang="ko-KR" altLang="en-US"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27F794-7B6C-4647-AD90-134CA20F775D}"/>
                </a:ext>
              </a:extLst>
            </p:cNvPr>
            <p:cNvSpPr/>
            <p:nvPr/>
          </p:nvSpPr>
          <p:spPr>
            <a:xfrm>
              <a:off x="2865786" y="3332821"/>
              <a:ext cx="4090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-150" dirty="0"/>
                <a:t>↓</a:t>
              </a:r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7FD3E87-AE80-459C-AD41-A886222F5177}"/>
                </a:ext>
              </a:extLst>
            </p:cNvPr>
            <p:cNvSpPr/>
            <p:nvPr/>
          </p:nvSpPr>
          <p:spPr>
            <a:xfrm>
              <a:off x="3438303" y="3332313"/>
              <a:ext cx="4090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-150" dirty="0"/>
                <a:t>↓</a:t>
              </a:r>
              <a:endParaRPr lang="ko-KR" altLang="en-US" sz="20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8F0424-C0AF-44F2-AE98-5D1814757710}"/>
                </a:ext>
              </a:extLst>
            </p:cNvPr>
            <p:cNvSpPr/>
            <p:nvPr/>
          </p:nvSpPr>
          <p:spPr>
            <a:xfrm>
              <a:off x="4014420" y="3310841"/>
              <a:ext cx="4090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-150" dirty="0"/>
                <a:t>↓</a:t>
              </a:r>
              <a:endParaRPr lang="ko-KR" altLang="en-US" sz="20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E309187-C558-4687-8AF1-A3272B1BD622}"/>
                </a:ext>
              </a:extLst>
            </p:cNvPr>
            <p:cNvSpPr/>
            <p:nvPr/>
          </p:nvSpPr>
          <p:spPr>
            <a:xfrm>
              <a:off x="4567489" y="3314499"/>
              <a:ext cx="4090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-150" dirty="0"/>
                <a:t>↓</a:t>
              </a:r>
              <a:endParaRPr lang="ko-KR" altLang="en-US" sz="20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ABEE72-3AC0-4CC0-A3C2-254F53773F27}"/>
                </a:ext>
              </a:extLst>
            </p:cNvPr>
            <p:cNvSpPr/>
            <p:nvPr/>
          </p:nvSpPr>
          <p:spPr>
            <a:xfrm>
              <a:off x="5215271" y="3301222"/>
              <a:ext cx="4090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-150" dirty="0"/>
                <a:t>↓</a:t>
              </a:r>
              <a:endParaRPr lang="ko-KR" altLang="en-US" sz="20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970A746-DE41-4717-BD3E-86FDA8CA0C2E}"/>
                </a:ext>
              </a:extLst>
            </p:cNvPr>
            <p:cNvSpPr/>
            <p:nvPr/>
          </p:nvSpPr>
          <p:spPr>
            <a:xfrm>
              <a:off x="5599386" y="3300237"/>
              <a:ext cx="4090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-150" dirty="0"/>
                <a:t>↓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97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34347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3.3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다항식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첫번째 방법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B2D5055-528E-4095-B2DA-5BA780AC1892}"/>
                  </a:ext>
                </a:extLst>
              </p:cNvPr>
              <p:cNvSpPr/>
              <p:nvPr/>
            </p:nvSpPr>
            <p:spPr>
              <a:xfrm>
                <a:off x="640643" y="4608817"/>
                <a:ext cx="10986914" cy="1422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장점 </a:t>
                </a:r>
                <a:r>
                  <a:rPr lang="en-US" altLang="ko-KR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: </a:t>
                </a:r>
                <a:r>
                  <a:rPr lang="ko-KR" altLang="en-US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다항식의 덧셈이나 뺄셈 시에 같은 차수의 계수를 쉽게 찾을 수 있으므로 알고리즘이 </a:t>
                </a:r>
                <a:r>
                  <a:rPr lang="ko-KR" altLang="en-US" sz="2000" b="1" dirty="0" err="1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간단해진다</a:t>
                </a:r>
                <a:r>
                  <a:rPr lang="en-US" altLang="ko-KR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단점 </a:t>
                </a:r>
                <a:r>
                  <a:rPr lang="en-US" altLang="ko-KR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: </a:t>
                </a:r>
                <a:r>
                  <a:rPr lang="ko-KR" altLang="en-US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희소 다항식</a:t>
                </a:r>
                <a:r>
                  <a:rPr lang="en-US" altLang="ko-KR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(</a:t>
                </a:r>
                <a:r>
                  <a:rPr lang="ko-KR" altLang="en-US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대부분의 항의 계수가 </a:t>
                </a:r>
                <a:r>
                  <a:rPr lang="en-US" altLang="ko-KR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0)</a:t>
                </a:r>
                <a:r>
                  <a:rPr lang="ko-KR" altLang="en-US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인 경우 공간의 낭비가 심함</a:t>
                </a:r>
                <a:r>
                  <a:rPr lang="en-US" altLang="ko-KR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	</a:t>
                </a:r>
                <a:r>
                  <a:rPr lang="en-US" altLang="ko-KR" sz="2000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ex)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57607D"/>
                        </a:solidFill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rgbClr val="57607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57607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57607D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57607D"/>
                        </a:solidFill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altLang="ko-KR" sz="2000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</a:t>
                </a:r>
                <a:r>
                  <a:rPr lang="ko-KR" altLang="en-US" sz="2000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의 희소 다항식의 경우 </a:t>
                </a:r>
                <a:r>
                  <a:rPr lang="en-US" altLang="ko-KR" sz="2000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101</a:t>
                </a:r>
                <a:r>
                  <a:rPr lang="ko-KR" altLang="en-US" sz="2000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개의 공간 중에서 오직 </a:t>
                </a:r>
                <a:r>
                  <a:rPr lang="en-US" altLang="ko-KR" sz="2000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</a:t>
                </a:r>
                <a:r>
                  <a:rPr lang="ko-KR" altLang="en-US" sz="2000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개만 사용</a:t>
                </a:r>
                <a:endParaRPr lang="en-US" altLang="ko-KR" sz="2000" dirty="0">
                  <a:solidFill>
                    <a:srgbClr val="57607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B2D5055-528E-4095-B2DA-5BA780AC1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3" y="4608817"/>
                <a:ext cx="10986914" cy="1422762"/>
              </a:xfrm>
              <a:prstGeom prst="rect">
                <a:avLst/>
              </a:prstGeom>
              <a:blipFill>
                <a:blip r:embed="rId2"/>
                <a:stretch>
                  <a:fillRect l="-499" b="-6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995385-6078-4515-A1E6-6A1400E7514C}"/>
              </a:ext>
            </a:extLst>
          </p:cNvPr>
          <p:cNvSpPr/>
          <p:nvPr/>
        </p:nvSpPr>
        <p:spPr>
          <a:xfrm>
            <a:off x="1658578" y="1513409"/>
            <a:ext cx="8874843" cy="2716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#define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MAX_DEGREE 101	</a:t>
            </a:r>
            <a:r>
              <a:rPr lang="en-US" altLang="ko-KR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다항식의 최대 차수 </a:t>
            </a:r>
            <a:r>
              <a:rPr lang="en-US" altLang="ko-KR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typedef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struct{</a:t>
            </a:r>
            <a:b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degree;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float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coef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[MAX_DEGREE];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20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polynomial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polynomial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 = {5, {10, 0, 0, 6, 3}};</a:t>
            </a:r>
          </a:p>
        </p:txBody>
      </p:sp>
    </p:spTree>
    <p:extLst>
      <p:ext uri="{BB962C8B-B14F-4D97-AF65-F5344CB8AC3E}">
        <p14:creationId xmlns:p14="http://schemas.microsoft.com/office/powerpoint/2010/main" val="2427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59514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3.3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다항식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첫번째 방법</a:t>
            </a:r>
            <a:endParaRPr lang="ko-KR" altLang="en-US" sz="24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94052999-783D-47A6-A1A9-A52082322EAC}"/>
              </a:ext>
            </a:extLst>
          </p:cNvPr>
          <p:cNvSpPr/>
          <p:nvPr/>
        </p:nvSpPr>
        <p:spPr>
          <a:xfrm>
            <a:off x="323850" y="1254555"/>
            <a:ext cx="11620499" cy="5336745"/>
          </a:xfrm>
          <a:prstGeom prst="rect">
            <a:avLst/>
          </a:prstGeom>
          <a:solidFill>
            <a:srgbClr val="FFFFFF"/>
          </a:solidFill>
          <a:ln w="28575">
            <a:solidFill>
              <a:srgbClr val="18D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6174D6-E870-43AA-8B91-3713D378D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"/>
          <a:stretch/>
        </p:blipFill>
        <p:spPr>
          <a:xfrm>
            <a:off x="656306" y="1289994"/>
            <a:ext cx="4042443" cy="52605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5D0C00-2DAD-4AD1-8A67-27233BBA8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183" y="1880636"/>
            <a:ext cx="5706511" cy="4079221"/>
          </a:xfrm>
          <a:prstGeom prst="rect">
            <a:avLst/>
          </a:prstGeom>
        </p:spPr>
      </p:pic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5E0C1276-E378-40C8-9F5B-8D0D22BA9E62}"/>
              </a:ext>
            </a:extLst>
          </p:cNvPr>
          <p:cNvSpPr/>
          <p:nvPr/>
        </p:nvSpPr>
        <p:spPr>
          <a:xfrm>
            <a:off x="323850" y="826167"/>
            <a:ext cx="11620500" cy="443052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 </a:t>
            </a:r>
            <a:r>
              <a:rPr lang="en-US" altLang="ko-KR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3.1 polynomial1.c</a:t>
            </a:r>
          </a:p>
        </p:txBody>
      </p:sp>
    </p:spTree>
    <p:extLst>
      <p:ext uri="{BB962C8B-B14F-4D97-AF65-F5344CB8AC3E}">
        <p14:creationId xmlns:p14="http://schemas.microsoft.com/office/powerpoint/2010/main" val="231810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59514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3.3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다항식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두번째 방법</a:t>
            </a:r>
            <a:endParaRPr lang="ko-KR" altLang="en-US" sz="24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61C4FF9-F851-463D-998F-C42C13D4AB1A}"/>
                  </a:ext>
                </a:extLst>
              </p:cNvPr>
              <p:cNvSpPr/>
              <p:nvPr/>
            </p:nvSpPr>
            <p:spPr>
              <a:xfrm>
                <a:off x="640643" y="1214186"/>
                <a:ext cx="10986914" cy="1426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방법 </a:t>
                </a:r>
                <a:r>
                  <a:rPr lang="en-US" altLang="ko-KR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2) </a:t>
                </a:r>
                <a:r>
                  <a:rPr lang="ko-KR" altLang="en-US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다항식에서 </a:t>
                </a:r>
                <a:r>
                  <a:rPr lang="en-US" altLang="ko-KR" sz="2000" b="1" u="sng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r>
                  <a:rPr lang="ko-KR" altLang="en-US" sz="2000" b="1" u="sng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이 아닌 항만을 하나의 전역 배열에 저장</a:t>
                </a:r>
                <a:r>
                  <a:rPr lang="ko-KR" altLang="en-US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하는 방법</a:t>
                </a:r>
                <a:endParaRPr lang="en-US" altLang="ko-KR" sz="2000" b="1" dirty="0">
                  <a:solidFill>
                    <a:srgbClr val="57607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2000" dirty="0">
                    <a:solidFill>
                      <a:srgbClr val="57607D"/>
                    </a:solidFill>
                    <a:ea typeface="배달의민족 한나체 Air" panose="020B0600000101010101" pitchFamily="50" charset="-127"/>
                  </a:rPr>
                  <a:t>→ </a:t>
                </a:r>
                <a:r>
                  <a:rPr lang="ko-KR" altLang="en-US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다항식의 </a:t>
                </a:r>
                <a:r>
                  <a:rPr lang="en-US" altLang="ko-KR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r>
                  <a:rPr lang="ko-KR" altLang="en-US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이 아닌 항들은 </a:t>
                </a:r>
                <a:r>
                  <a:rPr lang="en-US" altLang="ko-KR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(</a:t>
                </a:r>
                <a:r>
                  <a:rPr lang="ko-KR" altLang="en-US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계수</a:t>
                </a:r>
                <a:r>
                  <a:rPr lang="en-US" altLang="ko-KR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, </a:t>
                </a:r>
                <a:r>
                  <a:rPr lang="ko-KR" altLang="en-US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차수</a:t>
                </a:r>
                <a:r>
                  <a:rPr lang="en-US" altLang="ko-KR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)</a:t>
                </a:r>
                <a:r>
                  <a:rPr lang="ko-KR" altLang="en-US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의 형식으로 구조체 배열에 저장된다</a:t>
                </a:r>
                <a:r>
                  <a:rPr lang="en-US" altLang="ko-KR" sz="2000" b="1" dirty="0">
                    <a:solidFill>
                      <a:srgbClr val="57607D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ex.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20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ea typeface="배달의민족 한나체 Air" panose="020B0600000101010101" pitchFamily="50" charset="-127"/>
                  </a:rPr>
                  <a:t>→ </a:t>
                </a: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((10, 5), (6,1), (3,0))</a:t>
                </a:r>
                <a:r>
                  <a:rPr lang="ko-KR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로</a:t>
                </a: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 </a:t>
                </a:r>
                <a:r>
                  <a:rPr lang="ko-KR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표시</a:t>
                </a: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.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61C4FF9-F851-463D-998F-C42C13D4A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3" y="1214186"/>
                <a:ext cx="10986914" cy="1426609"/>
              </a:xfrm>
              <a:prstGeom prst="rect">
                <a:avLst/>
              </a:prstGeom>
              <a:blipFill>
                <a:blip r:embed="rId3"/>
                <a:stretch>
                  <a:fillRect b="-6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9BA8D5-0BDF-48E7-904F-955D675CAF49}"/>
              </a:ext>
            </a:extLst>
          </p:cNvPr>
          <p:cNvSpPr/>
          <p:nvPr/>
        </p:nvSpPr>
        <p:spPr>
          <a:xfrm>
            <a:off x="3425704" y="3596186"/>
            <a:ext cx="5340592" cy="2664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#define MAX_TERMS 101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ko-KR" altLang="en-US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coef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expon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2000" b="1" dirty="0">
              <a:solidFill>
                <a:srgbClr val="00E67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}terms[MAX_TERMS];</a:t>
            </a:r>
          </a:p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avail;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1565CE-65BA-49C9-9D36-59F955A6FE1F}"/>
              </a:ext>
            </a:extLst>
          </p:cNvPr>
          <p:cNvSpPr/>
          <p:nvPr/>
        </p:nvSpPr>
        <p:spPr>
          <a:xfrm>
            <a:off x="640643" y="2868422"/>
            <a:ext cx="10986914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특징 </a:t>
            </a:r>
            <a:r>
              <a:rPr lang="en-US" altLang="ko-KR" sz="20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0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하나의 배열에 하나 이상의 다항식을 저장할 수 있다</a:t>
            </a:r>
            <a:r>
              <a:rPr lang="en-US" altLang="ko-KR" sz="20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033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3.1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개념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78378" y="1529522"/>
            <a:ext cx="1043524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배열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(array) : </a:t>
            </a:r>
            <a:r>
              <a:rPr lang="ko-KR" altLang="en-US" sz="2400" b="1" u="sng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동일한 타입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데이터를 한 번에 여러 개 만들 때 사용한다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2400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5C8DCC7-B627-4C73-A51C-A9DF3EE5900C}"/>
              </a:ext>
            </a:extLst>
          </p:cNvPr>
          <p:cNvGrpSpPr/>
          <p:nvPr/>
        </p:nvGrpSpPr>
        <p:grpSpPr>
          <a:xfrm>
            <a:off x="878378" y="2494179"/>
            <a:ext cx="10435244" cy="2694071"/>
            <a:chOff x="880456" y="1830370"/>
            <a:chExt cx="10435244" cy="269407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0A53965-9B07-482F-9D33-88EF24563D39}"/>
                </a:ext>
              </a:extLst>
            </p:cNvPr>
            <p:cNvSpPr/>
            <p:nvPr/>
          </p:nvSpPr>
          <p:spPr>
            <a:xfrm>
              <a:off x="880456" y="1830370"/>
              <a:ext cx="10435244" cy="26940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anchor="ctr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6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개의 정수를 저장할 공간이 필요한 경우라고 가정해보자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</a:p>
            <a:p>
              <a:pPr lvl="0">
                <a:lnSpc>
                  <a:spcPct val="150000"/>
                </a:lnSpc>
              </a:pP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	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만약 배열이 없다면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, 6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개의 정수형 변수를 선언 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배달의민족 한나체 Air" panose="020B0600000101010101" pitchFamily="50" charset="-127"/>
                </a:rPr>
                <a:t>→</a:t>
              </a:r>
              <a:endParaRPr lang="en-US" altLang="ko-KR" sz="2000" dirty="0">
                <a:solidFill>
                  <a:schemeClr val="accent4"/>
                </a:solidFill>
                <a:latin typeface="+mj-lt"/>
                <a:ea typeface="배달의민족 한나체 Air" panose="020B0600000101010101" pitchFamily="50" charset="-127"/>
              </a:endParaRPr>
            </a:p>
            <a:p>
              <a:pPr lvl="0">
                <a:lnSpc>
                  <a:spcPct val="150000"/>
                </a:lnSpc>
              </a:pPr>
              <a:endParaRPr lang="en-US" altLang="ko-KR" sz="2000" dirty="0">
                <a:solidFill>
                  <a:schemeClr val="accent4"/>
                </a:solidFill>
                <a:latin typeface="+mj-lt"/>
                <a:ea typeface="배달의민족 한나체 Air" panose="020B0600000101010101" pitchFamily="50" charset="-127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accent4"/>
                  </a:solidFill>
                  <a:latin typeface="+mj-lt"/>
                  <a:ea typeface="배달의민족 한나체 Air" panose="020B0600000101010101" pitchFamily="50" charset="-127"/>
                </a:rPr>
                <a:t>but, 	</a:t>
              </a:r>
              <a:r>
                <a:rPr lang="ko-KR" altLang="en-US" sz="2400" dirty="0">
                  <a:solidFill>
                    <a:srgbClr val="FF0000"/>
                  </a:solidFill>
                  <a:latin typeface="+mj-lt"/>
                  <a:ea typeface="배달의민족 한나체 Air" panose="020B0600000101010101" pitchFamily="50" charset="-127"/>
                </a:rPr>
                <a:t>배열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배달의민족 한나체 Air" panose="020B0600000101010101" pitchFamily="50" charset="-127"/>
                </a:rPr>
                <a:t>이 지원될 경우에는 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배달의민족 한나체 Air" panose="020B0600000101010101" pitchFamily="50" charset="-127"/>
                </a:rPr>
                <a:t>→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a typeface="배달의민족 한나체 Air" panose="020B0600000101010101" pitchFamily="50" charset="-127"/>
              </a:endParaRPr>
            </a:p>
            <a:p>
              <a:pPr lvl="0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배달의민족 한나체 Air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454971D-FF54-49F8-B01D-649104062B88}"/>
                </a:ext>
              </a:extLst>
            </p:cNvPr>
            <p:cNvSpPr/>
            <p:nvPr/>
          </p:nvSpPr>
          <p:spPr>
            <a:xfrm>
              <a:off x="6677637" y="2801559"/>
              <a:ext cx="4152550" cy="4865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int</a:t>
              </a: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20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x1,</a:t>
              </a:r>
              <a:r>
                <a:rPr lang="ko-KR" altLang="en-US" sz="20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20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x2,</a:t>
              </a:r>
              <a:r>
                <a:rPr lang="ko-KR" altLang="en-US" sz="20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20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x3,</a:t>
              </a:r>
              <a:r>
                <a:rPr lang="ko-KR" altLang="en-US" sz="20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20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x4,</a:t>
              </a:r>
              <a:r>
                <a:rPr lang="ko-KR" altLang="en-US" sz="20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20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x5,</a:t>
              </a:r>
              <a:r>
                <a:rPr lang="ko-KR" altLang="en-US" sz="20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20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x6;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A15EC10-F4C4-41DC-8D4F-16802582E47A}"/>
                </a:ext>
              </a:extLst>
            </p:cNvPr>
            <p:cNvSpPr/>
            <p:nvPr/>
          </p:nvSpPr>
          <p:spPr>
            <a:xfrm>
              <a:off x="4618780" y="3772748"/>
              <a:ext cx="4152550" cy="4865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int</a:t>
              </a:r>
              <a:r>
                <a:rPr lang="en-US" altLang="ko-KR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20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x[6];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56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59514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3.3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다항식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두번째 방법</a:t>
            </a:r>
            <a:endParaRPr lang="ko-KR" altLang="en-US" sz="24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2EA977-A5BE-4215-969F-611DD532DD78}"/>
              </a:ext>
            </a:extLst>
          </p:cNvPr>
          <p:cNvGrpSpPr/>
          <p:nvPr/>
        </p:nvGrpSpPr>
        <p:grpSpPr>
          <a:xfrm>
            <a:off x="2193401" y="1624278"/>
            <a:ext cx="7805197" cy="466118"/>
            <a:chOff x="2356290" y="1623554"/>
            <a:chExt cx="7805197" cy="466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9EAA9A37-040B-4537-8601-0CD95B24FFD6}"/>
                    </a:ext>
                  </a:extLst>
                </p:cNvPr>
                <p:cNvSpPr/>
                <p:nvPr/>
              </p:nvSpPr>
              <p:spPr>
                <a:xfrm>
                  <a:off x="7199779" y="1628007"/>
                  <a:ext cx="29617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=10</m:t>
                        </m:r>
                        <m:sSup>
                          <m:sSupPr>
                            <m:ctrlPr>
                              <a:rPr lang="en-US" altLang="ko-KR" sz="24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altLang="ko-KR" sz="24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9EAA9A37-040B-4537-8601-0CD95B24F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779" y="1628007"/>
                  <a:ext cx="296170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56D380AB-BD90-4FE7-AFC7-9993FBA60CC1}"/>
                    </a:ext>
                  </a:extLst>
                </p:cNvPr>
                <p:cNvSpPr/>
                <p:nvPr/>
              </p:nvSpPr>
              <p:spPr>
                <a:xfrm>
                  <a:off x="2356290" y="1623554"/>
                  <a:ext cx="26300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  <m:sSup>
                          <m:sSupPr>
                            <m:ctrlPr>
                              <a:rPr lang="en-US" altLang="ko-KR" sz="24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+7</m:t>
                        </m:r>
                        <m:r>
                          <a:rPr lang="en-US" altLang="ko-KR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56D380AB-BD90-4FE7-AFC7-9993FBA60C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290" y="1623554"/>
                  <a:ext cx="263001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DF9AE9-4691-454B-B939-B7FAD778887D}"/>
              </a:ext>
            </a:extLst>
          </p:cNvPr>
          <p:cNvGrpSpPr/>
          <p:nvPr/>
        </p:nvGrpSpPr>
        <p:grpSpPr>
          <a:xfrm>
            <a:off x="2476751" y="2847199"/>
            <a:ext cx="6368840" cy="2382070"/>
            <a:chOff x="2549487" y="2843845"/>
            <a:chExt cx="6368840" cy="238207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9B84C96-41FC-4114-9002-DC37DB68E865}"/>
                </a:ext>
              </a:extLst>
            </p:cNvPr>
            <p:cNvGrpSpPr/>
            <p:nvPr/>
          </p:nvGrpSpPr>
          <p:grpSpPr>
            <a:xfrm>
              <a:off x="2549487" y="3429000"/>
              <a:ext cx="6368840" cy="1796915"/>
              <a:chOff x="2765929" y="3938866"/>
              <a:chExt cx="6368840" cy="1796915"/>
            </a:xfrm>
          </p:grpSpPr>
          <p:pic>
            <p:nvPicPr>
              <p:cNvPr id="52" name="그림 51" descr="시계, 화면, 보는, 오렌지이(가) 표시된 사진&#10;&#10;자동 생성된 설명">
                <a:extLst>
                  <a:ext uri="{FF2B5EF4-FFF2-40B4-BE49-F238E27FC236}">
                    <a16:creationId xmlns:a16="http://schemas.microsoft.com/office/drawing/2014/main" id="{350A3FAD-1DF3-4B68-94F5-735C41D9D4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5073" y="3938866"/>
                <a:ext cx="5149696" cy="1796915"/>
              </a:xfrm>
              <a:prstGeom prst="rect">
                <a:avLst/>
              </a:prstGeom>
            </p:spPr>
          </p:pic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C87595F-378B-41C0-83C2-8C5138F876D8}"/>
                  </a:ext>
                </a:extLst>
              </p:cNvPr>
              <p:cNvSpPr/>
              <p:nvPr/>
            </p:nvSpPr>
            <p:spPr>
              <a:xfrm>
                <a:off x="2765929" y="4122037"/>
                <a:ext cx="1484958" cy="1458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200000"/>
                  </a:lnSpc>
                </a:pPr>
                <a:r>
                  <a:rPr lang="en-US" altLang="ko-KR" sz="24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coef</a:t>
                </a:r>
                <a:endParaRPr lang="en-US" altLang="ko-KR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en-US" altLang="ko-KR" sz="24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expon</a:t>
                </a:r>
                <a:endParaRPr lang="en-US" altLang="ko-KR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37B1B2-D63B-46AF-AEA9-EA77F43167D2}"/>
                </a:ext>
              </a:extLst>
            </p:cNvPr>
            <p:cNvSpPr/>
            <p:nvPr/>
          </p:nvSpPr>
          <p:spPr>
            <a:xfrm>
              <a:off x="3847202" y="2860709"/>
              <a:ext cx="44114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</a:t>
              </a:r>
            </a:p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↓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algn="ctr"/>
              <a:endParaRPr lang="ko-KR" altLang="en-US" sz="20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282979E-2683-4586-9029-F3EEE702BDC7}"/>
                </a:ext>
              </a:extLst>
            </p:cNvPr>
            <p:cNvSpPr/>
            <p:nvPr/>
          </p:nvSpPr>
          <p:spPr>
            <a:xfrm>
              <a:off x="5170255" y="2860709"/>
              <a:ext cx="44114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B</a:t>
              </a:r>
            </a:p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↓</a:t>
              </a:r>
              <a:endParaRPr lang="ko-KR" altLang="en-US" sz="20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D77E11C-7296-4F5D-817E-1DFB0C377A35}"/>
                </a:ext>
              </a:extLst>
            </p:cNvPr>
            <p:cNvSpPr/>
            <p:nvPr/>
          </p:nvSpPr>
          <p:spPr>
            <a:xfrm>
              <a:off x="6343479" y="2843845"/>
              <a:ext cx="693138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avail</a:t>
              </a:r>
            </a:p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↓</a:t>
              </a:r>
              <a:endParaRPr lang="ko-KR" altLang="en-US" sz="2000" dirty="0"/>
            </a:p>
            <a:p>
              <a:pPr algn="ctr"/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F00C22-27B7-4863-A350-B9F6D177F477}"/>
              </a:ext>
            </a:extLst>
          </p:cNvPr>
          <p:cNvSpPr/>
          <p:nvPr/>
        </p:nvSpPr>
        <p:spPr>
          <a:xfrm>
            <a:off x="3774466" y="3956364"/>
            <a:ext cx="290540" cy="4074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0DCA39-102D-489C-B0A6-FAB4C1F9AD6F}"/>
              </a:ext>
            </a:extLst>
          </p:cNvPr>
          <p:cNvSpPr/>
          <p:nvPr/>
        </p:nvSpPr>
        <p:spPr>
          <a:xfrm>
            <a:off x="5980203" y="4666980"/>
            <a:ext cx="290540" cy="4074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4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34347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3.3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다항식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두번째 방법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2D5055-528E-4095-B2DA-5BA780AC1892}"/>
              </a:ext>
            </a:extLst>
          </p:cNvPr>
          <p:cNvSpPr/>
          <p:nvPr/>
        </p:nvSpPr>
        <p:spPr>
          <a:xfrm>
            <a:off x="602543" y="1475654"/>
            <a:ext cx="10986914" cy="445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장점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terms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안에 항의 총 개수가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MAX_TERMS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넘지만 않으면 많은 다항식을 저장할 수 있다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단점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하나의 다항식이 시작되고 끝나는 위치를 가리키는 인덱스 변수들을 </a:t>
            </a:r>
            <a:r>
              <a:rPr lang="ko-KR" altLang="en-US" sz="2400" dirty="0" err="1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관리해야함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차수를 저장하므로 계수만을 저장하는 첫번째 방식보다 공간을 더 많이 필요로 할 수도 있음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다항식의 연산 구현이 복잡함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51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34347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3.3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다항식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두번째 방법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60EC66-9E36-408D-91D9-444E83864436}"/>
              </a:ext>
            </a:extLst>
          </p:cNvPr>
          <p:cNvGrpSpPr/>
          <p:nvPr/>
        </p:nvGrpSpPr>
        <p:grpSpPr>
          <a:xfrm>
            <a:off x="2694983" y="3429000"/>
            <a:ext cx="6060647" cy="2268721"/>
            <a:chOff x="2476751" y="2864063"/>
            <a:chExt cx="6060647" cy="2268721"/>
          </a:xfrm>
        </p:grpSpPr>
        <p:pic>
          <p:nvPicPr>
            <p:cNvPr id="3" name="그림 2" descr="시계, 개체, 실내, 오렌지이(가) 표시된 사진&#10;&#10;자동 생성된 설명">
              <a:extLst>
                <a:ext uri="{FF2B5EF4-FFF2-40B4-BE49-F238E27FC236}">
                  <a16:creationId xmlns:a16="http://schemas.microsoft.com/office/drawing/2014/main" id="{481D88BD-FCDD-4093-9CA2-CEA55A358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602" y="3429000"/>
              <a:ext cx="4882796" cy="170378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8100D6-7049-4375-925A-3850C49DD05C}"/>
                </a:ext>
              </a:extLst>
            </p:cNvPr>
            <p:cNvSpPr/>
            <p:nvPr/>
          </p:nvSpPr>
          <p:spPr>
            <a:xfrm>
              <a:off x="2476751" y="3615525"/>
              <a:ext cx="1484958" cy="1458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lnSpc>
                  <a:spcPct val="200000"/>
                </a:lnSpc>
              </a:pPr>
              <a:r>
                <a:rPr lang="en-US" altLang="ko-KR" sz="2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coef</a:t>
              </a:r>
              <a:endPara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2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expon</a:t>
              </a:r>
              <a:endPara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F2EB1A-7740-485A-B383-4D3924B1563D}"/>
                </a:ext>
              </a:extLst>
            </p:cNvPr>
            <p:cNvSpPr/>
            <p:nvPr/>
          </p:nvSpPr>
          <p:spPr>
            <a:xfrm>
              <a:off x="3722511" y="2864063"/>
              <a:ext cx="44114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</a:t>
              </a:r>
            </a:p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↓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algn="ctr"/>
              <a:endParaRPr lang="ko-KR" altLang="en-US" sz="20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BC712BE-2820-47F7-9FCA-E596CA448284}"/>
                </a:ext>
              </a:extLst>
            </p:cNvPr>
            <p:cNvSpPr/>
            <p:nvPr/>
          </p:nvSpPr>
          <p:spPr>
            <a:xfrm>
              <a:off x="4983218" y="2864063"/>
              <a:ext cx="44114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B</a:t>
              </a:r>
            </a:p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↓</a:t>
              </a:r>
              <a:endParaRPr lang="ko-KR" altLang="en-US" sz="20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D7EF3E-0480-4099-B4A7-7B64C15B0393}"/>
                </a:ext>
              </a:extLst>
            </p:cNvPr>
            <p:cNvSpPr/>
            <p:nvPr/>
          </p:nvSpPr>
          <p:spPr>
            <a:xfrm>
              <a:off x="7756623" y="2870626"/>
              <a:ext cx="693138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avail</a:t>
              </a:r>
            </a:p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↓</a:t>
              </a:r>
              <a:endParaRPr lang="ko-KR" altLang="en-US" sz="2000" dirty="0"/>
            </a:p>
            <a:p>
              <a:pPr algn="ctr"/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05406C-8130-4ECF-8CB6-BE78B87BDB83}"/>
                </a:ext>
              </a:extLst>
            </p:cNvPr>
            <p:cNvSpPr/>
            <p:nvPr/>
          </p:nvSpPr>
          <p:spPr>
            <a:xfrm>
              <a:off x="6162832" y="2864063"/>
              <a:ext cx="44114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C</a:t>
              </a:r>
            </a:p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↓</a:t>
              </a:r>
              <a:endParaRPr lang="ko-KR" altLang="en-US" sz="2000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244897-5A70-4F4C-9A48-7DC5F449DBDE}"/>
              </a:ext>
            </a:extLst>
          </p:cNvPr>
          <p:cNvSpPr/>
          <p:nvPr/>
        </p:nvSpPr>
        <p:spPr>
          <a:xfrm>
            <a:off x="640643" y="982065"/>
            <a:ext cx="10986914" cy="3090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두 개의 다항식을 더하는 알고리즘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두 개의 다항식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B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더하여 다항식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구한다고 하자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B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각 항의 차수를 비교한다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차수가 같으면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B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각 항의 계수를 더하여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옮기고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다르면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중 차수가 큰 항을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옮긴다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과정을 어느 한쪽이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끝날때까지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계속한다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0D876C-CD9C-4D8F-8199-067F5F1311D6}"/>
              </a:ext>
            </a:extLst>
          </p:cNvPr>
          <p:cNvSpPr/>
          <p:nvPr/>
        </p:nvSpPr>
        <p:spPr>
          <a:xfrm>
            <a:off x="3954799" y="4466538"/>
            <a:ext cx="290540" cy="4074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702D96-65C7-45D8-B510-B55322D5B4A7}"/>
              </a:ext>
            </a:extLst>
          </p:cNvPr>
          <p:cNvSpPr/>
          <p:nvPr/>
        </p:nvSpPr>
        <p:spPr>
          <a:xfrm>
            <a:off x="6023692" y="5165084"/>
            <a:ext cx="290540" cy="4074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91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59514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3.3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다항식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두번째 방법</a:t>
            </a:r>
            <a:endParaRPr lang="ko-KR" altLang="en-US" sz="24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94052999-783D-47A6-A1A9-A52082322EAC}"/>
              </a:ext>
            </a:extLst>
          </p:cNvPr>
          <p:cNvSpPr/>
          <p:nvPr/>
        </p:nvSpPr>
        <p:spPr>
          <a:xfrm>
            <a:off x="323850" y="1252887"/>
            <a:ext cx="11620499" cy="5445599"/>
          </a:xfrm>
          <a:prstGeom prst="rect">
            <a:avLst/>
          </a:prstGeom>
          <a:solidFill>
            <a:srgbClr val="FFFFFF"/>
          </a:solidFill>
          <a:ln w="28575">
            <a:solidFill>
              <a:srgbClr val="18D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A0A5A4-9CBC-4E13-9B25-EF5545F7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03" y="1252887"/>
            <a:ext cx="5453593" cy="5355731"/>
          </a:xfrm>
          <a:prstGeom prst="rect">
            <a:avLst/>
          </a:prstGeom>
        </p:spPr>
      </p:pic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5E0C1276-E378-40C8-9F5B-8D0D22BA9E62}"/>
              </a:ext>
            </a:extLst>
          </p:cNvPr>
          <p:cNvSpPr/>
          <p:nvPr/>
        </p:nvSpPr>
        <p:spPr>
          <a:xfrm>
            <a:off x="323850" y="824894"/>
            <a:ext cx="11620500" cy="443052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 </a:t>
            </a:r>
            <a:r>
              <a:rPr lang="en-US" altLang="ko-KR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3.2 polynomial2.c</a:t>
            </a:r>
          </a:p>
        </p:txBody>
      </p:sp>
    </p:spTree>
    <p:extLst>
      <p:ext uri="{BB962C8B-B14F-4D97-AF65-F5344CB8AC3E}">
        <p14:creationId xmlns:p14="http://schemas.microsoft.com/office/powerpoint/2010/main" val="462995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59514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3.3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다항식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두번째 방법</a:t>
            </a:r>
            <a:endParaRPr lang="ko-KR" altLang="en-US" sz="24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94052999-783D-47A6-A1A9-A52082322EAC}"/>
              </a:ext>
            </a:extLst>
          </p:cNvPr>
          <p:cNvSpPr/>
          <p:nvPr/>
        </p:nvSpPr>
        <p:spPr>
          <a:xfrm>
            <a:off x="323850" y="1252887"/>
            <a:ext cx="11620499" cy="5445599"/>
          </a:xfrm>
          <a:prstGeom prst="rect">
            <a:avLst/>
          </a:prstGeom>
          <a:solidFill>
            <a:srgbClr val="FFFFFF"/>
          </a:solidFill>
          <a:ln w="28575">
            <a:solidFill>
              <a:srgbClr val="18D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DCC78A-562E-4C33-85B2-A7CB350C2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4" y="1300989"/>
            <a:ext cx="5057794" cy="5397497"/>
          </a:xfrm>
          <a:prstGeom prst="rect">
            <a:avLst/>
          </a:prstGeom>
        </p:spPr>
      </p:pic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5E0C1276-E378-40C8-9F5B-8D0D22BA9E62}"/>
              </a:ext>
            </a:extLst>
          </p:cNvPr>
          <p:cNvSpPr/>
          <p:nvPr/>
        </p:nvSpPr>
        <p:spPr>
          <a:xfrm>
            <a:off x="323850" y="824894"/>
            <a:ext cx="11620500" cy="443052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 </a:t>
            </a:r>
            <a:r>
              <a:rPr lang="en-US" altLang="ko-KR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3.2 polynomial2.c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B21C53-0621-4AF1-84A3-5375B279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659" y="2691245"/>
            <a:ext cx="6670633" cy="162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1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59514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3.4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희소행렬</a:t>
            </a:r>
            <a:endParaRPr lang="ko-KR" altLang="en-US" sz="24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CAE7AF-474E-4666-A4BE-541D08AF6BD9}"/>
              </a:ext>
            </a:extLst>
          </p:cNvPr>
          <p:cNvSpPr/>
          <p:nvPr/>
        </p:nvSpPr>
        <p:spPr>
          <a:xfrm>
            <a:off x="2321642" y="2923832"/>
            <a:ext cx="7624916" cy="1010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#define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MAX_ROWS 100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#define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MAX_COLS 100</a:t>
            </a:r>
          </a:p>
          <a:p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matrix[MAX_ROWS][MAX_COLS];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D94B443-A1E5-4DF8-BCF1-77FAB5E19CD0}"/>
              </a:ext>
            </a:extLst>
          </p:cNvPr>
          <p:cNvSpPr/>
          <p:nvPr/>
        </p:nvSpPr>
        <p:spPr>
          <a:xfrm>
            <a:off x="640643" y="1631575"/>
            <a:ext cx="1098691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일반적으로 행렬을 표현할 때는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차원 배열을 사용한다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320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59514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3.4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희소행렬</a:t>
            </a:r>
            <a:endParaRPr lang="ko-KR" altLang="en-US" sz="24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F3F62C1-461D-4BCC-96C9-FF32B0343BBB}"/>
              </a:ext>
            </a:extLst>
          </p:cNvPr>
          <p:cNvGrpSpPr/>
          <p:nvPr/>
        </p:nvGrpSpPr>
        <p:grpSpPr>
          <a:xfrm>
            <a:off x="1209243" y="2803173"/>
            <a:ext cx="3250728" cy="1754565"/>
            <a:chOff x="937090" y="3309384"/>
            <a:chExt cx="3250728" cy="175456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63F3707-E8C1-4C1D-8D69-81BBE2BF7AA3}"/>
                </a:ext>
              </a:extLst>
            </p:cNvPr>
            <p:cNvGrpSpPr/>
            <p:nvPr/>
          </p:nvGrpSpPr>
          <p:grpSpPr>
            <a:xfrm>
              <a:off x="2507582" y="3309384"/>
              <a:ext cx="1680236" cy="1754565"/>
              <a:chOff x="973947" y="3122843"/>
              <a:chExt cx="1716144" cy="1887785"/>
            </a:xfrm>
          </p:grpSpPr>
          <p:sp>
            <p:nvSpPr>
              <p:cNvPr id="48" name="정육면체 47">
                <a:extLst>
                  <a:ext uri="{FF2B5EF4-FFF2-40B4-BE49-F238E27FC236}">
                    <a16:creationId xmlns:a16="http://schemas.microsoft.com/office/drawing/2014/main" id="{C1EBAE81-38B2-4C4C-8F70-DA2A2108D7F2}"/>
                  </a:ext>
                </a:extLst>
              </p:cNvPr>
              <p:cNvSpPr/>
              <p:nvPr/>
            </p:nvSpPr>
            <p:spPr>
              <a:xfrm>
                <a:off x="1273371" y="3403539"/>
                <a:ext cx="497792" cy="504563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06CEEDEF-590E-4041-A2E7-C7AECED5FFFD}"/>
                  </a:ext>
                </a:extLst>
              </p:cNvPr>
              <p:cNvSpPr/>
              <p:nvPr/>
            </p:nvSpPr>
            <p:spPr>
              <a:xfrm>
                <a:off x="1721462" y="3403539"/>
                <a:ext cx="497792" cy="504563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3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50" name="정육면체 49">
                <a:extLst>
                  <a:ext uri="{FF2B5EF4-FFF2-40B4-BE49-F238E27FC236}">
                    <a16:creationId xmlns:a16="http://schemas.microsoft.com/office/drawing/2014/main" id="{71843414-1EE7-44F9-97F3-0CF04FB9BD36}"/>
                  </a:ext>
                </a:extLst>
              </p:cNvPr>
              <p:cNvSpPr/>
              <p:nvPr/>
            </p:nvSpPr>
            <p:spPr>
              <a:xfrm>
                <a:off x="2192299" y="3403860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9DDAA5F-402B-4ACB-BBA5-7C1BC4260DD3}"/>
                  </a:ext>
                </a:extLst>
              </p:cNvPr>
              <p:cNvSpPr txBox="1"/>
              <p:nvPr/>
            </p:nvSpPr>
            <p:spPr>
              <a:xfrm>
                <a:off x="1369011" y="3133162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0A98E25-46E0-4C8E-AEA5-BED6AE2FC53D}"/>
                  </a:ext>
                </a:extLst>
              </p:cNvPr>
              <p:cNvSpPr txBox="1"/>
              <p:nvPr/>
            </p:nvSpPr>
            <p:spPr>
              <a:xfrm>
                <a:off x="2412484" y="3133162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</a:t>
                </a:r>
                <a:endParaRPr lang="ko-KR" altLang="en-US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283287-BF82-4F63-B870-51F822FAD958}"/>
                  </a:ext>
                </a:extLst>
              </p:cNvPr>
              <p:cNvSpPr txBox="1"/>
              <p:nvPr/>
            </p:nvSpPr>
            <p:spPr>
              <a:xfrm>
                <a:off x="1889695" y="3122843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958F606-EE42-482C-9653-339D3D5366AE}"/>
                  </a:ext>
                </a:extLst>
              </p:cNvPr>
              <p:cNvSpPr txBox="1"/>
              <p:nvPr/>
            </p:nvSpPr>
            <p:spPr>
              <a:xfrm>
                <a:off x="1000767" y="3549584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84" name="정육면체 83">
                <a:extLst>
                  <a:ext uri="{FF2B5EF4-FFF2-40B4-BE49-F238E27FC236}">
                    <a16:creationId xmlns:a16="http://schemas.microsoft.com/office/drawing/2014/main" id="{C18968CE-1909-4487-9A90-691AB63D2206}"/>
                  </a:ext>
                </a:extLst>
              </p:cNvPr>
              <p:cNvSpPr/>
              <p:nvPr/>
            </p:nvSpPr>
            <p:spPr>
              <a:xfrm>
                <a:off x="1244660" y="3946402"/>
                <a:ext cx="497792" cy="504563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8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85" name="정육면체 84">
                <a:extLst>
                  <a:ext uri="{FF2B5EF4-FFF2-40B4-BE49-F238E27FC236}">
                    <a16:creationId xmlns:a16="http://schemas.microsoft.com/office/drawing/2014/main" id="{CF44C3DE-F0C7-438E-952C-91B71E7A0077}"/>
                  </a:ext>
                </a:extLst>
              </p:cNvPr>
              <p:cNvSpPr/>
              <p:nvPr/>
            </p:nvSpPr>
            <p:spPr>
              <a:xfrm>
                <a:off x="1692751" y="3946402"/>
                <a:ext cx="497792" cy="504563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9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86" name="정육면체 85">
                <a:extLst>
                  <a:ext uri="{FF2B5EF4-FFF2-40B4-BE49-F238E27FC236}">
                    <a16:creationId xmlns:a16="http://schemas.microsoft.com/office/drawing/2014/main" id="{BCBAF809-720B-4439-A030-FB2A27CD3831}"/>
                  </a:ext>
                </a:extLst>
              </p:cNvPr>
              <p:cNvSpPr/>
              <p:nvPr/>
            </p:nvSpPr>
            <p:spPr>
              <a:xfrm>
                <a:off x="2163588" y="3946723"/>
                <a:ext cx="497792" cy="504563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87" name="정육면체 86">
                <a:extLst>
                  <a:ext uri="{FF2B5EF4-FFF2-40B4-BE49-F238E27FC236}">
                    <a16:creationId xmlns:a16="http://schemas.microsoft.com/office/drawing/2014/main" id="{13A55A17-40AE-4C8F-B673-677A4315F73A}"/>
                  </a:ext>
                </a:extLst>
              </p:cNvPr>
              <p:cNvSpPr/>
              <p:nvPr/>
            </p:nvSpPr>
            <p:spPr>
              <a:xfrm>
                <a:off x="1243371" y="4505744"/>
                <a:ext cx="497792" cy="504563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7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88" name="정육면체 87">
                <a:extLst>
                  <a:ext uri="{FF2B5EF4-FFF2-40B4-BE49-F238E27FC236}">
                    <a16:creationId xmlns:a16="http://schemas.microsoft.com/office/drawing/2014/main" id="{B9972E74-88C5-46BD-BD72-EC1761135175}"/>
                  </a:ext>
                </a:extLst>
              </p:cNvPr>
              <p:cNvSpPr/>
              <p:nvPr/>
            </p:nvSpPr>
            <p:spPr>
              <a:xfrm>
                <a:off x="1691462" y="4505744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89" name="정육면체 88">
                <a:extLst>
                  <a:ext uri="{FF2B5EF4-FFF2-40B4-BE49-F238E27FC236}">
                    <a16:creationId xmlns:a16="http://schemas.microsoft.com/office/drawing/2014/main" id="{F47D5315-6D4D-46E2-BD4B-64DA1EE94FFB}"/>
                  </a:ext>
                </a:extLst>
              </p:cNvPr>
              <p:cNvSpPr/>
              <p:nvPr/>
            </p:nvSpPr>
            <p:spPr>
              <a:xfrm>
                <a:off x="2162299" y="4506065"/>
                <a:ext cx="497792" cy="504563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5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66E69A2-D64F-4E0B-94B1-C8E8EB83254B}"/>
                  </a:ext>
                </a:extLst>
              </p:cNvPr>
              <p:cNvSpPr txBox="1"/>
              <p:nvPr/>
            </p:nvSpPr>
            <p:spPr>
              <a:xfrm>
                <a:off x="973947" y="4133755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</a:t>
                </a:r>
                <a:endParaRPr lang="ko-KR" altLang="en-US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32DFB44-EC83-4B6D-A8A3-9427A519B65F}"/>
                  </a:ext>
                </a:extLst>
              </p:cNvPr>
              <p:cNvSpPr txBox="1"/>
              <p:nvPr/>
            </p:nvSpPr>
            <p:spPr>
              <a:xfrm>
                <a:off x="996617" y="4654901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</a:t>
                </a:r>
                <a:endParaRPr lang="ko-KR" altLang="en-US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6251776-6752-4302-B5FD-753371D8E18D}"/>
                    </a:ext>
                  </a:extLst>
                </p:cNvPr>
                <p:cNvSpPr txBox="1"/>
                <p:nvPr/>
              </p:nvSpPr>
              <p:spPr>
                <a:xfrm>
                  <a:off x="937090" y="3995998"/>
                  <a:ext cx="1561774" cy="7326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6251776-6752-4302-B5FD-753371D8E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090" y="3995998"/>
                  <a:ext cx="1561774" cy="7326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13133C-B1DB-42D5-828D-AD6C464FE5C0}"/>
              </a:ext>
            </a:extLst>
          </p:cNvPr>
          <p:cNvGrpSpPr/>
          <p:nvPr/>
        </p:nvGrpSpPr>
        <p:grpSpPr>
          <a:xfrm>
            <a:off x="5661549" y="2264127"/>
            <a:ext cx="5402808" cy="3155155"/>
            <a:chOff x="5946243" y="2881696"/>
            <a:chExt cx="5402808" cy="315515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D61AAA4-48FB-40D3-AE1B-53A34F10A538}"/>
                </a:ext>
              </a:extLst>
            </p:cNvPr>
            <p:cNvGrpSpPr/>
            <p:nvPr/>
          </p:nvGrpSpPr>
          <p:grpSpPr>
            <a:xfrm>
              <a:off x="8544064" y="2881696"/>
              <a:ext cx="2804987" cy="3155155"/>
              <a:chOff x="6084444" y="2663198"/>
              <a:chExt cx="3094861" cy="3585415"/>
            </a:xfrm>
          </p:grpSpPr>
          <p:sp>
            <p:nvSpPr>
              <p:cNvPr id="101" name="정육면체 100">
                <a:extLst>
                  <a:ext uri="{FF2B5EF4-FFF2-40B4-BE49-F238E27FC236}">
                    <a16:creationId xmlns:a16="http://schemas.microsoft.com/office/drawing/2014/main" id="{DDB4DCB6-6F4B-4152-BF39-8AC7955C0372}"/>
                  </a:ext>
                </a:extLst>
              </p:cNvPr>
              <p:cNvSpPr/>
              <p:nvPr/>
            </p:nvSpPr>
            <p:spPr>
              <a:xfrm>
                <a:off x="6383868" y="2945856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E98431A3-75AD-4A6E-B30C-B1EBC7A9268C}"/>
                  </a:ext>
                </a:extLst>
              </p:cNvPr>
              <p:cNvSpPr/>
              <p:nvPr/>
            </p:nvSpPr>
            <p:spPr>
              <a:xfrm>
                <a:off x="6831959" y="2945856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03" name="정육면체 102">
                <a:extLst>
                  <a:ext uri="{FF2B5EF4-FFF2-40B4-BE49-F238E27FC236}">
                    <a16:creationId xmlns:a16="http://schemas.microsoft.com/office/drawing/2014/main" id="{06FCEB1A-7831-432A-BE60-31CD8D0DCCFE}"/>
                  </a:ext>
                </a:extLst>
              </p:cNvPr>
              <p:cNvSpPr/>
              <p:nvPr/>
            </p:nvSpPr>
            <p:spPr>
              <a:xfrm>
                <a:off x="7302796" y="2946177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88D0E7B-531B-4831-B3E8-03493041D812}"/>
                  </a:ext>
                </a:extLst>
              </p:cNvPr>
              <p:cNvSpPr txBox="1"/>
              <p:nvPr/>
            </p:nvSpPr>
            <p:spPr>
              <a:xfrm>
                <a:off x="6479508" y="2675479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B88353-443C-4723-BD34-1D3A4AA5F537}"/>
                  </a:ext>
                </a:extLst>
              </p:cNvPr>
              <p:cNvSpPr txBox="1"/>
              <p:nvPr/>
            </p:nvSpPr>
            <p:spPr>
              <a:xfrm>
                <a:off x="7482206" y="2663198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</a:t>
                </a:r>
                <a:endParaRPr lang="ko-KR" altLang="en-US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FF26B98-54B5-49BD-B989-91FC111338D0}"/>
                  </a:ext>
                </a:extLst>
              </p:cNvPr>
              <p:cNvSpPr txBox="1"/>
              <p:nvPr/>
            </p:nvSpPr>
            <p:spPr>
              <a:xfrm>
                <a:off x="7000192" y="2665160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4A26CA9-4308-455A-BC6B-5D45E4FB5308}"/>
                  </a:ext>
                </a:extLst>
              </p:cNvPr>
              <p:cNvSpPr txBox="1"/>
              <p:nvPr/>
            </p:nvSpPr>
            <p:spPr>
              <a:xfrm>
                <a:off x="6111264" y="3091901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08" name="정육면체 107">
                <a:extLst>
                  <a:ext uri="{FF2B5EF4-FFF2-40B4-BE49-F238E27FC236}">
                    <a16:creationId xmlns:a16="http://schemas.microsoft.com/office/drawing/2014/main" id="{C1B15249-8418-4C50-A9BF-FB8BD6771AFD}"/>
                  </a:ext>
                </a:extLst>
              </p:cNvPr>
              <p:cNvSpPr/>
              <p:nvPr/>
            </p:nvSpPr>
            <p:spPr>
              <a:xfrm>
                <a:off x="6355157" y="3488719"/>
                <a:ext cx="497792" cy="504563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9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09" name="정육면체 108">
                <a:extLst>
                  <a:ext uri="{FF2B5EF4-FFF2-40B4-BE49-F238E27FC236}">
                    <a16:creationId xmlns:a16="http://schemas.microsoft.com/office/drawing/2014/main" id="{6CE1413B-A09F-41DE-84E1-DD927867004B}"/>
                  </a:ext>
                </a:extLst>
              </p:cNvPr>
              <p:cNvSpPr/>
              <p:nvPr/>
            </p:nvSpPr>
            <p:spPr>
              <a:xfrm>
                <a:off x="6803248" y="3488719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10" name="정육면체 109">
                <a:extLst>
                  <a:ext uri="{FF2B5EF4-FFF2-40B4-BE49-F238E27FC236}">
                    <a16:creationId xmlns:a16="http://schemas.microsoft.com/office/drawing/2014/main" id="{D80D446A-B067-44C0-A64B-6E01D957E05E}"/>
                  </a:ext>
                </a:extLst>
              </p:cNvPr>
              <p:cNvSpPr/>
              <p:nvPr/>
            </p:nvSpPr>
            <p:spPr>
              <a:xfrm>
                <a:off x="7274085" y="3489040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11" name="정육면체 110">
                <a:extLst>
                  <a:ext uri="{FF2B5EF4-FFF2-40B4-BE49-F238E27FC236}">
                    <a16:creationId xmlns:a16="http://schemas.microsoft.com/office/drawing/2014/main" id="{B74196C5-B20B-473C-B99E-ED7E3A6DB680}"/>
                  </a:ext>
                </a:extLst>
              </p:cNvPr>
              <p:cNvSpPr/>
              <p:nvPr/>
            </p:nvSpPr>
            <p:spPr>
              <a:xfrm>
                <a:off x="6353868" y="4048061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12" name="정육면체 111">
                <a:extLst>
                  <a:ext uri="{FF2B5EF4-FFF2-40B4-BE49-F238E27FC236}">
                    <a16:creationId xmlns:a16="http://schemas.microsoft.com/office/drawing/2014/main" id="{7DD420A0-8BB2-4000-A739-74D71D86B314}"/>
                  </a:ext>
                </a:extLst>
              </p:cNvPr>
              <p:cNvSpPr/>
              <p:nvPr/>
            </p:nvSpPr>
            <p:spPr>
              <a:xfrm>
                <a:off x="6801959" y="4048061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13" name="정육면체 112">
                <a:extLst>
                  <a:ext uri="{FF2B5EF4-FFF2-40B4-BE49-F238E27FC236}">
                    <a16:creationId xmlns:a16="http://schemas.microsoft.com/office/drawing/2014/main" id="{66F304D5-077E-4D7F-B9DC-1717204004A2}"/>
                  </a:ext>
                </a:extLst>
              </p:cNvPr>
              <p:cNvSpPr/>
              <p:nvPr/>
            </p:nvSpPr>
            <p:spPr>
              <a:xfrm>
                <a:off x="7272796" y="4048382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C5F40F2-7885-4B45-A123-367A387CDB96}"/>
                  </a:ext>
                </a:extLst>
              </p:cNvPr>
              <p:cNvSpPr txBox="1"/>
              <p:nvPr/>
            </p:nvSpPr>
            <p:spPr>
              <a:xfrm>
                <a:off x="6084444" y="3676072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</a:t>
                </a:r>
                <a:endParaRPr lang="ko-KR" altLang="en-US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79E424C-BA30-4636-A0F9-8B0F944E8FFF}"/>
                  </a:ext>
                </a:extLst>
              </p:cNvPr>
              <p:cNvSpPr txBox="1"/>
              <p:nvPr/>
            </p:nvSpPr>
            <p:spPr>
              <a:xfrm>
                <a:off x="6107114" y="4197218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</a:t>
                </a:r>
                <a:endParaRPr lang="ko-KR" altLang="en-US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A01993AA-ABC2-451F-92D7-07729A183A28}"/>
                  </a:ext>
                </a:extLst>
              </p:cNvPr>
              <p:cNvSpPr/>
              <p:nvPr/>
            </p:nvSpPr>
            <p:spPr>
              <a:xfrm>
                <a:off x="7767068" y="2952157"/>
                <a:ext cx="497792" cy="504563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7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17" name="정육면체 116">
                <a:extLst>
                  <a:ext uri="{FF2B5EF4-FFF2-40B4-BE49-F238E27FC236}">
                    <a16:creationId xmlns:a16="http://schemas.microsoft.com/office/drawing/2014/main" id="{EEFA7952-633A-4D01-83F1-100CF2C478AD}"/>
                  </a:ext>
                </a:extLst>
              </p:cNvPr>
              <p:cNvSpPr/>
              <p:nvPr/>
            </p:nvSpPr>
            <p:spPr>
              <a:xfrm>
                <a:off x="8237905" y="2952478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BFCAEF3-93FB-4526-98BE-715B807CDF7D}"/>
                  </a:ext>
                </a:extLst>
              </p:cNvPr>
              <p:cNvSpPr txBox="1"/>
              <p:nvPr/>
            </p:nvSpPr>
            <p:spPr>
              <a:xfrm>
                <a:off x="8414001" y="2673464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4</a:t>
                </a:r>
                <a:endParaRPr lang="ko-KR" altLang="en-US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45D207C-C9C7-4ADA-B871-A334AFF9A2FA}"/>
                  </a:ext>
                </a:extLst>
              </p:cNvPr>
              <p:cNvSpPr txBox="1"/>
              <p:nvPr/>
            </p:nvSpPr>
            <p:spPr>
              <a:xfrm>
                <a:off x="7935301" y="2671461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3</a:t>
                </a:r>
              </a:p>
            </p:txBody>
          </p:sp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798A4553-DF1F-4DA7-A33E-33B58200AFE6}"/>
                  </a:ext>
                </a:extLst>
              </p:cNvPr>
              <p:cNvSpPr/>
              <p:nvPr/>
            </p:nvSpPr>
            <p:spPr>
              <a:xfrm>
                <a:off x="7738357" y="3495020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8AD4A713-FADA-48E4-B53A-94B40903EE15}"/>
                  </a:ext>
                </a:extLst>
              </p:cNvPr>
              <p:cNvSpPr/>
              <p:nvPr/>
            </p:nvSpPr>
            <p:spPr>
              <a:xfrm>
                <a:off x="8209194" y="3495341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1CEA345D-E4F6-415D-BC8D-969BD683C0FD}"/>
                  </a:ext>
                </a:extLst>
              </p:cNvPr>
              <p:cNvSpPr/>
              <p:nvPr/>
            </p:nvSpPr>
            <p:spPr>
              <a:xfrm>
                <a:off x="7737068" y="4054362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23" name="정육면체 122">
                <a:extLst>
                  <a:ext uri="{FF2B5EF4-FFF2-40B4-BE49-F238E27FC236}">
                    <a16:creationId xmlns:a16="http://schemas.microsoft.com/office/drawing/2014/main" id="{D8F0E090-0F71-41A9-84A4-3D6E009BC390}"/>
                  </a:ext>
                </a:extLst>
              </p:cNvPr>
              <p:cNvSpPr/>
              <p:nvPr/>
            </p:nvSpPr>
            <p:spPr>
              <a:xfrm>
                <a:off x="8207905" y="4054683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24" name="정육면체 123">
                <a:extLst>
                  <a:ext uri="{FF2B5EF4-FFF2-40B4-BE49-F238E27FC236}">
                    <a16:creationId xmlns:a16="http://schemas.microsoft.com/office/drawing/2014/main" id="{4D23AE45-CEE3-4A46-B8A0-B23D8FF252A3}"/>
                  </a:ext>
                </a:extLst>
              </p:cNvPr>
              <p:cNvSpPr/>
              <p:nvPr/>
            </p:nvSpPr>
            <p:spPr>
              <a:xfrm>
                <a:off x="6353868" y="4613916"/>
                <a:ext cx="497792" cy="504563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6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25" name="정육면체 124">
                <a:extLst>
                  <a:ext uri="{FF2B5EF4-FFF2-40B4-BE49-F238E27FC236}">
                    <a16:creationId xmlns:a16="http://schemas.microsoft.com/office/drawing/2014/main" id="{9F5980E5-6312-49F0-8DD9-1D85720B0D38}"/>
                  </a:ext>
                </a:extLst>
              </p:cNvPr>
              <p:cNvSpPr/>
              <p:nvPr/>
            </p:nvSpPr>
            <p:spPr>
              <a:xfrm>
                <a:off x="6801959" y="4613916"/>
                <a:ext cx="497792" cy="504563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5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26" name="정육면체 125">
                <a:extLst>
                  <a:ext uri="{FF2B5EF4-FFF2-40B4-BE49-F238E27FC236}">
                    <a16:creationId xmlns:a16="http://schemas.microsoft.com/office/drawing/2014/main" id="{21E2F851-B75E-4B8B-A9E1-965327E45DA7}"/>
                  </a:ext>
                </a:extLst>
              </p:cNvPr>
              <p:cNvSpPr/>
              <p:nvPr/>
            </p:nvSpPr>
            <p:spPr>
              <a:xfrm>
                <a:off x="7272796" y="4614237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27" name="정육면체 126">
                <a:extLst>
                  <a:ext uri="{FF2B5EF4-FFF2-40B4-BE49-F238E27FC236}">
                    <a16:creationId xmlns:a16="http://schemas.microsoft.com/office/drawing/2014/main" id="{0B8F6A12-0D93-4EA1-B2D4-768C16362077}"/>
                  </a:ext>
                </a:extLst>
              </p:cNvPr>
              <p:cNvSpPr/>
              <p:nvPr/>
            </p:nvSpPr>
            <p:spPr>
              <a:xfrm>
                <a:off x="7737068" y="4620217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28" name="정육면체 127">
                <a:extLst>
                  <a:ext uri="{FF2B5EF4-FFF2-40B4-BE49-F238E27FC236}">
                    <a16:creationId xmlns:a16="http://schemas.microsoft.com/office/drawing/2014/main" id="{CADE5A24-303B-40FE-A098-EBB58F6DE8EA}"/>
                  </a:ext>
                </a:extLst>
              </p:cNvPr>
              <p:cNvSpPr/>
              <p:nvPr/>
            </p:nvSpPr>
            <p:spPr>
              <a:xfrm>
                <a:off x="8207905" y="4620538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29" name="정육면체 128">
                <a:extLst>
                  <a:ext uri="{FF2B5EF4-FFF2-40B4-BE49-F238E27FC236}">
                    <a16:creationId xmlns:a16="http://schemas.microsoft.com/office/drawing/2014/main" id="{A3966522-0E31-41B4-94FE-7F637BCD9F46}"/>
                  </a:ext>
                </a:extLst>
              </p:cNvPr>
              <p:cNvSpPr/>
              <p:nvPr/>
            </p:nvSpPr>
            <p:spPr>
              <a:xfrm>
                <a:off x="6353868" y="5167169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30" name="정육면체 129">
                <a:extLst>
                  <a:ext uri="{FF2B5EF4-FFF2-40B4-BE49-F238E27FC236}">
                    <a16:creationId xmlns:a16="http://schemas.microsoft.com/office/drawing/2014/main" id="{43E8B3F6-D6B3-4339-BCC8-EB2D4A9372D8}"/>
                  </a:ext>
                </a:extLst>
              </p:cNvPr>
              <p:cNvSpPr/>
              <p:nvPr/>
            </p:nvSpPr>
            <p:spPr>
              <a:xfrm>
                <a:off x="6801959" y="5167169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31" name="정육면체 130">
                <a:extLst>
                  <a:ext uri="{FF2B5EF4-FFF2-40B4-BE49-F238E27FC236}">
                    <a16:creationId xmlns:a16="http://schemas.microsoft.com/office/drawing/2014/main" id="{576B17B2-2F1D-4ED6-9304-65752D955F44}"/>
                  </a:ext>
                </a:extLst>
              </p:cNvPr>
              <p:cNvSpPr/>
              <p:nvPr/>
            </p:nvSpPr>
            <p:spPr>
              <a:xfrm>
                <a:off x="7272796" y="5167490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32" name="정육면체 131">
                <a:extLst>
                  <a:ext uri="{FF2B5EF4-FFF2-40B4-BE49-F238E27FC236}">
                    <a16:creationId xmlns:a16="http://schemas.microsoft.com/office/drawing/2014/main" id="{A240AF7D-4DA7-45AD-AF82-D8CBFF247883}"/>
                  </a:ext>
                </a:extLst>
              </p:cNvPr>
              <p:cNvSpPr/>
              <p:nvPr/>
            </p:nvSpPr>
            <p:spPr>
              <a:xfrm>
                <a:off x="7737068" y="5173470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33" name="정육면체 132">
                <a:extLst>
                  <a:ext uri="{FF2B5EF4-FFF2-40B4-BE49-F238E27FC236}">
                    <a16:creationId xmlns:a16="http://schemas.microsoft.com/office/drawing/2014/main" id="{7EB4B83F-24D8-4858-8A79-F42537B4FA8B}"/>
                  </a:ext>
                </a:extLst>
              </p:cNvPr>
              <p:cNvSpPr/>
              <p:nvPr/>
            </p:nvSpPr>
            <p:spPr>
              <a:xfrm>
                <a:off x="8207905" y="5173791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34" name="정육면체 133">
                <a:extLst>
                  <a:ext uri="{FF2B5EF4-FFF2-40B4-BE49-F238E27FC236}">
                    <a16:creationId xmlns:a16="http://schemas.microsoft.com/office/drawing/2014/main" id="{2EBA2CA9-19AC-44DC-96CD-FE40A3CB7511}"/>
                  </a:ext>
                </a:extLst>
              </p:cNvPr>
              <p:cNvSpPr/>
              <p:nvPr/>
            </p:nvSpPr>
            <p:spPr>
              <a:xfrm>
                <a:off x="6353868" y="5737428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35" name="정육면체 134">
                <a:extLst>
                  <a:ext uri="{FF2B5EF4-FFF2-40B4-BE49-F238E27FC236}">
                    <a16:creationId xmlns:a16="http://schemas.microsoft.com/office/drawing/2014/main" id="{22B1957B-5C01-499B-A5E5-FCDBEFE3A18A}"/>
                  </a:ext>
                </a:extLst>
              </p:cNvPr>
              <p:cNvSpPr/>
              <p:nvPr/>
            </p:nvSpPr>
            <p:spPr>
              <a:xfrm>
                <a:off x="6801959" y="5737428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36" name="정육면체 135">
                <a:extLst>
                  <a:ext uri="{FF2B5EF4-FFF2-40B4-BE49-F238E27FC236}">
                    <a16:creationId xmlns:a16="http://schemas.microsoft.com/office/drawing/2014/main" id="{E43EC884-3FD1-474E-A96F-C41391513D48}"/>
                  </a:ext>
                </a:extLst>
              </p:cNvPr>
              <p:cNvSpPr/>
              <p:nvPr/>
            </p:nvSpPr>
            <p:spPr>
              <a:xfrm>
                <a:off x="7272796" y="5737749"/>
                <a:ext cx="497792" cy="504563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37" name="정육면체 136">
                <a:extLst>
                  <a:ext uri="{FF2B5EF4-FFF2-40B4-BE49-F238E27FC236}">
                    <a16:creationId xmlns:a16="http://schemas.microsoft.com/office/drawing/2014/main" id="{ADA507AF-2C83-4B9A-A2AF-415BEDDBFB17}"/>
                  </a:ext>
                </a:extLst>
              </p:cNvPr>
              <p:cNvSpPr/>
              <p:nvPr/>
            </p:nvSpPr>
            <p:spPr>
              <a:xfrm>
                <a:off x="7737068" y="5743729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38" name="정육면체 137">
                <a:extLst>
                  <a:ext uri="{FF2B5EF4-FFF2-40B4-BE49-F238E27FC236}">
                    <a16:creationId xmlns:a16="http://schemas.microsoft.com/office/drawing/2014/main" id="{4EB70381-5252-4C08-AD00-9EB676D72F0D}"/>
                  </a:ext>
                </a:extLst>
              </p:cNvPr>
              <p:cNvSpPr/>
              <p:nvPr/>
            </p:nvSpPr>
            <p:spPr>
              <a:xfrm>
                <a:off x="8207905" y="5744050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CB3FE48-7232-444A-A66A-CBBBE5E46C4A}"/>
                  </a:ext>
                </a:extLst>
              </p:cNvPr>
              <p:cNvSpPr txBox="1"/>
              <p:nvPr/>
            </p:nvSpPr>
            <p:spPr>
              <a:xfrm>
                <a:off x="6104604" y="4803790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3</a:t>
                </a:r>
                <a:endParaRPr lang="ko-KR" altLang="en-US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94E0D6B-D03A-441C-B268-F8D7CA6D0A29}"/>
                  </a:ext>
                </a:extLst>
              </p:cNvPr>
              <p:cNvSpPr txBox="1"/>
              <p:nvPr/>
            </p:nvSpPr>
            <p:spPr>
              <a:xfrm>
                <a:off x="6092038" y="5309614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4</a:t>
                </a:r>
                <a:endParaRPr lang="ko-KR" altLang="en-US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B5856E8-A1C3-4C7D-8967-A156F05E9771}"/>
                  </a:ext>
                </a:extLst>
              </p:cNvPr>
              <p:cNvSpPr txBox="1"/>
              <p:nvPr/>
            </p:nvSpPr>
            <p:spPr>
              <a:xfrm>
                <a:off x="6104604" y="5909167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5</a:t>
                </a:r>
                <a:endParaRPr lang="ko-KR" altLang="en-US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42" name="정육면체 141">
                <a:extLst>
                  <a:ext uri="{FF2B5EF4-FFF2-40B4-BE49-F238E27FC236}">
                    <a16:creationId xmlns:a16="http://schemas.microsoft.com/office/drawing/2014/main" id="{E7657F85-176F-4DB4-A0A4-FF754A9A572D}"/>
                  </a:ext>
                </a:extLst>
              </p:cNvPr>
              <p:cNvSpPr/>
              <p:nvPr/>
            </p:nvSpPr>
            <p:spPr>
              <a:xfrm>
                <a:off x="8681513" y="2945856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1495F53-3BE5-4E3A-BF82-B6C529E86743}"/>
                  </a:ext>
                </a:extLst>
              </p:cNvPr>
              <p:cNvSpPr txBox="1"/>
              <p:nvPr/>
            </p:nvSpPr>
            <p:spPr>
              <a:xfrm>
                <a:off x="8857609" y="2666842"/>
                <a:ext cx="2726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75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5</a:t>
                </a:r>
                <a:endParaRPr lang="ko-KR" altLang="en-US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44" name="정육면체 143">
                <a:extLst>
                  <a:ext uri="{FF2B5EF4-FFF2-40B4-BE49-F238E27FC236}">
                    <a16:creationId xmlns:a16="http://schemas.microsoft.com/office/drawing/2014/main" id="{20A700F9-7FF7-4506-9EF4-EAC313A357B5}"/>
                  </a:ext>
                </a:extLst>
              </p:cNvPr>
              <p:cNvSpPr/>
              <p:nvPr/>
            </p:nvSpPr>
            <p:spPr>
              <a:xfrm>
                <a:off x="8652802" y="3488719"/>
                <a:ext cx="497792" cy="504563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8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45" name="정육면체 144">
                <a:extLst>
                  <a:ext uri="{FF2B5EF4-FFF2-40B4-BE49-F238E27FC236}">
                    <a16:creationId xmlns:a16="http://schemas.microsoft.com/office/drawing/2014/main" id="{95B7952F-85D3-4252-91D0-FDD5C22A2CAC}"/>
                  </a:ext>
                </a:extLst>
              </p:cNvPr>
              <p:cNvSpPr/>
              <p:nvPr/>
            </p:nvSpPr>
            <p:spPr>
              <a:xfrm>
                <a:off x="8651513" y="4048061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46" name="정육면체 145">
                <a:extLst>
                  <a:ext uri="{FF2B5EF4-FFF2-40B4-BE49-F238E27FC236}">
                    <a16:creationId xmlns:a16="http://schemas.microsoft.com/office/drawing/2014/main" id="{6D7C7F7A-F23A-4178-AE0D-54F5F819B61A}"/>
                  </a:ext>
                </a:extLst>
              </p:cNvPr>
              <p:cNvSpPr/>
              <p:nvPr/>
            </p:nvSpPr>
            <p:spPr>
              <a:xfrm>
                <a:off x="8651513" y="4613916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47" name="정육면체 146">
                <a:extLst>
                  <a:ext uri="{FF2B5EF4-FFF2-40B4-BE49-F238E27FC236}">
                    <a16:creationId xmlns:a16="http://schemas.microsoft.com/office/drawing/2014/main" id="{505D7C77-023B-48F6-BA70-9229086936EA}"/>
                  </a:ext>
                </a:extLst>
              </p:cNvPr>
              <p:cNvSpPr/>
              <p:nvPr/>
            </p:nvSpPr>
            <p:spPr>
              <a:xfrm>
                <a:off x="8651513" y="5167169"/>
                <a:ext cx="497792" cy="504563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48" name="정육면체 147">
                <a:extLst>
                  <a:ext uri="{FF2B5EF4-FFF2-40B4-BE49-F238E27FC236}">
                    <a16:creationId xmlns:a16="http://schemas.microsoft.com/office/drawing/2014/main" id="{EC73A6A1-A44E-4638-A389-1EEF110292D5}"/>
                  </a:ext>
                </a:extLst>
              </p:cNvPr>
              <p:cNvSpPr/>
              <p:nvPr/>
            </p:nvSpPr>
            <p:spPr>
              <a:xfrm>
                <a:off x="8651513" y="5737428"/>
                <a:ext cx="497792" cy="504563"/>
              </a:xfrm>
              <a:prstGeom prst="cub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4FAA826-0810-4419-BF84-B5A114173659}"/>
                    </a:ext>
                  </a:extLst>
                </p:cNvPr>
                <p:cNvSpPr txBox="1"/>
                <p:nvPr/>
              </p:nvSpPr>
              <p:spPr>
                <a:xfrm>
                  <a:off x="5946243" y="3832556"/>
                  <a:ext cx="2545249" cy="14746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/>
                    <a:t>B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4FAA826-0810-4419-BF84-B5A114173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243" y="3832556"/>
                  <a:ext cx="2545249" cy="1474634"/>
                </a:xfrm>
                <a:prstGeom prst="rect">
                  <a:avLst/>
                </a:prstGeom>
                <a:blipFill>
                  <a:blip r:embed="rId4"/>
                  <a:stretch>
                    <a:fillRect l="-57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E213844-1475-4A61-8768-256A3CF37126}"/>
              </a:ext>
            </a:extLst>
          </p:cNvPr>
          <p:cNvSpPr/>
          <p:nvPr/>
        </p:nvSpPr>
        <p:spPr>
          <a:xfrm>
            <a:off x="640643" y="1262464"/>
            <a:ext cx="1098691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방법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1) </a:t>
            </a:r>
            <a:r>
              <a:rPr lang="ko-KR" altLang="en-US" sz="24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모든 차수의 </a:t>
            </a:r>
            <a:r>
              <a:rPr lang="ko-KR" altLang="en-US" sz="2400" b="1" u="sng" dirty="0" err="1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계수값을</a:t>
            </a:r>
            <a:r>
              <a:rPr lang="ko-KR" altLang="en-US" sz="24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배열에 저장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하는 방법</a:t>
            </a:r>
            <a:endParaRPr lang="en-US" altLang="ko-KR" sz="2400" b="1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53F4B3-7B58-4CB9-8FDE-F5FC6AEE94FD}"/>
              </a:ext>
            </a:extLst>
          </p:cNvPr>
          <p:cNvSpPr/>
          <p:nvPr/>
        </p:nvSpPr>
        <p:spPr>
          <a:xfrm>
            <a:off x="4350211" y="5417564"/>
            <a:ext cx="7628572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희소행렬인 행렬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경우 메모리의 낭비가 심하다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lvl="1"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+)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엄청난 크기의 희소행렬의 경우 컴파일러에 따라 사용하지 못하는 경우도 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033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59514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3.4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희소행렬</a:t>
            </a:r>
            <a:endParaRPr lang="ko-KR" altLang="en-US" sz="24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827C04-B9CE-4A5D-B3D4-0A86CE7D4BE3}"/>
              </a:ext>
            </a:extLst>
          </p:cNvPr>
          <p:cNvGrpSpPr/>
          <p:nvPr/>
        </p:nvGrpSpPr>
        <p:grpSpPr>
          <a:xfrm>
            <a:off x="3137466" y="2141192"/>
            <a:ext cx="1741167" cy="4104317"/>
            <a:chOff x="1950867" y="1420579"/>
            <a:chExt cx="1741167" cy="4104317"/>
          </a:xfrm>
        </p:grpSpPr>
        <p:sp>
          <p:nvSpPr>
            <p:cNvPr id="48" name="정육면체 47">
              <a:extLst>
                <a:ext uri="{FF2B5EF4-FFF2-40B4-BE49-F238E27FC236}">
                  <a16:creationId xmlns:a16="http://schemas.microsoft.com/office/drawing/2014/main" id="{C1EBAE81-38B2-4C4C-8F70-DA2A2108D7F2}"/>
                </a:ext>
              </a:extLst>
            </p:cNvPr>
            <p:cNvSpPr/>
            <p:nvPr/>
          </p:nvSpPr>
          <p:spPr>
            <a:xfrm>
              <a:off x="2275314" y="1701275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49" name="정육면체 48">
              <a:extLst>
                <a:ext uri="{FF2B5EF4-FFF2-40B4-BE49-F238E27FC236}">
                  <a16:creationId xmlns:a16="http://schemas.microsoft.com/office/drawing/2014/main" id="{06CEEDEF-590E-4041-A2E7-C7AECED5FFFD}"/>
                </a:ext>
              </a:extLst>
            </p:cNvPr>
            <p:cNvSpPr/>
            <p:nvPr/>
          </p:nvSpPr>
          <p:spPr>
            <a:xfrm>
              <a:off x="2723405" y="1701275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50" name="정육면체 49">
              <a:extLst>
                <a:ext uri="{FF2B5EF4-FFF2-40B4-BE49-F238E27FC236}">
                  <a16:creationId xmlns:a16="http://schemas.microsoft.com/office/drawing/2014/main" id="{71843414-1EE7-44F9-97F3-0CF04FB9BD36}"/>
                </a:ext>
              </a:extLst>
            </p:cNvPr>
            <p:cNvSpPr/>
            <p:nvPr/>
          </p:nvSpPr>
          <p:spPr>
            <a:xfrm>
              <a:off x="3194242" y="1701596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DDAA5F-402B-4ACB-BBA5-7C1BC4260DD3}"/>
                </a:ext>
              </a:extLst>
            </p:cNvPr>
            <p:cNvSpPr txBox="1"/>
            <p:nvPr/>
          </p:nvSpPr>
          <p:spPr>
            <a:xfrm>
              <a:off x="2326564" y="1430898"/>
              <a:ext cx="2726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행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A98E25-46E0-4C8E-AEA5-BED6AE2FC53D}"/>
                </a:ext>
              </a:extLst>
            </p:cNvPr>
            <p:cNvSpPr txBox="1"/>
            <p:nvPr/>
          </p:nvSpPr>
          <p:spPr>
            <a:xfrm>
              <a:off x="3370037" y="1430898"/>
              <a:ext cx="2726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값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283287-BF82-4F63-B870-51F822FAD958}"/>
                </a:ext>
              </a:extLst>
            </p:cNvPr>
            <p:cNvSpPr txBox="1"/>
            <p:nvPr/>
          </p:nvSpPr>
          <p:spPr>
            <a:xfrm>
              <a:off x="2847248" y="1420579"/>
              <a:ext cx="2726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열</a:t>
              </a:r>
              <a:endParaRPr lang="en-US" altLang="ko-KR" sz="16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958F606-EE42-482C-9653-339D3D5366AE}"/>
                </a:ext>
              </a:extLst>
            </p:cNvPr>
            <p:cNvSpPr txBox="1"/>
            <p:nvPr/>
          </p:nvSpPr>
          <p:spPr>
            <a:xfrm>
              <a:off x="2002710" y="1847320"/>
              <a:ext cx="27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0</a:t>
              </a:r>
              <a:endParaRPr lang="ko-KR" altLang="en-US" sz="12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84" name="정육면체 83">
              <a:extLst>
                <a:ext uri="{FF2B5EF4-FFF2-40B4-BE49-F238E27FC236}">
                  <a16:creationId xmlns:a16="http://schemas.microsoft.com/office/drawing/2014/main" id="{C18968CE-1909-4487-9A90-691AB63D2206}"/>
                </a:ext>
              </a:extLst>
            </p:cNvPr>
            <p:cNvSpPr/>
            <p:nvPr/>
          </p:nvSpPr>
          <p:spPr>
            <a:xfrm>
              <a:off x="2246603" y="2244138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85" name="정육면체 84">
              <a:extLst>
                <a:ext uri="{FF2B5EF4-FFF2-40B4-BE49-F238E27FC236}">
                  <a16:creationId xmlns:a16="http://schemas.microsoft.com/office/drawing/2014/main" id="{CF44C3DE-F0C7-438E-952C-91B71E7A0077}"/>
                </a:ext>
              </a:extLst>
            </p:cNvPr>
            <p:cNvSpPr/>
            <p:nvPr/>
          </p:nvSpPr>
          <p:spPr>
            <a:xfrm>
              <a:off x="2694694" y="2244138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86" name="정육면체 85">
              <a:extLst>
                <a:ext uri="{FF2B5EF4-FFF2-40B4-BE49-F238E27FC236}">
                  <a16:creationId xmlns:a16="http://schemas.microsoft.com/office/drawing/2014/main" id="{BCBAF809-720B-4439-A030-FB2A27CD3831}"/>
                </a:ext>
              </a:extLst>
            </p:cNvPr>
            <p:cNvSpPr/>
            <p:nvPr/>
          </p:nvSpPr>
          <p:spPr>
            <a:xfrm>
              <a:off x="3165531" y="2244459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87" name="정육면체 86">
              <a:extLst>
                <a:ext uri="{FF2B5EF4-FFF2-40B4-BE49-F238E27FC236}">
                  <a16:creationId xmlns:a16="http://schemas.microsoft.com/office/drawing/2014/main" id="{13A55A17-40AE-4C8F-B673-677A4315F73A}"/>
                </a:ext>
              </a:extLst>
            </p:cNvPr>
            <p:cNvSpPr/>
            <p:nvPr/>
          </p:nvSpPr>
          <p:spPr>
            <a:xfrm>
              <a:off x="2245314" y="2803480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88" name="정육면체 87">
              <a:extLst>
                <a:ext uri="{FF2B5EF4-FFF2-40B4-BE49-F238E27FC236}">
                  <a16:creationId xmlns:a16="http://schemas.microsoft.com/office/drawing/2014/main" id="{B9972E74-88C5-46BD-BD72-EC1761135175}"/>
                </a:ext>
              </a:extLst>
            </p:cNvPr>
            <p:cNvSpPr/>
            <p:nvPr/>
          </p:nvSpPr>
          <p:spPr>
            <a:xfrm>
              <a:off x="2693405" y="2803480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89" name="정육면체 88">
              <a:extLst>
                <a:ext uri="{FF2B5EF4-FFF2-40B4-BE49-F238E27FC236}">
                  <a16:creationId xmlns:a16="http://schemas.microsoft.com/office/drawing/2014/main" id="{F47D5315-6D4D-46E2-BD4B-64DA1EE94FFB}"/>
                </a:ext>
              </a:extLst>
            </p:cNvPr>
            <p:cNvSpPr/>
            <p:nvPr/>
          </p:nvSpPr>
          <p:spPr>
            <a:xfrm>
              <a:off x="3164242" y="2803801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8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66E69A2-D64F-4E0B-94B1-C8E8EB83254B}"/>
                </a:ext>
              </a:extLst>
            </p:cNvPr>
            <p:cNvSpPr txBox="1"/>
            <p:nvPr/>
          </p:nvSpPr>
          <p:spPr>
            <a:xfrm>
              <a:off x="1975890" y="2431491"/>
              <a:ext cx="27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</a:t>
              </a:r>
              <a:endParaRPr lang="ko-KR" altLang="en-US" sz="12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32DFB44-EC83-4B6D-A8A3-9427A519B65F}"/>
                </a:ext>
              </a:extLst>
            </p:cNvPr>
            <p:cNvSpPr txBox="1"/>
            <p:nvPr/>
          </p:nvSpPr>
          <p:spPr>
            <a:xfrm>
              <a:off x="1954316" y="2996881"/>
              <a:ext cx="27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</a:t>
              </a:r>
              <a:endParaRPr lang="ko-KR" altLang="en-US" sz="12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77" name="정육면체 76">
              <a:extLst>
                <a:ext uri="{FF2B5EF4-FFF2-40B4-BE49-F238E27FC236}">
                  <a16:creationId xmlns:a16="http://schemas.microsoft.com/office/drawing/2014/main" id="{E37E96B5-F3C7-4574-A106-C7F5D36191A4}"/>
                </a:ext>
              </a:extLst>
            </p:cNvPr>
            <p:cNvSpPr/>
            <p:nvPr/>
          </p:nvSpPr>
          <p:spPr>
            <a:xfrm>
              <a:off x="2224314" y="3355015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78" name="정육면체 77">
              <a:extLst>
                <a:ext uri="{FF2B5EF4-FFF2-40B4-BE49-F238E27FC236}">
                  <a16:creationId xmlns:a16="http://schemas.microsoft.com/office/drawing/2014/main" id="{D841320C-CE08-4029-A5A9-A9B2B3AF5C57}"/>
                </a:ext>
              </a:extLst>
            </p:cNvPr>
            <p:cNvSpPr/>
            <p:nvPr/>
          </p:nvSpPr>
          <p:spPr>
            <a:xfrm>
              <a:off x="2672405" y="3355015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79" name="정육면체 78">
              <a:extLst>
                <a:ext uri="{FF2B5EF4-FFF2-40B4-BE49-F238E27FC236}">
                  <a16:creationId xmlns:a16="http://schemas.microsoft.com/office/drawing/2014/main" id="{A2357FCA-7773-4191-A374-0C53AEFCFC5C}"/>
                </a:ext>
              </a:extLst>
            </p:cNvPr>
            <p:cNvSpPr/>
            <p:nvPr/>
          </p:nvSpPr>
          <p:spPr>
            <a:xfrm>
              <a:off x="3143242" y="3355336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9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80" name="정육면체 79">
              <a:extLst>
                <a:ext uri="{FF2B5EF4-FFF2-40B4-BE49-F238E27FC236}">
                  <a16:creationId xmlns:a16="http://schemas.microsoft.com/office/drawing/2014/main" id="{144CB915-5A37-4E7D-B135-BA1D72BE7200}"/>
                </a:ext>
              </a:extLst>
            </p:cNvPr>
            <p:cNvSpPr/>
            <p:nvPr/>
          </p:nvSpPr>
          <p:spPr>
            <a:xfrm>
              <a:off x="2223025" y="3914357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EE5CAA6B-A735-4132-BCD5-7C51545B7642}"/>
                </a:ext>
              </a:extLst>
            </p:cNvPr>
            <p:cNvSpPr/>
            <p:nvPr/>
          </p:nvSpPr>
          <p:spPr>
            <a:xfrm>
              <a:off x="2671116" y="3914357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83" name="정육면체 82">
              <a:extLst>
                <a:ext uri="{FF2B5EF4-FFF2-40B4-BE49-F238E27FC236}">
                  <a16:creationId xmlns:a16="http://schemas.microsoft.com/office/drawing/2014/main" id="{24EFB2A6-E238-4829-9C49-A25F2F6EFAD7}"/>
                </a:ext>
              </a:extLst>
            </p:cNvPr>
            <p:cNvSpPr/>
            <p:nvPr/>
          </p:nvSpPr>
          <p:spPr>
            <a:xfrm>
              <a:off x="3141953" y="3914678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F3FEE0E-CCD6-43A1-B021-E6E222645EB3}"/>
                </a:ext>
              </a:extLst>
            </p:cNvPr>
            <p:cNvSpPr txBox="1"/>
            <p:nvPr/>
          </p:nvSpPr>
          <p:spPr>
            <a:xfrm>
              <a:off x="1953601" y="3542368"/>
              <a:ext cx="27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</a:t>
              </a:r>
              <a:endParaRPr lang="ko-KR" altLang="en-US" sz="12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3EDB93-420A-4E0B-8DBB-1159D59F6138}"/>
                </a:ext>
              </a:extLst>
            </p:cNvPr>
            <p:cNvSpPr txBox="1"/>
            <p:nvPr/>
          </p:nvSpPr>
          <p:spPr>
            <a:xfrm>
              <a:off x="1961523" y="4078262"/>
              <a:ext cx="27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4</a:t>
              </a:r>
              <a:endParaRPr lang="ko-KR" altLang="en-US" sz="12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92" name="정육면체 91">
              <a:extLst>
                <a:ext uri="{FF2B5EF4-FFF2-40B4-BE49-F238E27FC236}">
                  <a16:creationId xmlns:a16="http://schemas.microsoft.com/office/drawing/2014/main" id="{31274F28-40EB-4979-93A6-8809A3E5B944}"/>
                </a:ext>
              </a:extLst>
            </p:cNvPr>
            <p:cNvSpPr/>
            <p:nvPr/>
          </p:nvSpPr>
          <p:spPr>
            <a:xfrm>
              <a:off x="2213658" y="4460670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93" name="정육면체 92">
              <a:extLst>
                <a:ext uri="{FF2B5EF4-FFF2-40B4-BE49-F238E27FC236}">
                  <a16:creationId xmlns:a16="http://schemas.microsoft.com/office/drawing/2014/main" id="{62555ED1-D571-4E60-AF0C-C4EF16606301}"/>
                </a:ext>
              </a:extLst>
            </p:cNvPr>
            <p:cNvSpPr/>
            <p:nvPr/>
          </p:nvSpPr>
          <p:spPr>
            <a:xfrm>
              <a:off x="2661749" y="4460670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94" name="정육면체 93">
              <a:extLst>
                <a:ext uri="{FF2B5EF4-FFF2-40B4-BE49-F238E27FC236}">
                  <a16:creationId xmlns:a16="http://schemas.microsoft.com/office/drawing/2014/main" id="{8B871F13-A10B-43BD-B9CE-670D710DC4C2}"/>
                </a:ext>
              </a:extLst>
            </p:cNvPr>
            <p:cNvSpPr/>
            <p:nvPr/>
          </p:nvSpPr>
          <p:spPr>
            <a:xfrm>
              <a:off x="3132586" y="4460991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95" name="정육면체 94">
              <a:extLst>
                <a:ext uri="{FF2B5EF4-FFF2-40B4-BE49-F238E27FC236}">
                  <a16:creationId xmlns:a16="http://schemas.microsoft.com/office/drawing/2014/main" id="{4E56FE84-05D1-461A-8B75-3BF52DEC9958}"/>
                </a:ext>
              </a:extLst>
            </p:cNvPr>
            <p:cNvSpPr/>
            <p:nvPr/>
          </p:nvSpPr>
          <p:spPr>
            <a:xfrm>
              <a:off x="2212369" y="5020012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96" name="정육면체 95">
              <a:extLst>
                <a:ext uri="{FF2B5EF4-FFF2-40B4-BE49-F238E27FC236}">
                  <a16:creationId xmlns:a16="http://schemas.microsoft.com/office/drawing/2014/main" id="{488DDA62-E317-4A18-89D0-88F16BAE30A7}"/>
                </a:ext>
              </a:extLst>
            </p:cNvPr>
            <p:cNvSpPr/>
            <p:nvPr/>
          </p:nvSpPr>
          <p:spPr>
            <a:xfrm>
              <a:off x="2660460" y="5020012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97" name="정육면체 96">
              <a:extLst>
                <a:ext uri="{FF2B5EF4-FFF2-40B4-BE49-F238E27FC236}">
                  <a16:creationId xmlns:a16="http://schemas.microsoft.com/office/drawing/2014/main" id="{C53C4CC7-016A-461C-B148-9452F2380A76}"/>
                </a:ext>
              </a:extLst>
            </p:cNvPr>
            <p:cNvSpPr/>
            <p:nvPr/>
          </p:nvSpPr>
          <p:spPr>
            <a:xfrm>
              <a:off x="3131297" y="5020333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89E30EA-A842-4FE4-A89D-EAF8D3C05FE8}"/>
                </a:ext>
              </a:extLst>
            </p:cNvPr>
            <p:cNvSpPr txBox="1"/>
            <p:nvPr/>
          </p:nvSpPr>
          <p:spPr>
            <a:xfrm>
              <a:off x="1972710" y="4637365"/>
              <a:ext cx="27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5</a:t>
              </a:r>
              <a:endParaRPr lang="ko-KR" altLang="en-US" sz="12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27CE99C-628B-45EE-ABB6-EDD723F83392}"/>
                </a:ext>
              </a:extLst>
            </p:cNvPr>
            <p:cNvSpPr txBox="1"/>
            <p:nvPr/>
          </p:nvSpPr>
          <p:spPr>
            <a:xfrm>
              <a:off x="1950867" y="5183917"/>
              <a:ext cx="27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6</a:t>
              </a:r>
              <a:endParaRPr lang="ko-KR" altLang="en-US" sz="12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01EDFC-0A28-4C5D-81B0-E413EFF66D5B}"/>
              </a:ext>
            </a:extLst>
          </p:cNvPr>
          <p:cNvGrpSpPr/>
          <p:nvPr/>
        </p:nvGrpSpPr>
        <p:grpSpPr>
          <a:xfrm>
            <a:off x="8892719" y="2170264"/>
            <a:ext cx="1741167" cy="4104317"/>
            <a:chOff x="8486071" y="1429745"/>
            <a:chExt cx="1741167" cy="4104317"/>
          </a:xfrm>
        </p:grpSpPr>
        <p:sp>
          <p:nvSpPr>
            <p:cNvPr id="158" name="정육면체 157">
              <a:extLst>
                <a:ext uri="{FF2B5EF4-FFF2-40B4-BE49-F238E27FC236}">
                  <a16:creationId xmlns:a16="http://schemas.microsoft.com/office/drawing/2014/main" id="{AD7CCFBB-F5DA-4A33-9371-B896E1162B58}"/>
                </a:ext>
              </a:extLst>
            </p:cNvPr>
            <p:cNvSpPr/>
            <p:nvPr/>
          </p:nvSpPr>
          <p:spPr>
            <a:xfrm>
              <a:off x="8810518" y="1710441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59" name="정육면체 158">
              <a:extLst>
                <a:ext uri="{FF2B5EF4-FFF2-40B4-BE49-F238E27FC236}">
                  <a16:creationId xmlns:a16="http://schemas.microsoft.com/office/drawing/2014/main" id="{BD04AF4B-1DD2-4E29-8031-CC72AA0CC3A4}"/>
                </a:ext>
              </a:extLst>
            </p:cNvPr>
            <p:cNvSpPr/>
            <p:nvPr/>
          </p:nvSpPr>
          <p:spPr>
            <a:xfrm>
              <a:off x="9258609" y="1710441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60" name="정육면체 159">
              <a:extLst>
                <a:ext uri="{FF2B5EF4-FFF2-40B4-BE49-F238E27FC236}">
                  <a16:creationId xmlns:a16="http://schemas.microsoft.com/office/drawing/2014/main" id="{34179287-8F5A-4D96-BF63-DC50D5AFC034}"/>
                </a:ext>
              </a:extLst>
            </p:cNvPr>
            <p:cNvSpPr/>
            <p:nvPr/>
          </p:nvSpPr>
          <p:spPr>
            <a:xfrm>
              <a:off x="9729446" y="1710762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E7B3587-5A39-42EF-A59F-919BB2A7BE95}"/>
                </a:ext>
              </a:extLst>
            </p:cNvPr>
            <p:cNvSpPr txBox="1"/>
            <p:nvPr/>
          </p:nvSpPr>
          <p:spPr>
            <a:xfrm>
              <a:off x="8861768" y="1440064"/>
              <a:ext cx="2726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행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66D634D-26DD-4BCB-ABA9-9521C160894D}"/>
                </a:ext>
              </a:extLst>
            </p:cNvPr>
            <p:cNvSpPr txBox="1"/>
            <p:nvPr/>
          </p:nvSpPr>
          <p:spPr>
            <a:xfrm>
              <a:off x="9905241" y="1440064"/>
              <a:ext cx="2726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값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274DC45-7520-4A0B-9C64-08F5BE5F215B}"/>
                </a:ext>
              </a:extLst>
            </p:cNvPr>
            <p:cNvSpPr txBox="1"/>
            <p:nvPr/>
          </p:nvSpPr>
          <p:spPr>
            <a:xfrm>
              <a:off x="9382452" y="1429745"/>
              <a:ext cx="2726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열</a:t>
              </a:r>
              <a:endParaRPr lang="en-US" altLang="ko-KR" sz="16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914CE34-D4E3-465F-931B-578A65554B91}"/>
                </a:ext>
              </a:extLst>
            </p:cNvPr>
            <p:cNvSpPr txBox="1"/>
            <p:nvPr/>
          </p:nvSpPr>
          <p:spPr>
            <a:xfrm>
              <a:off x="8537914" y="1856486"/>
              <a:ext cx="27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0</a:t>
              </a:r>
              <a:endParaRPr lang="ko-KR" altLang="en-US" sz="12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65" name="정육면체 164">
              <a:extLst>
                <a:ext uri="{FF2B5EF4-FFF2-40B4-BE49-F238E27FC236}">
                  <a16:creationId xmlns:a16="http://schemas.microsoft.com/office/drawing/2014/main" id="{761FAE8A-E08D-4AF3-9AAE-507596FE9232}"/>
                </a:ext>
              </a:extLst>
            </p:cNvPr>
            <p:cNvSpPr/>
            <p:nvPr/>
          </p:nvSpPr>
          <p:spPr>
            <a:xfrm>
              <a:off x="8781807" y="2253304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66" name="정육면체 165">
              <a:extLst>
                <a:ext uri="{FF2B5EF4-FFF2-40B4-BE49-F238E27FC236}">
                  <a16:creationId xmlns:a16="http://schemas.microsoft.com/office/drawing/2014/main" id="{0CE81D1F-F0F4-4276-B25A-56EFD2F14D24}"/>
                </a:ext>
              </a:extLst>
            </p:cNvPr>
            <p:cNvSpPr/>
            <p:nvPr/>
          </p:nvSpPr>
          <p:spPr>
            <a:xfrm>
              <a:off x="9229898" y="2253304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67" name="정육면체 166">
              <a:extLst>
                <a:ext uri="{FF2B5EF4-FFF2-40B4-BE49-F238E27FC236}">
                  <a16:creationId xmlns:a16="http://schemas.microsoft.com/office/drawing/2014/main" id="{EF6A01E7-B033-4FEE-A227-5830CD486279}"/>
                </a:ext>
              </a:extLst>
            </p:cNvPr>
            <p:cNvSpPr/>
            <p:nvPr/>
          </p:nvSpPr>
          <p:spPr>
            <a:xfrm>
              <a:off x="9700735" y="2253625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9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68" name="정육면체 167">
              <a:extLst>
                <a:ext uri="{FF2B5EF4-FFF2-40B4-BE49-F238E27FC236}">
                  <a16:creationId xmlns:a16="http://schemas.microsoft.com/office/drawing/2014/main" id="{40B36CC7-83DB-4A71-9C4B-50257A41C7A4}"/>
                </a:ext>
              </a:extLst>
            </p:cNvPr>
            <p:cNvSpPr/>
            <p:nvPr/>
          </p:nvSpPr>
          <p:spPr>
            <a:xfrm>
              <a:off x="8780518" y="2812646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69" name="정육면체 168">
              <a:extLst>
                <a:ext uri="{FF2B5EF4-FFF2-40B4-BE49-F238E27FC236}">
                  <a16:creationId xmlns:a16="http://schemas.microsoft.com/office/drawing/2014/main" id="{B2EFDF7F-D264-425B-9488-7B8D81FFED02}"/>
                </a:ext>
              </a:extLst>
            </p:cNvPr>
            <p:cNvSpPr/>
            <p:nvPr/>
          </p:nvSpPr>
          <p:spPr>
            <a:xfrm>
              <a:off x="9228609" y="2812646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0" name="정육면체 169">
              <a:extLst>
                <a:ext uri="{FF2B5EF4-FFF2-40B4-BE49-F238E27FC236}">
                  <a16:creationId xmlns:a16="http://schemas.microsoft.com/office/drawing/2014/main" id="{2FE00B77-6EEF-4C53-8CEE-0E8F50CB5144}"/>
                </a:ext>
              </a:extLst>
            </p:cNvPr>
            <p:cNvSpPr/>
            <p:nvPr/>
          </p:nvSpPr>
          <p:spPr>
            <a:xfrm>
              <a:off x="9699446" y="2812967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8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6278D90-AEED-4FCC-AB2E-F0ACB99E2811}"/>
                </a:ext>
              </a:extLst>
            </p:cNvPr>
            <p:cNvSpPr txBox="1"/>
            <p:nvPr/>
          </p:nvSpPr>
          <p:spPr>
            <a:xfrm>
              <a:off x="8511094" y="2440657"/>
              <a:ext cx="27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</a:t>
              </a:r>
              <a:endParaRPr lang="ko-KR" altLang="en-US" sz="12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CEC672A-FCF4-48D2-916E-96D0B8B9C74D}"/>
                </a:ext>
              </a:extLst>
            </p:cNvPr>
            <p:cNvSpPr txBox="1"/>
            <p:nvPr/>
          </p:nvSpPr>
          <p:spPr>
            <a:xfrm>
              <a:off x="8489520" y="3006047"/>
              <a:ext cx="27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</a:t>
              </a:r>
              <a:endParaRPr lang="ko-KR" altLang="en-US" sz="12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3" name="정육면체 172">
              <a:extLst>
                <a:ext uri="{FF2B5EF4-FFF2-40B4-BE49-F238E27FC236}">
                  <a16:creationId xmlns:a16="http://schemas.microsoft.com/office/drawing/2014/main" id="{4330A8F7-8D83-4F71-A491-E778A4F3A228}"/>
                </a:ext>
              </a:extLst>
            </p:cNvPr>
            <p:cNvSpPr/>
            <p:nvPr/>
          </p:nvSpPr>
          <p:spPr>
            <a:xfrm>
              <a:off x="8759518" y="3364181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4" name="정육면체 173">
              <a:extLst>
                <a:ext uri="{FF2B5EF4-FFF2-40B4-BE49-F238E27FC236}">
                  <a16:creationId xmlns:a16="http://schemas.microsoft.com/office/drawing/2014/main" id="{AB2BA2CF-D439-4099-B698-9BFEC6B4C73D}"/>
                </a:ext>
              </a:extLst>
            </p:cNvPr>
            <p:cNvSpPr/>
            <p:nvPr/>
          </p:nvSpPr>
          <p:spPr>
            <a:xfrm>
              <a:off x="9207609" y="3364181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5" name="정육면체 174">
              <a:extLst>
                <a:ext uri="{FF2B5EF4-FFF2-40B4-BE49-F238E27FC236}">
                  <a16:creationId xmlns:a16="http://schemas.microsoft.com/office/drawing/2014/main" id="{CCE2FE70-E7D8-4933-B28C-922D4E076A0F}"/>
                </a:ext>
              </a:extLst>
            </p:cNvPr>
            <p:cNvSpPr/>
            <p:nvPr/>
          </p:nvSpPr>
          <p:spPr>
            <a:xfrm>
              <a:off x="9678446" y="3364502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6" name="정육면체 175">
              <a:extLst>
                <a:ext uri="{FF2B5EF4-FFF2-40B4-BE49-F238E27FC236}">
                  <a16:creationId xmlns:a16="http://schemas.microsoft.com/office/drawing/2014/main" id="{2AC66511-CB82-4C96-BFB9-A38B876D5B7E}"/>
                </a:ext>
              </a:extLst>
            </p:cNvPr>
            <p:cNvSpPr/>
            <p:nvPr/>
          </p:nvSpPr>
          <p:spPr>
            <a:xfrm>
              <a:off x="8758229" y="3923523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7" name="정육면체 176">
              <a:extLst>
                <a:ext uri="{FF2B5EF4-FFF2-40B4-BE49-F238E27FC236}">
                  <a16:creationId xmlns:a16="http://schemas.microsoft.com/office/drawing/2014/main" id="{B06BBED2-AAA1-4E80-9BF6-76C8D41F4DB0}"/>
                </a:ext>
              </a:extLst>
            </p:cNvPr>
            <p:cNvSpPr/>
            <p:nvPr/>
          </p:nvSpPr>
          <p:spPr>
            <a:xfrm>
              <a:off x="9206320" y="3923523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8" name="정육면체 177">
              <a:extLst>
                <a:ext uri="{FF2B5EF4-FFF2-40B4-BE49-F238E27FC236}">
                  <a16:creationId xmlns:a16="http://schemas.microsoft.com/office/drawing/2014/main" id="{8FDD9334-6187-4499-9F20-54971C038BC0}"/>
                </a:ext>
              </a:extLst>
            </p:cNvPr>
            <p:cNvSpPr/>
            <p:nvPr/>
          </p:nvSpPr>
          <p:spPr>
            <a:xfrm>
              <a:off x="9677157" y="3923844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F9073D9-CC76-43C0-8A49-AD237D05837F}"/>
                </a:ext>
              </a:extLst>
            </p:cNvPr>
            <p:cNvSpPr txBox="1"/>
            <p:nvPr/>
          </p:nvSpPr>
          <p:spPr>
            <a:xfrm>
              <a:off x="8488805" y="3551534"/>
              <a:ext cx="27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</a:t>
              </a:r>
              <a:endParaRPr lang="ko-KR" altLang="en-US" sz="12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0C90D2D-5F73-4E58-AEA9-CEB2F5C5B172}"/>
                </a:ext>
              </a:extLst>
            </p:cNvPr>
            <p:cNvSpPr txBox="1"/>
            <p:nvPr/>
          </p:nvSpPr>
          <p:spPr>
            <a:xfrm>
              <a:off x="8496727" y="4087428"/>
              <a:ext cx="27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4</a:t>
              </a:r>
              <a:endParaRPr lang="ko-KR" altLang="en-US" sz="12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81" name="정육면체 180">
              <a:extLst>
                <a:ext uri="{FF2B5EF4-FFF2-40B4-BE49-F238E27FC236}">
                  <a16:creationId xmlns:a16="http://schemas.microsoft.com/office/drawing/2014/main" id="{2C02FC87-875A-4983-ACD2-0EFC226A6809}"/>
                </a:ext>
              </a:extLst>
            </p:cNvPr>
            <p:cNvSpPr/>
            <p:nvPr/>
          </p:nvSpPr>
          <p:spPr>
            <a:xfrm>
              <a:off x="8748862" y="4469836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82" name="정육면체 181">
              <a:extLst>
                <a:ext uri="{FF2B5EF4-FFF2-40B4-BE49-F238E27FC236}">
                  <a16:creationId xmlns:a16="http://schemas.microsoft.com/office/drawing/2014/main" id="{40DFCD4B-1E69-46F3-8A25-C003704A6BD5}"/>
                </a:ext>
              </a:extLst>
            </p:cNvPr>
            <p:cNvSpPr/>
            <p:nvPr/>
          </p:nvSpPr>
          <p:spPr>
            <a:xfrm>
              <a:off x="9196953" y="4469836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5</a:t>
              </a:r>
            </a:p>
          </p:txBody>
        </p:sp>
        <p:sp>
          <p:nvSpPr>
            <p:cNvPr id="183" name="정육면체 182">
              <a:extLst>
                <a:ext uri="{FF2B5EF4-FFF2-40B4-BE49-F238E27FC236}">
                  <a16:creationId xmlns:a16="http://schemas.microsoft.com/office/drawing/2014/main" id="{DF43E97A-8B59-4002-877C-A014CCF00477}"/>
                </a:ext>
              </a:extLst>
            </p:cNvPr>
            <p:cNvSpPr/>
            <p:nvPr/>
          </p:nvSpPr>
          <p:spPr>
            <a:xfrm>
              <a:off x="9667790" y="4470157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84" name="정육면체 183">
              <a:extLst>
                <a:ext uri="{FF2B5EF4-FFF2-40B4-BE49-F238E27FC236}">
                  <a16:creationId xmlns:a16="http://schemas.microsoft.com/office/drawing/2014/main" id="{7731D891-6E1E-414D-9711-13E95A7AAEB8}"/>
                </a:ext>
              </a:extLst>
            </p:cNvPr>
            <p:cNvSpPr/>
            <p:nvPr/>
          </p:nvSpPr>
          <p:spPr>
            <a:xfrm>
              <a:off x="8747573" y="5029178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85" name="정육면체 184">
              <a:extLst>
                <a:ext uri="{FF2B5EF4-FFF2-40B4-BE49-F238E27FC236}">
                  <a16:creationId xmlns:a16="http://schemas.microsoft.com/office/drawing/2014/main" id="{2C878355-2778-4257-AA81-11A47915FE5D}"/>
                </a:ext>
              </a:extLst>
            </p:cNvPr>
            <p:cNvSpPr/>
            <p:nvPr/>
          </p:nvSpPr>
          <p:spPr>
            <a:xfrm>
              <a:off x="9195664" y="5029178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86" name="정육면체 185">
              <a:extLst>
                <a:ext uri="{FF2B5EF4-FFF2-40B4-BE49-F238E27FC236}">
                  <a16:creationId xmlns:a16="http://schemas.microsoft.com/office/drawing/2014/main" id="{ECD951FC-4860-4045-BCB2-0474DD97CF47}"/>
                </a:ext>
              </a:extLst>
            </p:cNvPr>
            <p:cNvSpPr/>
            <p:nvPr/>
          </p:nvSpPr>
          <p:spPr>
            <a:xfrm>
              <a:off x="9666501" y="5029499"/>
              <a:ext cx="497792" cy="50456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D6BF52E-5460-4412-9712-8817454B49EA}"/>
                </a:ext>
              </a:extLst>
            </p:cNvPr>
            <p:cNvSpPr txBox="1"/>
            <p:nvPr/>
          </p:nvSpPr>
          <p:spPr>
            <a:xfrm>
              <a:off x="8507914" y="4646531"/>
              <a:ext cx="27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5</a:t>
              </a:r>
              <a:endParaRPr lang="ko-KR" altLang="en-US" sz="12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4978D0F-78AA-4DBD-B3F9-0E86249A1865}"/>
                </a:ext>
              </a:extLst>
            </p:cNvPr>
            <p:cNvSpPr txBox="1"/>
            <p:nvPr/>
          </p:nvSpPr>
          <p:spPr>
            <a:xfrm>
              <a:off x="8486071" y="5193083"/>
              <a:ext cx="27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6</a:t>
              </a:r>
              <a:endParaRPr lang="ko-KR" altLang="en-US" sz="12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4A57BF94-F546-436C-882B-B0A96CD6C53B}"/>
              </a:ext>
            </a:extLst>
          </p:cNvPr>
          <p:cNvSpPr/>
          <p:nvPr/>
        </p:nvSpPr>
        <p:spPr>
          <a:xfrm>
            <a:off x="602543" y="1006347"/>
            <a:ext cx="10986914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방법 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2.)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배열을 이용하되 </a:t>
            </a:r>
            <a:r>
              <a:rPr lang="en-US" altLang="ko-KR" sz="24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</a:t>
            </a:r>
            <a:r>
              <a:rPr lang="ko-KR" altLang="en-US" sz="24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아닌 </a:t>
            </a:r>
            <a:r>
              <a:rPr lang="ko-KR" altLang="en-US" sz="2400" b="1" u="sng" dirty="0" err="1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요소들만을</a:t>
            </a:r>
            <a:r>
              <a:rPr lang="ko-KR" altLang="en-US" sz="24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나타내는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방법</a:t>
            </a:r>
            <a:endParaRPr lang="en-US" altLang="ko-KR" sz="2400" b="1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ko-KR" altLang="en-US" sz="24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→ 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아닌 </a:t>
            </a:r>
            <a:r>
              <a:rPr lang="ko-KR" altLang="en-US" sz="2400" b="1" dirty="0" err="1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노드만을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행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열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값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으로 표시</a:t>
            </a:r>
            <a:endParaRPr lang="en-US" altLang="ko-KR" sz="2400" b="1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79DB2FB-87C7-4F38-A0A2-34769460B1F7}"/>
                  </a:ext>
                </a:extLst>
              </p:cNvPr>
              <p:cNvSpPr txBox="1"/>
              <p:nvPr/>
            </p:nvSpPr>
            <p:spPr>
              <a:xfrm>
                <a:off x="1271609" y="3920965"/>
                <a:ext cx="156177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79DB2FB-87C7-4F38-A0A2-34769460B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09" y="3920965"/>
                <a:ext cx="1561774" cy="7326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787D149-323A-4AB2-9DA4-DBC1EAE2D667}"/>
                  </a:ext>
                </a:extLst>
              </p:cNvPr>
              <p:cNvSpPr txBox="1"/>
              <p:nvPr/>
            </p:nvSpPr>
            <p:spPr>
              <a:xfrm>
                <a:off x="6217253" y="3550882"/>
                <a:ext cx="2545249" cy="1474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787D149-323A-4AB2-9DA4-DBC1EAE2D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253" y="3550882"/>
                <a:ext cx="2545249" cy="1474634"/>
              </a:xfrm>
              <a:prstGeom prst="rect">
                <a:avLst/>
              </a:prstGeom>
              <a:blipFill>
                <a:blip r:embed="rId3"/>
                <a:stretch>
                  <a:fillRect l="-5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942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59514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3.4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희소행렬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 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전치 행렬 계산하기 </a:t>
            </a:r>
            <a:r>
              <a:rPr lang="en-US" altLang="ko-K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#1</a:t>
            </a:r>
            <a:endParaRPr lang="ko-KR" altLang="en-US" sz="24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94052999-783D-47A6-A1A9-A52082322EAC}"/>
              </a:ext>
            </a:extLst>
          </p:cNvPr>
          <p:cNvSpPr/>
          <p:nvPr/>
        </p:nvSpPr>
        <p:spPr>
          <a:xfrm>
            <a:off x="1099653" y="1404367"/>
            <a:ext cx="10035337" cy="4929321"/>
          </a:xfrm>
          <a:prstGeom prst="rect">
            <a:avLst/>
          </a:prstGeom>
          <a:solidFill>
            <a:srgbClr val="FFFFFF"/>
          </a:solidFill>
          <a:ln w="28575">
            <a:solidFill>
              <a:srgbClr val="18D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5E0C1276-E378-40C8-9F5B-8D0D22BA9E62}"/>
              </a:ext>
            </a:extLst>
          </p:cNvPr>
          <p:cNvSpPr/>
          <p:nvPr/>
        </p:nvSpPr>
        <p:spPr>
          <a:xfrm>
            <a:off x="1082875" y="949179"/>
            <a:ext cx="10052115" cy="443052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 </a:t>
            </a:r>
            <a:r>
              <a:rPr lang="en-US" altLang="ko-KR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3.4 matrix1.c </a:t>
            </a:r>
            <a:r>
              <a:rPr lang="ko-KR" altLang="en-US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행렬 전치 프로그램 </a:t>
            </a:r>
            <a:r>
              <a:rPr lang="en-US" altLang="ko-KR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#1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EBE32B-8A96-4EE2-B68D-5E8AFF8C7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02" y="1429612"/>
            <a:ext cx="5246579" cy="46086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9F31E0-44FA-4C27-B0D9-92C9A9DDF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1" y="2052408"/>
            <a:ext cx="4613556" cy="33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06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59514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3.4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희소행렬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 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전치 행렬 계산하기 </a:t>
            </a:r>
            <a:r>
              <a:rPr lang="en-US" altLang="ko-K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#2</a:t>
            </a:r>
            <a:endParaRPr lang="ko-KR" altLang="en-US" sz="24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4A57BF94-F546-436C-882B-B0A96CD6C53B}"/>
              </a:ext>
            </a:extLst>
          </p:cNvPr>
          <p:cNvSpPr/>
          <p:nvPr/>
        </p:nvSpPr>
        <p:spPr>
          <a:xfrm>
            <a:off x="602543" y="1006347"/>
            <a:ext cx="1098691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방법 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배열을 이용하되 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아닌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요소들만을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나타내는 방법 구현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7E70938-4ADE-4A5B-8F67-344EC1CD5DC5}"/>
              </a:ext>
            </a:extLst>
          </p:cNvPr>
          <p:cNvSpPr/>
          <p:nvPr/>
        </p:nvSpPr>
        <p:spPr>
          <a:xfrm>
            <a:off x="1022792" y="2072674"/>
            <a:ext cx="10146415" cy="4033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typedef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row;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col;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value;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2000" b="1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element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	// </a:t>
            </a:r>
            <a:r>
              <a:rPr lang="ko-KR" altLang="en-US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하나의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요소는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(row, col, value)</a:t>
            </a:r>
            <a:r>
              <a:rPr lang="ko-KR" altLang="en-US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표현</a:t>
            </a:r>
            <a:endParaRPr lang="en-US" altLang="ko-KR" sz="20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0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typedef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 err="1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SparseMatrix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b="1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element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data[MAX_TERMS];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0</a:t>
            </a:r>
            <a:r>
              <a:rPr lang="ko-KR" altLang="en-US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아닌 요소가 여러 개 있을 수 </a:t>
            </a:r>
            <a:r>
              <a:rPr lang="en-US" altLang="ko-KR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 </a:t>
            </a:r>
            <a:r>
              <a:rPr lang="ko-KR" altLang="en-US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→ </a:t>
            </a:r>
            <a:r>
              <a:rPr lang="en-US" altLang="ko-KR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element </a:t>
            </a:r>
            <a:r>
              <a:rPr lang="ko-KR" altLang="en-US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</a:t>
            </a:r>
            <a:r>
              <a:rPr lang="en-US" altLang="ko-KR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rows;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cols;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terms;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2000" b="1" dirty="0" err="1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SparseMAtrix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1868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3.1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개념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DC6741-98B4-450E-A396-FAFD9F098A99}"/>
              </a:ext>
            </a:extLst>
          </p:cNvPr>
          <p:cNvSpPr/>
          <p:nvPr/>
        </p:nvSpPr>
        <p:spPr>
          <a:xfrm>
            <a:off x="602542" y="1265168"/>
            <a:ext cx="10986914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배열의 특징 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</a:t>
            </a:r>
            <a:r>
              <a:rPr lang="ko-KR" altLang="en-US" sz="24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연속적인 메모리 공간 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할당됨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lvl="4">
              <a:lnSpc>
                <a:spcPct val="150000"/>
              </a:lnSpc>
            </a:pP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</a:t>
            </a:r>
            <a:r>
              <a:rPr lang="ko-KR" altLang="en-US" sz="24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인덱스</a:t>
            </a:r>
            <a:r>
              <a:rPr lang="en-US" altLang="ko-KR" sz="24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(index)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번호를 사용하여 쉽게 접근 가능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24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	</a:t>
            </a:r>
            <a:r>
              <a:rPr lang="ko-KR" altLang="en-US" sz="24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→ 반복 루프를 이용하여 여러가지 작업을 손쉽게 할 수 있다</a:t>
            </a:r>
            <a:r>
              <a:rPr lang="en-US" altLang="ko-KR" sz="24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.</a:t>
            </a:r>
            <a:endParaRPr lang="en-US" altLang="ko-KR" sz="2400" b="1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endParaRPr lang="ko-KR" altLang="en-US" sz="2400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B90018-F48F-47BA-A814-94B263909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74" y="3129875"/>
            <a:ext cx="6169051" cy="26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84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59514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3.4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희소행렬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 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전치 행렬 계산하기 </a:t>
            </a:r>
            <a:r>
              <a:rPr lang="en-US" altLang="ko-K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#2</a:t>
            </a:r>
            <a:endParaRPr lang="ko-KR" altLang="en-US" sz="24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6DAC8C-8DBA-4DB2-B534-0BBC3F7E9CBE}"/>
              </a:ext>
            </a:extLst>
          </p:cNvPr>
          <p:cNvGrpSpPr/>
          <p:nvPr/>
        </p:nvGrpSpPr>
        <p:grpSpPr>
          <a:xfrm>
            <a:off x="1108042" y="2332075"/>
            <a:ext cx="10052115" cy="3927838"/>
            <a:chOff x="1099654" y="1755375"/>
            <a:chExt cx="10052115" cy="3927838"/>
          </a:xfrm>
        </p:grpSpPr>
        <p:sp>
          <p:nvSpPr>
            <p:cNvPr id="12" name="모서리가 둥근 직사각형 7">
              <a:extLst>
                <a:ext uri="{FF2B5EF4-FFF2-40B4-BE49-F238E27FC236}">
                  <a16:creationId xmlns:a16="http://schemas.microsoft.com/office/drawing/2014/main" id="{C41D3E2B-8B5D-42FC-A546-BAF2B4E564B5}"/>
                </a:ext>
              </a:extLst>
            </p:cNvPr>
            <p:cNvSpPr/>
            <p:nvPr/>
          </p:nvSpPr>
          <p:spPr>
            <a:xfrm>
              <a:off x="1108042" y="2248458"/>
              <a:ext cx="10035337" cy="343475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18D2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새로운 구조체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b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를 생성한다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</a:p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구조체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에 저장된 모든 요소에 대하여 다음을 반복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{</a:t>
              </a:r>
            </a:p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	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b.data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[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bindex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].row = 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a.data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[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].col;</a:t>
              </a:r>
            </a:p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	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b.data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[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bindex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].col = 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a.data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[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].row;</a:t>
              </a:r>
            </a:p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	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b.data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[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bindex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].value = 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a.data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[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].value;</a:t>
              </a:r>
            </a:p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	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bindex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++;</a:t>
              </a:r>
            </a:p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}</a:t>
              </a:r>
            </a:p>
          </p:txBody>
        </p:sp>
        <p:sp>
          <p:nvSpPr>
            <p:cNvPr id="13" name="모서리가 둥근 직사각형 7">
              <a:extLst>
                <a:ext uri="{FF2B5EF4-FFF2-40B4-BE49-F238E27FC236}">
                  <a16:creationId xmlns:a16="http://schemas.microsoft.com/office/drawing/2014/main" id="{58AB85C0-8F95-4777-BBE9-0B874F7141E4}"/>
                </a:ext>
              </a:extLst>
            </p:cNvPr>
            <p:cNvSpPr/>
            <p:nvPr/>
          </p:nvSpPr>
          <p:spPr>
            <a:xfrm>
              <a:off x="1099654" y="1755375"/>
              <a:ext cx="10052115" cy="599996"/>
            </a:xfrm>
            <a:prstGeom prst="roundRect">
              <a:avLst>
                <a:gd name="adj" fmla="val 4214"/>
              </a:avLst>
            </a:prstGeom>
            <a:solidFill>
              <a:srgbClr val="18D2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알고리즘 </a:t>
              </a:r>
              <a:r>
                <a:rPr lang="en-US" altLang="ko-KR" sz="2800" b="1" dirty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3.1 </a:t>
              </a:r>
              <a:r>
                <a:rPr lang="ko-KR" altLang="en-US" sz="2800" b="1" dirty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전치 행렬</a:t>
              </a:r>
              <a:endParaRPr lang="en-US" altLang="ko-KR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EE1EFE-8584-4A81-839B-051A47E6A8BD}"/>
              </a:ext>
            </a:extLst>
          </p:cNvPr>
          <p:cNvSpPr/>
          <p:nvPr/>
        </p:nvSpPr>
        <p:spPr>
          <a:xfrm>
            <a:off x="640643" y="1130937"/>
            <a:ext cx="109869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(0, 3, 7)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요소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배달의민족 한나체 Air" panose="020B0600000101010101" pitchFamily="50" charset="-127"/>
              </a:rPr>
              <a:t>→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배달의민족 한나체 Air" panose="020B0600000101010101" pitchFamily="50" charset="-127"/>
              </a:rPr>
              <a:t>(3, 0, 7)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배달의민족 한나체 Air" panose="020B0600000101010101" pitchFamily="50" charset="-127"/>
              </a:rPr>
              <a:t>요소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(1, 0, 9)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요소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배달의민족 한나체 Air" panose="020B0600000101010101" pitchFamily="50" charset="-127"/>
              </a:rPr>
              <a:t>→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배달의민족 한나체 Air" panose="020B0600000101010101" pitchFamily="50" charset="-127"/>
              </a:rPr>
              <a:t>(0, 1, 9)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배달의민족 한나체 Air" panose="020B0600000101010101" pitchFamily="50" charset="-127"/>
              </a:rPr>
              <a:t>요소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ea typeface="배달의민족 한나체 Air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(1, 5, 8)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요소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배달의민족 한나체 Air" panose="020B0600000101010101" pitchFamily="50" charset="-127"/>
              </a:rPr>
              <a:t>→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배달의민족 한나체 Air" panose="020B0600000101010101" pitchFamily="50" charset="-127"/>
              </a:rPr>
              <a:t>(5, 1, 8)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배달의민족 한나체 Air" panose="020B0600000101010101" pitchFamily="50" charset="-127"/>
              </a:rPr>
              <a:t>요소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7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59514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3.4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희소행렬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 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전치 행렬 계산하기 </a:t>
            </a:r>
            <a:r>
              <a:rPr lang="en-US" altLang="ko-K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#2</a:t>
            </a:r>
            <a:endParaRPr lang="ko-KR" altLang="en-US" sz="24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94052999-783D-47A6-A1A9-A52082322EAC}"/>
              </a:ext>
            </a:extLst>
          </p:cNvPr>
          <p:cNvSpPr/>
          <p:nvPr/>
        </p:nvSpPr>
        <p:spPr>
          <a:xfrm>
            <a:off x="323850" y="1252887"/>
            <a:ext cx="11620499" cy="5445599"/>
          </a:xfrm>
          <a:prstGeom prst="rect">
            <a:avLst/>
          </a:prstGeom>
          <a:solidFill>
            <a:srgbClr val="FFFFFF"/>
          </a:solidFill>
          <a:ln w="28575">
            <a:solidFill>
              <a:srgbClr val="18D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5E0C1276-E378-40C8-9F5B-8D0D22BA9E62}"/>
              </a:ext>
            </a:extLst>
          </p:cNvPr>
          <p:cNvSpPr/>
          <p:nvPr/>
        </p:nvSpPr>
        <p:spPr>
          <a:xfrm>
            <a:off x="323850" y="824894"/>
            <a:ext cx="11620500" cy="443052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 </a:t>
            </a:r>
            <a:r>
              <a:rPr lang="en-US" altLang="ko-KR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3.5 martix2.c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DC04C6-8882-4380-A72C-7A1F622A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39" y="1423604"/>
            <a:ext cx="4352060" cy="51041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520ABE-082C-4743-AE5B-929483660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25" y="1267946"/>
            <a:ext cx="5235720" cy="53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9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174C710-7688-4196-BC17-8C4C9D9CA7C9}"/>
              </a:ext>
            </a:extLst>
          </p:cNvPr>
          <p:cNvSpPr/>
          <p:nvPr/>
        </p:nvSpPr>
        <p:spPr>
          <a:xfrm>
            <a:off x="323850" y="159514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3.4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배열의 응용 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희소행렬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 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전치 행렬 계산하기 </a:t>
            </a:r>
            <a:r>
              <a:rPr lang="en-US" altLang="ko-K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#2</a:t>
            </a:r>
            <a:endParaRPr lang="ko-KR" altLang="en-US" sz="24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94052999-783D-47A6-A1A9-A52082322EAC}"/>
              </a:ext>
            </a:extLst>
          </p:cNvPr>
          <p:cNvSpPr/>
          <p:nvPr/>
        </p:nvSpPr>
        <p:spPr>
          <a:xfrm>
            <a:off x="323850" y="1252887"/>
            <a:ext cx="11620499" cy="5445599"/>
          </a:xfrm>
          <a:prstGeom prst="rect">
            <a:avLst/>
          </a:prstGeom>
          <a:solidFill>
            <a:srgbClr val="FFFFFF"/>
          </a:solidFill>
          <a:ln w="28575">
            <a:solidFill>
              <a:srgbClr val="18D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5E0C1276-E378-40C8-9F5B-8D0D22BA9E62}"/>
              </a:ext>
            </a:extLst>
          </p:cNvPr>
          <p:cNvSpPr/>
          <p:nvPr/>
        </p:nvSpPr>
        <p:spPr>
          <a:xfrm>
            <a:off x="323850" y="824894"/>
            <a:ext cx="11620500" cy="443052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 </a:t>
            </a:r>
            <a:r>
              <a:rPr lang="en-US" altLang="ko-KR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3.5 martix2.c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77ED4-B985-4CB0-8686-4BA1814A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74" y="1333868"/>
            <a:ext cx="8543251" cy="528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91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3.5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포인터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포인터의 개념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DC6741-98B4-450E-A396-FAFD9F098A99}"/>
              </a:ext>
            </a:extLst>
          </p:cNvPr>
          <p:cNvSpPr/>
          <p:nvPr/>
        </p:nvSpPr>
        <p:spPr>
          <a:xfrm>
            <a:off x="640643" y="1073360"/>
            <a:ext cx="10986914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포인터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(pointer)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다른 변수의 주소를 가지고 있는 변수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모든 변수는 메모리 공간에 저장되고 메모리의 각 바이트에는 주소가 매겨져 있다</a:t>
            </a:r>
            <a:r>
              <a:rPr lang="en-US" altLang="ko-KR" sz="24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2400" b="1" u="sng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5F42DB4-5F82-4FA8-88D2-7612C84CEA41}"/>
              </a:ext>
            </a:extLst>
          </p:cNvPr>
          <p:cNvGrpSpPr/>
          <p:nvPr/>
        </p:nvGrpSpPr>
        <p:grpSpPr>
          <a:xfrm>
            <a:off x="8247662" y="1224327"/>
            <a:ext cx="1694101" cy="1015368"/>
            <a:chOff x="8247662" y="1224327"/>
            <a:chExt cx="1694101" cy="10153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51B5A2-08D4-4FED-AED3-B24952B3DDEB}"/>
                </a:ext>
              </a:extLst>
            </p:cNvPr>
            <p:cNvSpPr/>
            <p:nvPr/>
          </p:nvSpPr>
          <p:spPr>
            <a:xfrm>
              <a:off x="8829572" y="1224327"/>
              <a:ext cx="1112191" cy="500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포인터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CEABC6B-EC09-4D77-A7AF-0721747A62D7}"/>
                </a:ext>
              </a:extLst>
            </p:cNvPr>
            <p:cNvSpPr/>
            <p:nvPr/>
          </p:nvSpPr>
          <p:spPr>
            <a:xfrm>
              <a:off x="8247662" y="1739558"/>
              <a:ext cx="581910" cy="50013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02D2BA5F-5A53-4043-B689-A345FAA2A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8739" y="1505035"/>
              <a:ext cx="260833" cy="253732"/>
            </a:xfrm>
            <a:prstGeom prst="bentConnector3">
              <a:avLst>
                <a:gd name="adj1" fmla="val -1789"/>
              </a:avLst>
            </a:prstGeom>
            <a:ln w="38100">
              <a:solidFill>
                <a:srgbClr val="FF0000">
                  <a:alpha val="40000"/>
                </a:srgb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D4CFAF-80BF-4331-8E71-390EE44E5062}"/>
              </a:ext>
            </a:extLst>
          </p:cNvPr>
          <p:cNvGrpSpPr/>
          <p:nvPr/>
        </p:nvGrpSpPr>
        <p:grpSpPr>
          <a:xfrm>
            <a:off x="1485224" y="2990316"/>
            <a:ext cx="3293710" cy="2033051"/>
            <a:chOff x="3745998" y="2472874"/>
            <a:chExt cx="4000636" cy="2658529"/>
          </a:xfrm>
        </p:grpSpPr>
        <p:sp>
          <p:nvSpPr>
            <p:cNvPr id="20" name="정육면체 19">
              <a:extLst>
                <a:ext uri="{FF2B5EF4-FFF2-40B4-BE49-F238E27FC236}">
                  <a16:creationId xmlns:a16="http://schemas.microsoft.com/office/drawing/2014/main" id="{BCB203AE-C485-451F-AF4A-768BD9CA241A}"/>
                </a:ext>
              </a:extLst>
            </p:cNvPr>
            <p:cNvSpPr/>
            <p:nvPr/>
          </p:nvSpPr>
          <p:spPr>
            <a:xfrm>
              <a:off x="3940026" y="3689428"/>
              <a:ext cx="989483" cy="953140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26</a:t>
              </a:r>
              <a:endParaRPr lang="ko-KR" altLang="en-US" sz="20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5265C4-C461-40B3-8843-E95859A61879}"/>
                </a:ext>
              </a:extLst>
            </p:cNvPr>
            <p:cNvSpPr txBox="1"/>
            <p:nvPr/>
          </p:nvSpPr>
          <p:spPr>
            <a:xfrm>
              <a:off x="3745998" y="4728937"/>
              <a:ext cx="1500974" cy="40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포인터 </a:t>
              </a:r>
              <a:r>
                <a:rPr lang="en-US" altLang="ko-KR" sz="14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p</a:t>
              </a:r>
              <a:endParaRPr lang="ko-KR" altLang="en-US" sz="14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50" name="정육면체 49">
              <a:extLst>
                <a:ext uri="{FF2B5EF4-FFF2-40B4-BE49-F238E27FC236}">
                  <a16:creationId xmlns:a16="http://schemas.microsoft.com/office/drawing/2014/main" id="{7301FB31-6616-431F-8805-E9BCACABCAAB}"/>
                </a:ext>
              </a:extLst>
            </p:cNvPr>
            <p:cNvSpPr/>
            <p:nvPr/>
          </p:nvSpPr>
          <p:spPr>
            <a:xfrm>
              <a:off x="6412155" y="3689428"/>
              <a:ext cx="989483" cy="953140"/>
            </a:xfrm>
            <a:prstGeom prst="cub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</a:t>
              </a:r>
              <a:endParaRPr lang="ko-KR" altLang="en-US" sz="20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E705C5-795F-476A-BFF9-B15F0BB31265}"/>
                </a:ext>
              </a:extLst>
            </p:cNvPr>
            <p:cNvSpPr txBox="1"/>
            <p:nvPr/>
          </p:nvSpPr>
          <p:spPr>
            <a:xfrm>
              <a:off x="6245660" y="4728936"/>
              <a:ext cx="1500974" cy="40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변수 </a:t>
              </a:r>
              <a:r>
                <a:rPr lang="en-US" altLang="ko-KR" sz="14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</a:t>
              </a:r>
              <a:endParaRPr lang="ko-KR" altLang="en-US" sz="14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5F05CB1-D92B-4FAA-9A54-9E21777F4187}"/>
                </a:ext>
              </a:extLst>
            </p:cNvPr>
            <p:cNvCxnSpPr>
              <a:stCxn id="20" idx="4"/>
              <a:endCxn id="50" idx="2"/>
            </p:cNvCxnSpPr>
            <p:nvPr/>
          </p:nvCxnSpPr>
          <p:spPr>
            <a:xfrm>
              <a:off x="4691224" y="4285141"/>
              <a:ext cx="17209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E91DF1C-2BAD-49CF-8075-9397A15162CD}"/>
                </a:ext>
              </a:extLst>
            </p:cNvPr>
            <p:cNvSpPr/>
            <p:nvPr/>
          </p:nvSpPr>
          <p:spPr>
            <a:xfrm>
              <a:off x="6634754" y="2788491"/>
              <a:ext cx="74951" cy="9009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화살표: 오각형 54">
              <a:extLst>
                <a:ext uri="{FF2B5EF4-FFF2-40B4-BE49-F238E27FC236}">
                  <a16:creationId xmlns:a16="http://schemas.microsoft.com/office/drawing/2014/main" id="{C453AA11-6E48-483D-B445-18C61F714ED9}"/>
                </a:ext>
              </a:extLst>
            </p:cNvPr>
            <p:cNvSpPr/>
            <p:nvPr/>
          </p:nvSpPr>
          <p:spPr>
            <a:xfrm>
              <a:off x="6709704" y="2788490"/>
              <a:ext cx="989483" cy="743993"/>
            </a:xfrm>
            <a:prstGeom prst="homePlate">
              <a:avLst>
                <a:gd name="adj" fmla="val 124937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26</a:t>
              </a:r>
              <a:endPara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A91423-DC82-4ECC-8229-D80ADEED7EFD}"/>
                </a:ext>
              </a:extLst>
            </p:cNvPr>
            <p:cNvSpPr txBox="1"/>
            <p:nvPr/>
          </p:nvSpPr>
          <p:spPr>
            <a:xfrm>
              <a:off x="6589848" y="2472874"/>
              <a:ext cx="706538" cy="442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주소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81F806-ABDB-4254-8689-45BC44A38F23}"/>
              </a:ext>
            </a:extLst>
          </p:cNvPr>
          <p:cNvSpPr/>
          <p:nvPr/>
        </p:nvSpPr>
        <p:spPr>
          <a:xfrm>
            <a:off x="634156" y="4988923"/>
            <a:ext cx="3860631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는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a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가리키는 포인터 변수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1B1F5CF-6C9E-49E7-85D9-FA071CB381E6}"/>
              </a:ext>
            </a:extLst>
          </p:cNvPr>
          <p:cNvSpPr/>
          <p:nvPr/>
        </p:nvSpPr>
        <p:spPr>
          <a:xfrm>
            <a:off x="5496541" y="2705267"/>
            <a:ext cx="6054816" cy="3051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= 100;	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int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형의 변수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먼저 정의</a:t>
            </a:r>
            <a:endParaRPr lang="en-US" altLang="ko-KR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*p;	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//p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int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형을 가리키는 포인터로 정의</a:t>
            </a:r>
            <a:endParaRPr lang="en-US" altLang="ko-KR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 = &amp; a;	</a:t>
            </a:r>
          </a:p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//p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가리키게 하려면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주소를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대입</a:t>
            </a:r>
            <a:endParaRPr lang="en-US" altLang="ko-KR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→변수의주소는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연산자를 변수에 적용시켜서 추출</a:t>
            </a:r>
            <a:endParaRPr lang="en-US" altLang="ko-KR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3.5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포인터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포인터와 관련된 연산자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DC6741-98B4-450E-A396-FAFD9F098A99}"/>
              </a:ext>
            </a:extLst>
          </p:cNvPr>
          <p:cNvSpPr/>
          <p:nvPr/>
        </p:nvSpPr>
        <p:spPr>
          <a:xfrm>
            <a:off x="916478" y="1133616"/>
            <a:ext cx="10435244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연산자 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주소 연산자</a:t>
            </a:r>
            <a:endParaRPr lang="en-US" altLang="ko-KR" sz="2400" b="1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* 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연산자 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 err="1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간접참조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연산자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(= </a:t>
            </a:r>
            <a:r>
              <a:rPr lang="ko-KR" altLang="en-US" sz="2400" b="1" dirty="0" err="1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역참조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연산자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sz="2400" b="1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728890-6ABC-4B78-ADE6-2C5D9390110A}"/>
              </a:ext>
            </a:extLst>
          </p:cNvPr>
          <p:cNvGrpSpPr/>
          <p:nvPr/>
        </p:nvGrpSpPr>
        <p:grpSpPr>
          <a:xfrm>
            <a:off x="3941399" y="4217723"/>
            <a:ext cx="3652535" cy="2179666"/>
            <a:chOff x="3818693" y="3984651"/>
            <a:chExt cx="4000636" cy="2309778"/>
          </a:xfrm>
        </p:grpSpPr>
        <p:sp>
          <p:nvSpPr>
            <p:cNvPr id="20" name="정육면체 19">
              <a:extLst>
                <a:ext uri="{FF2B5EF4-FFF2-40B4-BE49-F238E27FC236}">
                  <a16:creationId xmlns:a16="http://schemas.microsoft.com/office/drawing/2014/main" id="{BCB203AE-C485-451F-AF4A-768BD9CA241A}"/>
                </a:ext>
              </a:extLst>
            </p:cNvPr>
            <p:cNvSpPr/>
            <p:nvPr/>
          </p:nvSpPr>
          <p:spPr>
            <a:xfrm>
              <a:off x="4012721" y="4885589"/>
              <a:ext cx="989483" cy="953140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26</a:t>
              </a:r>
              <a:endParaRPr lang="ko-KR" altLang="en-US" sz="20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5265C4-C461-40B3-8843-E95859A61879}"/>
                </a:ext>
              </a:extLst>
            </p:cNvPr>
            <p:cNvSpPr txBox="1"/>
            <p:nvPr/>
          </p:nvSpPr>
          <p:spPr>
            <a:xfrm>
              <a:off x="3818693" y="5925097"/>
              <a:ext cx="1500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포인터 </a:t>
              </a:r>
              <a:r>
                <a:rPr lang="en-US" altLang="ko-KR" sz="16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p</a:t>
              </a:r>
              <a:endParaRPr lang="ko-KR" altLang="en-US" sz="16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50" name="정육면체 49">
              <a:extLst>
                <a:ext uri="{FF2B5EF4-FFF2-40B4-BE49-F238E27FC236}">
                  <a16:creationId xmlns:a16="http://schemas.microsoft.com/office/drawing/2014/main" id="{7301FB31-6616-431F-8805-E9BCACABCAAB}"/>
                </a:ext>
              </a:extLst>
            </p:cNvPr>
            <p:cNvSpPr/>
            <p:nvPr/>
          </p:nvSpPr>
          <p:spPr>
            <a:xfrm>
              <a:off x="6484850" y="4885589"/>
              <a:ext cx="989483" cy="953140"/>
            </a:xfrm>
            <a:prstGeom prst="cub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</a:t>
              </a:r>
              <a:endParaRPr lang="ko-KR" altLang="en-US" sz="20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E705C5-795F-476A-BFF9-B15F0BB31265}"/>
                </a:ext>
              </a:extLst>
            </p:cNvPr>
            <p:cNvSpPr txBox="1"/>
            <p:nvPr/>
          </p:nvSpPr>
          <p:spPr>
            <a:xfrm>
              <a:off x="6318355" y="5925097"/>
              <a:ext cx="1500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변수 </a:t>
              </a:r>
              <a:r>
                <a:rPr lang="en-US" altLang="ko-KR" sz="16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</a:t>
              </a:r>
              <a:endParaRPr lang="ko-KR" altLang="en-US" sz="16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5F05CB1-D92B-4FAA-9A54-9E21777F4187}"/>
                </a:ext>
              </a:extLst>
            </p:cNvPr>
            <p:cNvCxnSpPr>
              <a:stCxn id="20" idx="4"/>
              <a:endCxn id="50" idx="2"/>
            </p:cNvCxnSpPr>
            <p:nvPr/>
          </p:nvCxnSpPr>
          <p:spPr>
            <a:xfrm>
              <a:off x="4763919" y="5481302"/>
              <a:ext cx="17209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E91DF1C-2BAD-49CF-8075-9397A15162CD}"/>
                </a:ext>
              </a:extLst>
            </p:cNvPr>
            <p:cNvSpPr/>
            <p:nvPr/>
          </p:nvSpPr>
          <p:spPr>
            <a:xfrm>
              <a:off x="6707449" y="3984652"/>
              <a:ext cx="74951" cy="9009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화살표: 오각형 54">
              <a:extLst>
                <a:ext uri="{FF2B5EF4-FFF2-40B4-BE49-F238E27FC236}">
                  <a16:creationId xmlns:a16="http://schemas.microsoft.com/office/drawing/2014/main" id="{C453AA11-6E48-483D-B445-18C61F714ED9}"/>
                </a:ext>
              </a:extLst>
            </p:cNvPr>
            <p:cNvSpPr/>
            <p:nvPr/>
          </p:nvSpPr>
          <p:spPr>
            <a:xfrm>
              <a:off x="6782400" y="3984651"/>
              <a:ext cx="989482" cy="743993"/>
            </a:xfrm>
            <a:prstGeom prst="homePlate">
              <a:avLst>
                <a:gd name="adj" fmla="val 124937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26</a:t>
              </a:r>
              <a:endPara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6A91423-DC82-4ECC-8229-D80ADEED7EFD}"/>
              </a:ext>
            </a:extLst>
          </p:cNvPr>
          <p:cNvSpPr txBox="1"/>
          <p:nvPr/>
        </p:nvSpPr>
        <p:spPr>
          <a:xfrm>
            <a:off x="10539932" y="3663951"/>
            <a:ext cx="70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81F806-ABDB-4254-8689-45BC44A38F23}"/>
              </a:ext>
            </a:extLst>
          </p:cNvPr>
          <p:cNvSpPr/>
          <p:nvPr/>
        </p:nvSpPr>
        <p:spPr>
          <a:xfrm>
            <a:off x="945531" y="2426257"/>
            <a:ext cx="10062146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연산자 </a:t>
            </a:r>
            <a:r>
              <a:rPr lang="en-US" altLang="ko-KR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변수의 주소를 추출하는 연산자</a:t>
            </a:r>
            <a:endParaRPr lang="en-US" altLang="ko-KR" sz="2400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→ </a:t>
            </a:r>
            <a:r>
              <a:rPr lang="ko-KR" altLang="en-US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선언한 포인터가 특정한 변수를 가리키게 하려면</a:t>
            </a:r>
            <a:endParaRPr lang="en-US" altLang="ko-KR" sz="2400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변수의 주소를 </a:t>
            </a:r>
            <a:r>
              <a:rPr lang="en-US" altLang="ko-KR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&amp;</a:t>
            </a:r>
            <a:r>
              <a:rPr lang="ko-KR" altLang="en-US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연산자로</a:t>
            </a:r>
            <a:r>
              <a:rPr lang="en-US" altLang="ko-KR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추출하여서 </a:t>
            </a:r>
            <a:r>
              <a:rPr lang="en-US" altLang="ko-KR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</a:t>
            </a:r>
            <a:r>
              <a:rPr lang="ko-KR" altLang="en-US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대입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1B1F5CF-6C9E-49E7-85D9-FA071CB381E6}"/>
              </a:ext>
            </a:extLst>
          </p:cNvPr>
          <p:cNvSpPr/>
          <p:nvPr/>
        </p:nvSpPr>
        <p:spPr>
          <a:xfrm>
            <a:off x="7425560" y="2666303"/>
            <a:ext cx="4125797" cy="16699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en-US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a;	</a:t>
            </a:r>
            <a:r>
              <a:rPr lang="en-US" altLang="ko-KR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정수형 변수</a:t>
            </a:r>
            <a:endParaRPr lang="en-US" altLang="ko-KR" sz="2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 = &amp;a;	</a:t>
            </a:r>
          </a:p>
          <a:p>
            <a:r>
              <a:rPr lang="en-US" altLang="ko-KR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변수의 주소를 포인터에 저장</a:t>
            </a:r>
            <a:endParaRPr lang="en-US" altLang="ko-KR" sz="20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303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3.5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포인터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포인터와 관련된 연산자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83F036-12FA-4E1B-A6B4-5FB5DCB78690}"/>
              </a:ext>
            </a:extLst>
          </p:cNvPr>
          <p:cNvGrpSpPr/>
          <p:nvPr/>
        </p:nvGrpSpPr>
        <p:grpSpPr>
          <a:xfrm>
            <a:off x="7276771" y="1469994"/>
            <a:ext cx="3628388" cy="2235501"/>
            <a:chOff x="7696082" y="3663951"/>
            <a:chExt cx="4000636" cy="2658708"/>
          </a:xfrm>
        </p:grpSpPr>
        <p:sp>
          <p:nvSpPr>
            <p:cNvPr id="20" name="정육면체 19">
              <a:extLst>
                <a:ext uri="{FF2B5EF4-FFF2-40B4-BE49-F238E27FC236}">
                  <a16:creationId xmlns:a16="http://schemas.microsoft.com/office/drawing/2014/main" id="{BCB203AE-C485-451F-AF4A-768BD9CA241A}"/>
                </a:ext>
              </a:extLst>
            </p:cNvPr>
            <p:cNvSpPr/>
            <p:nvPr/>
          </p:nvSpPr>
          <p:spPr>
            <a:xfrm>
              <a:off x="7890110" y="4880505"/>
              <a:ext cx="989483" cy="953140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26</a:t>
              </a:r>
              <a:endParaRPr lang="ko-KR" altLang="en-US" sz="20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5265C4-C461-40B3-8843-E95859A61879}"/>
                </a:ext>
              </a:extLst>
            </p:cNvPr>
            <p:cNvSpPr txBox="1"/>
            <p:nvPr/>
          </p:nvSpPr>
          <p:spPr>
            <a:xfrm>
              <a:off x="7696082" y="5920013"/>
              <a:ext cx="1500974" cy="402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포인터 </a:t>
              </a:r>
              <a:r>
                <a:rPr lang="en-US" altLang="ko-KR" sz="16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p</a:t>
              </a:r>
              <a:endParaRPr lang="ko-KR" altLang="en-US" sz="16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50" name="정육면체 49">
              <a:extLst>
                <a:ext uri="{FF2B5EF4-FFF2-40B4-BE49-F238E27FC236}">
                  <a16:creationId xmlns:a16="http://schemas.microsoft.com/office/drawing/2014/main" id="{7301FB31-6616-431F-8805-E9BCACABCAAB}"/>
                </a:ext>
              </a:extLst>
            </p:cNvPr>
            <p:cNvSpPr/>
            <p:nvPr/>
          </p:nvSpPr>
          <p:spPr>
            <a:xfrm>
              <a:off x="10362239" y="4880505"/>
              <a:ext cx="989483" cy="953140"/>
            </a:xfrm>
            <a:prstGeom prst="cub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</a:t>
              </a:r>
              <a:endParaRPr lang="ko-KR" altLang="en-US" sz="20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E705C5-795F-476A-BFF9-B15F0BB31265}"/>
                </a:ext>
              </a:extLst>
            </p:cNvPr>
            <p:cNvSpPr txBox="1"/>
            <p:nvPr/>
          </p:nvSpPr>
          <p:spPr>
            <a:xfrm>
              <a:off x="10195744" y="5920013"/>
              <a:ext cx="1500974" cy="402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변수 </a:t>
              </a:r>
              <a:r>
                <a:rPr lang="en-US" altLang="ko-KR" sz="1600" b="1" spc="7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</a:t>
              </a:r>
              <a:endParaRPr lang="ko-KR" altLang="en-US" sz="1600" b="1" spc="7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5F05CB1-D92B-4FAA-9A54-9E21777F4187}"/>
                </a:ext>
              </a:extLst>
            </p:cNvPr>
            <p:cNvCxnSpPr>
              <a:stCxn id="20" idx="4"/>
              <a:endCxn id="50" idx="2"/>
            </p:cNvCxnSpPr>
            <p:nvPr/>
          </p:nvCxnSpPr>
          <p:spPr>
            <a:xfrm>
              <a:off x="8641308" y="5476218"/>
              <a:ext cx="17209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E91DF1C-2BAD-49CF-8075-9397A15162CD}"/>
                </a:ext>
              </a:extLst>
            </p:cNvPr>
            <p:cNvSpPr/>
            <p:nvPr/>
          </p:nvSpPr>
          <p:spPr>
            <a:xfrm>
              <a:off x="10584838" y="3979568"/>
              <a:ext cx="74951" cy="9009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화살표: 오각형 54">
              <a:extLst>
                <a:ext uri="{FF2B5EF4-FFF2-40B4-BE49-F238E27FC236}">
                  <a16:creationId xmlns:a16="http://schemas.microsoft.com/office/drawing/2014/main" id="{C453AA11-6E48-483D-B445-18C61F714ED9}"/>
                </a:ext>
              </a:extLst>
            </p:cNvPr>
            <p:cNvSpPr/>
            <p:nvPr/>
          </p:nvSpPr>
          <p:spPr>
            <a:xfrm>
              <a:off x="10659789" y="3979567"/>
              <a:ext cx="989482" cy="743993"/>
            </a:xfrm>
            <a:prstGeom prst="homePlate">
              <a:avLst>
                <a:gd name="adj" fmla="val 124937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26</a:t>
              </a:r>
              <a:endPara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A91423-DC82-4ECC-8229-D80ADEED7EFD}"/>
                </a:ext>
              </a:extLst>
            </p:cNvPr>
            <p:cNvSpPr txBox="1"/>
            <p:nvPr/>
          </p:nvSpPr>
          <p:spPr>
            <a:xfrm>
              <a:off x="10539932" y="3663951"/>
              <a:ext cx="706537" cy="402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주소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81F806-ABDB-4254-8689-45BC44A38F23}"/>
              </a:ext>
            </a:extLst>
          </p:cNvPr>
          <p:cNvSpPr/>
          <p:nvPr/>
        </p:nvSpPr>
        <p:spPr>
          <a:xfrm>
            <a:off x="640643" y="1252853"/>
            <a:ext cx="11008628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* 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연산자 </a:t>
            </a:r>
            <a:r>
              <a:rPr lang="en-US" altLang="ko-KR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포인터가 가리키는 장소에 값을 저장하는 연산자</a:t>
            </a:r>
            <a:endParaRPr lang="en-US" altLang="ko-KR" sz="2400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ex. p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가리키는 장소에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200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저장하기 위한 코드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1B1F5CF-6C9E-49E7-85D9-FA071CB381E6}"/>
              </a:ext>
            </a:extLst>
          </p:cNvPr>
          <p:cNvSpPr/>
          <p:nvPr/>
        </p:nvSpPr>
        <p:spPr>
          <a:xfrm>
            <a:off x="1627487" y="2481613"/>
            <a:ext cx="3652535" cy="703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*p</a:t>
            </a:r>
            <a:r>
              <a:rPr lang="ko-KR" altLang="en-US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200;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CE0A5B-724D-43AB-BBDB-1F3099009A72}"/>
              </a:ext>
            </a:extLst>
          </p:cNvPr>
          <p:cNvSpPr/>
          <p:nvPr/>
        </p:nvSpPr>
        <p:spPr>
          <a:xfrm>
            <a:off x="945531" y="3585002"/>
            <a:ext cx="10062146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*p</a:t>
            </a:r>
            <a:r>
              <a:rPr lang="ko-KR" altLang="en-US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 </a:t>
            </a:r>
            <a:r>
              <a:rPr lang="en-US" altLang="ko-KR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</a:t>
            </a:r>
            <a:r>
              <a:rPr lang="ko-KR" altLang="en-US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동일한 메모리 위치를 참조함</a:t>
            </a:r>
            <a:endParaRPr lang="en-US" altLang="ko-KR" sz="2400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2400" dirty="0">
                <a:solidFill>
                  <a:srgbClr val="57607D"/>
                </a:solidFill>
                <a:latin typeface="+mj-lt"/>
                <a:ea typeface="배달의민족 한나체 Air" panose="020B0600000101010101" pitchFamily="50" charset="-127"/>
              </a:rPr>
              <a:t>→ </a:t>
            </a:r>
            <a:r>
              <a:rPr lang="en-US" altLang="ko-KR" sz="2400" dirty="0">
                <a:solidFill>
                  <a:srgbClr val="57607D"/>
                </a:solidFill>
                <a:latin typeface="+mj-lt"/>
                <a:ea typeface="배달의민족 한나체 Air" panose="020B0600000101010101" pitchFamily="50" charset="-127"/>
              </a:rPr>
              <a:t>*p</a:t>
            </a:r>
            <a:r>
              <a:rPr lang="ko-KR" altLang="en-US" sz="2400" dirty="0">
                <a:solidFill>
                  <a:srgbClr val="57607D"/>
                </a:solidFill>
                <a:latin typeface="+mj-lt"/>
                <a:ea typeface="배달의민족 한나체 Air" panose="020B0600000101010101" pitchFamily="50" charset="-127"/>
              </a:rPr>
              <a:t>와 </a:t>
            </a:r>
            <a:r>
              <a:rPr lang="en-US" altLang="ko-KR" sz="2400" dirty="0">
                <a:solidFill>
                  <a:srgbClr val="57607D"/>
                </a:solidFill>
                <a:latin typeface="+mj-lt"/>
                <a:ea typeface="배달의민족 한나체 Air" panose="020B0600000101010101" pitchFamily="50" charset="-127"/>
              </a:rPr>
              <a:t>a</a:t>
            </a:r>
            <a:r>
              <a:rPr lang="ko-KR" altLang="en-US" sz="2400" dirty="0">
                <a:solidFill>
                  <a:srgbClr val="57607D"/>
                </a:solidFill>
                <a:latin typeface="+mj-lt"/>
                <a:ea typeface="배달의민족 한나체 Air" panose="020B0600000101010101" pitchFamily="50" charset="-127"/>
              </a:rPr>
              <a:t>는</a:t>
            </a:r>
            <a:r>
              <a:rPr lang="en-US" altLang="ko-KR" sz="2400" dirty="0">
                <a:solidFill>
                  <a:srgbClr val="57607D"/>
                </a:solidFill>
                <a:latin typeface="+mj-lt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57607D"/>
                </a:solidFill>
                <a:latin typeface="+mj-lt"/>
                <a:ea typeface="배달의민족 한나체 Air" panose="020B0600000101010101" pitchFamily="50" charset="-127"/>
              </a:rPr>
              <a:t>전적으로 동일</a:t>
            </a:r>
            <a:endParaRPr lang="en-US" altLang="ko-KR" sz="2400" dirty="0">
              <a:solidFill>
                <a:srgbClr val="57607D"/>
              </a:solidFill>
              <a:latin typeface="+mj-lt"/>
              <a:ea typeface="배달의민족 한나체 Air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24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→ 값만 같은 것이 아니라 동일한 실제적인 객체를 </a:t>
            </a:r>
            <a:r>
              <a:rPr lang="ko-KR" altLang="en-US" sz="2400" dirty="0" err="1">
                <a:solidFill>
                  <a:srgbClr val="57607D"/>
                </a:solidFill>
                <a:ea typeface="배달의민족 한나체 Air" panose="020B0600000101010101" pitchFamily="50" charset="-127"/>
              </a:rPr>
              <a:t>가르킴</a:t>
            </a:r>
            <a:r>
              <a:rPr lang="en-US" altLang="ko-KR" sz="24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ko-KR" altLang="en-US" sz="24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→ </a:t>
            </a:r>
            <a:r>
              <a:rPr lang="en-US" altLang="ko-KR" sz="24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*p</a:t>
            </a:r>
            <a:r>
              <a:rPr lang="ko-KR" altLang="en-US" sz="24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의 값을 변경하게 되면 </a:t>
            </a:r>
            <a:r>
              <a:rPr lang="en-US" altLang="ko-KR" sz="24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a</a:t>
            </a:r>
            <a:r>
              <a:rPr lang="ko-KR" altLang="en-US" sz="24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의 값도 바뀌게 된다</a:t>
            </a:r>
            <a:r>
              <a:rPr lang="en-US" altLang="ko-KR" sz="24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.</a:t>
            </a:r>
            <a:endParaRPr lang="ko-KR" altLang="en-US" sz="2400" dirty="0">
              <a:solidFill>
                <a:srgbClr val="57607D"/>
              </a:solidFill>
              <a:latin typeface="+mj-lt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603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3.5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포인터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다양한 포인터</a:t>
            </a:r>
            <a:r>
              <a:rPr lang="en-US" altLang="ko-K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널 포인터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E274C8-F30F-4232-8421-8E9FA7336823}"/>
              </a:ext>
            </a:extLst>
          </p:cNvPr>
          <p:cNvGrpSpPr/>
          <p:nvPr/>
        </p:nvGrpSpPr>
        <p:grpSpPr>
          <a:xfrm>
            <a:off x="640643" y="1279550"/>
            <a:ext cx="10736591" cy="947387"/>
            <a:chOff x="640643" y="1691539"/>
            <a:chExt cx="10736591" cy="94738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81F806-ABDB-4254-8689-45BC44A38F23}"/>
                </a:ext>
              </a:extLst>
            </p:cNvPr>
            <p:cNvSpPr/>
            <p:nvPr/>
          </p:nvSpPr>
          <p:spPr>
            <a:xfrm>
              <a:off x="640643" y="1874384"/>
              <a:ext cx="10062146" cy="5816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57607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포인터는 여러가지 자료형에 대하여 선언될 수 있음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1B1F5CF-6C9E-49E7-85D9-FA071CB381E6}"/>
                </a:ext>
              </a:extLst>
            </p:cNvPr>
            <p:cNvSpPr/>
            <p:nvPr/>
          </p:nvSpPr>
          <p:spPr>
            <a:xfrm>
              <a:off x="7724699" y="1691539"/>
              <a:ext cx="3652535" cy="9473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int</a:t>
              </a:r>
              <a:r>
                <a:rPr lang="ko-KR" altLang="en-US" sz="2000" b="1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*p;</a:t>
              </a:r>
            </a:p>
            <a:p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float</a:t>
              </a:r>
              <a:r>
                <a:rPr lang="en-US" altLang="ko-KR" sz="2000" b="1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*pf;</a:t>
              </a:r>
            </a:p>
            <a:p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char</a:t>
              </a:r>
              <a:r>
                <a:rPr lang="en-US" altLang="ko-KR" sz="2000" b="1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*pc;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261070-3183-4743-B343-AB4BC9AA32C3}"/>
              </a:ext>
            </a:extLst>
          </p:cNvPr>
          <p:cNvSpPr/>
          <p:nvPr/>
        </p:nvSpPr>
        <p:spPr>
          <a:xfrm>
            <a:off x="1238888" y="2274325"/>
            <a:ext cx="10062146" cy="2439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널 포인터 </a:t>
            </a:r>
            <a:r>
              <a:rPr lang="en-US" altLang="ko-KR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어떤 객체도 가리키지 않는 포인터</a:t>
            </a:r>
            <a:endParaRPr lang="en-US" altLang="ko-KR" sz="2400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일반적으로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언어에서 널 포인터는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NULL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이라는 매크로로 표시한다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포인터를 사용하기 전에는 반드시 널 포인터인지를 검사하여야 한다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포인터가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아무것도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기리키고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있지 않을 때는 항상 널 포인터 상태로 만들어 두는 것이 좋다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널 포인터를 가지고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간접참조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하려고 하면 컴퓨터 시스템에서 오류가 발생되어서 쉽게 알 수 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96C3A5-5794-4307-A80E-7358ACD22D1A}"/>
              </a:ext>
            </a:extLst>
          </p:cNvPr>
          <p:cNvSpPr/>
          <p:nvPr/>
        </p:nvSpPr>
        <p:spPr>
          <a:xfrm>
            <a:off x="890966" y="4852724"/>
            <a:ext cx="10486268" cy="1389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(p==NULL){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b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fprintf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b="1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stderr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포인터가 아무 것도 가리키지 않습니다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.”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34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3.5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포인터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함수 매개변수로 포인터 사용하기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7">
            <a:extLst>
              <a:ext uri="{FF2B5EF4-FFF2-40B4-BE49-F238E27FC236}">
                <a16:creationId xmlns:a16="http://schemas.microsoft.com/office/drawing/2014/main" id="{AE8A0896-29F1-47D9-9BFA-3495DAF0E48F}"/>
              </a:ext>
            </a:extLst>
          </p:cNvPr>
          <p:cNvSpPr/>
          <p:nvPr/>
        </p:nvSpPr>
        <p:spPr>
          <a:xfrm>
            <a:off x="1108042" y="1774784"/>
            <a:ext cx="10035337" cy="4405226"/>
          </a:xfrm>
          <a:prstGeom prst="rect">
            <a:avLst/>
          </a:prstGeom>
          <a:solidFill>
            <a:srgbClr val="FFFFFF"/>
          </a:solidFill>
          <a:ln w="28575">
            <a:solidFill>
              <a:srgbClr val="18D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418D44-DEA3-44C3-B688-A35861AD8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620" y="1750885"/>
            <a:ext cx="5772150" cy="4429125"/>
          </a:xfrm>
          <a:prstGeom prst="rect">
            <a:avLst/>
          </a:prstGeom>
        </p:spPr>
      </p:pic>
      <p:sp>
        <p:nvSpPr>
          <p:cNvPr id="12" name="모서리가 둥근 직사각형 7">
            <a:extLst>
              <a:ext uri="{FF2B5EF4-FFF2-40B4-BE49-F238E27FC236}">
                <a16:creationId xmlns:a16="http://schemas.microsoft.com/office/drawing/2014/main" id="{9E107AD9-B857-4C21-99E9-437243645AB6}"/>
              </a:ext>
            </a:extLst>
          </p:cNvPr>
          <p:cNvSpPr/>
          <p:nvPr/>
        </p:nvSpPr>
        <p:spPr>
          <a:xfrm>
            <a:off x="1084689" y="1174787"/>
            <a:ext cx="10052115" cy="599996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 </a:t>
            </a:r>
            <a:r>
              <a:rPr lang="en-US" altLang="ko-KR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3.6 </a:t>
            </a:r>
            <a:r>
              <a:rPr lang="en-US" altLang="ko-KR" sz="2800" b="1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swap.c</a:t>
            </a:r>
            <a:endParaRPr lang="en-US" altLang="ko-KR" sz="2800" b="1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104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3.5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포인터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배열과 포인터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81F806-ABDB-4254-8689-45BC44A38F23}"/>
              </a:ext>
            </a:extLst>
          </p:cNvPr>
          <p:cNvSpPr/>
          <p:nvPr/>
        </p:nvSpPr>
        <p:spPr>
          <a:xfrm>
            <a:off x="640643" y="1301609"/>
            <a:ext cx="10986914" cy="1134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함수로 배열이 전달되면 함수 안에서 배열의 내용을 변경할 수 있다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u="sng" dirty="0">
                <a:solidFill>
                  <a:srgbClr val="FF3300"/>
                </a:solidFill>
                <a:ea typeface="배달의민족 한나체 Air" panose="020B0600000101010101" pitchFamily="50" charset="-127"/>
              </a:rPr>
              <a:t>→ 배열의 이름 </a:t>
            </a:r>
            <a:r>
              <a:rPr lang="en-US" altLang="ko-KR" sz="2400" u="sng" dirty="0">
                <a:solidFill>
                  <a:srgbClr val="FF3300"/>
                </a:solidFill>
                <a:ea typeface="배달의민족 한나체 Air" panose="020B0600000101010101" pitchFamily="50" charset="-127"/>
              </a:rPr>
              <a:t>= </a:t>
            </a:r>
            <a:r>
              <a:rPr lang="ko-KR" altLang="en-US" sz="2400" u="sng" dirty="0">
                <a:solidFill>
                  <a:srgbClr val="FF3300"/>
                </a:solidFill>
                <a:ea typeface="배달의민족 한나체 Air" panose="020B0600000101010101" pitchFamily="50" charset="-127"/>
              </a:rPr>
              <a:t>배열의 시작위치를 가리키는 포인터</a:t>
            </a:r>
            <a:endParaRPr lang="en-US" altLang="ko-KR" sz="2400" u="sng" dirty="0">
              <a:solidFill>
                <a:srgbClr val="FF33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64A00C-0A03-47EA-9C75-A74E5180C4F8}"/>
              </a:ext>
            </a:extLst>
          </p:cNvPr>
          <p:cNvGrpSpPr/>
          <p:nvPr/>
        </p:nvGrpSpPr>
        <p:grpSpPr>
          <a:xfrm>
            <a:off x="2904140" y="2893872"/>
            <a:ext cx="4285217" cy="2735375"/>
            <a:chOff x="3376824" y="2709707"/>
            <a:chExt cx="4507640" cy="2941585"/>
          </a:xfrm>
        </p:grpSpPr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448AD54D-DF58-43DF-A8C7-2422C541FC25}"/>
                </a:ext>
              </a:extLst>
            </p:cNvPr>
            <p:cNvSpPr/>
            <p:nvPr/>
          </p:nvSpPr>
          <p:spPr>
            <a:xfrm>
              <a:off x="3376824" y="4858710"/>
              <a:ext cx="820422" cy="792582"/>
            </a:xfrm>
            <a:prstGeom prst="cub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</a:t>
              </a:r>
              <a:endParaRPr lang="ko-KR" altLang="en-US" sz="20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33052BCF-F6D2-4621-941A-4AE9CC605E8F}"/>
                </a:ext>
              </a:extLst>
            </p:cNvPr>
            <p:cNvSpPr/>
            <p:nvPr/>
          </p:nvSpPr>
          <p:spPr>
            <a:xfrm>
              <a:off x="3376824" y="3522052"/>
              <a:ext cx="820422" cy="792582"/>
            </a:xfrm>
            <a:prstGeom prst="cub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A[0]</a:t>
              </a:r>
              <a:endParaRPr lang="ko-KR" altLang="en-US" sz="20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C43BD79-A243-427D-9924-F89C303C779D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flipV="1">
              <a:off x="3687962" y="4314634"/>
              <a:ext cx="0" cy="74222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정육면체 24">
              <a:extLst>
                <a:ext uri="{FF2B5EF4-FFF2-40B4-BE49-F238E27FC236}">
                  <a16:creationId xmlns:a16="http://schemas.microsoft.com/office/drawing/2014/main" id="{D3A196E8-7118-4861-80F2-E38E782EDEEA}"/>
                </a:ext>
              </a:extLst>
            </p:cNvPr>
            <p:cNvSpPr/>
            <p:nvPr/>
          </p:nvSpPr>
          <p:spPr>
            <a:xfrm>
              <a:off x="4091039" y="3524466"/>
              <a:ext cx="820422" cy="792582"/>
            </a:xfrm>
            <a:prstGeom prst="cub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A[0]</a:t>
              </a:r>
              <a:endParaRPr lang="ko-KR" altLang="en-US" sz="20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6" name="정육면체 25">
              <a:extLst>
                <a:ext uri="{FF2B5EF4-FFF2-40B4-BE49-F238E27FC236}">
                  <a16:creationId xmlns:a16="http://schemas.microsoft.com/office/drawing/2014/main" id="{F6E8F432-BE0F-4C89-9BF2-2B17CACE64D7}"/>
                </a:ext>
              </a:extLst>
            </p:cNvPr>
            <p:cNvSpPr/>
            <p:nvPr/>
          </p:nvSpPr>
          <p:spPr>
            <a:xfrm>
              <a:off x="4806050" y="3525639"/>
              <a:ext cx="820422" cy="792582"/>
            </a:xfrm>
            <a:prstGeom prst="cub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A[0]</a:t>
              </a:r>
              <a:endParaRPr lang="ko-KR" altLang="en-US" sz="20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AC229D03-7704-4085-AC93-D555B84B09E8}"/>
                </a:ext>
              </a:extLst>
            </p:cNvPr>
            <p:cNvSpPr/>
            <p:nvPr/>
          </p:nvSpPr>
          <p:spPr>
            <a:xfrm>
              <a:off x="5504513" y="3524035"/>
              <a:ext cx="820422" cy="792582"/>
            </a:xfrm>
            <a:prstGeom prst="cub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A[0]</a:t>
              </a:r>
              <a:endParaRPr lang="ko-KR" altLang="en-US" sz="20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9" name="정육면체 28">
              <a:extLst>
                <a:ext uri="{FF2B5EF4-FFF2-40B4-BE49-F238E27FC236}">
                  <a16:creationId xmlns:a16="http://schemas.microsoft.com/office/drawing/2014/main" id="{BC4CD8F5-79CB-42D6-9B34-71975B7B6F16}"/>
                </a:ext>
              </a:extLst>
            </p:cNvPr>
            <p:cNvSpPr/>
            <p:nvPr/>
          </p:nvSpPr>
          <p:spPr>
            <a:xfrm>
              <a:off x="6214318" y="3523325"/>
              <a:ext cx="820422" cy="792582"/>
            </a:xfrm>
            <a:prstGeom prst="cub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A[0]</a:t>
              </a:r>
              <a:endParaRPr lang="ko-KR" altLang="en-US" sz="20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7" name="정육면체 26">
              <a:extLst>
                <a:ext uri="{FF2B5EF4-FFF2-40B4-BE49-F238E27FC236}">
                  <a16:creationId xmlns:a16="http://schemas.microsoft.com/office/drawing/2014/main" id="{4BCF300C-3548-4C4F-8E24-73339E08AD78}"/>
                </a:ext>
              </a:extLst>
            </p:cNvPr>
            <p:cNvSpPr/>
            <p:nvPr/>
          </p:nvSpPr>
          <p:spPr>
            <a:xfrm>
              <a:off x="6923220" y="3522052"/>
              <a:ext cx="820422" cy="792582"/>
            </a:xfrm>
            <a:prstGeom prst="cub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A[0]</a:t>
              </a:r>
              <a:endParaRPr lang="ko-KR" altLang="en-US" sz="20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A681B2F-C430-4E8B-84F2-6FA41BA65914}"/>
                </a:ext>
              </a:extLst>
            </p:cNvPr>
            <p:cNvGrpSpPr/>
            <p:nvPr/>
          </p:nvGrpSpPr>
          <p:grpSpPr>
            <a:xfrm>
              <a:off x="3598022" y="2709707"/>
              <a:ext cx="732858" cy="792582"/>
              <a:chOff x="3598022" y="2709707"/>
              <a:chExt cx="732858" cy="79258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8101883-C14D-47C4-BB05-0936339CB693}"/>
                  </a:ext>
                </a:extLst>
              </p:cNvPr>
              <p:cNvSpPr/>
              <p:nvPr/>
            </p:nvSpPr>
            <p:spPr>
              <a:xfrm flipH="1">
                <a:off x="3598022" y="2709707"/>
                <a:ext cx="45719" cy="7925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화살표: 오각형 22">
                <a:extLst>
                  <a:ext uri="{FF2B5EF4-FFF2-40B4-BE49-F238E27FC236}">
                    <a16:creationId xmlns:a16="http://schemas.microsoft.com/office/drawing/2014/main" id="{1EB6901B-DA6C-4DED-8B7E-25DF71D4C987}"/>
                  </a:ext>
                </a:extLst>
              </p:cNvPr>
              <p:cNvSpPr/>
              <p:nvPr/>
            </p:nvSpPr>
            <p:spPr>
              <a:xfrm>
                <a:off x="3635871" y="2725537"/>
                <a:ext cx="576365" cy="570728"/>
              </a:xfrm>
              <a:prstGeom prst="homePlate">
                <a:avLst>
                  <a:gd name="adj" fmla="val 132816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714AA0-5E8F-4AD9-9993-BE8CFB0E746E}"/>
                  </a:ext>
                </a:extLst>
              </p:cNvPr>
              <p:cNvSpPr txBox="1"/>
              <p:nvPr/>
            </p:nvSpPr>
            <p:spPr>
              <a:xfrm>
                <a:off x="3616665" y="2829552"/>
                <a:ext cx="714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10</a:t>
                </a:r>
                <a:endParaRPr lang="ko-KR" altLang="en-US" dirty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3ADB037-269C-4118-B6AD-07AE2E5ECB60}"/>
                </a:ext>
              </a:extLst>
            </p:cNvPr>
            <p:cNvGrpSpPr/>
            <p:nvPr/>
          </p:nvGrpSpPr>
          <p:grpSpPr>
            <a:xfrm>
              <a:off x="4310021" y="2709707"/>
              <a:ext cx="732858" cy="792582"/>
              <a:chOff x="3598022" y="2709707"/>
              <a:chExt cx="732858" cy="792582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21F3261-CCB5-4905-8AFA-384F4C332D7F}"/>
                  </a:ext>
                </a:extLst>
              </p:cNvPr>
              <p:cNvSpPr/>
              <p:nvPr/>
            </p:nvSpPr>
            <p:spPr>
              <a:xfrm flipH="1">
                <a:off x="3598022" y="2709707"/>
                <a:ext cx="45719" cy="7925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화살표: 오각형 32">
                <a:extLst>
                  <a:ext uri="{FF2B5EF4-FFF2-40B4-BE49-F238E27FC236}">
                    <a16:creationId xmlns:a16="http://schemas.microsoft.com/office/drawing/2014/main" id="{476770B1-B81E-4883-890C-647DDF2AC814}"/>
                  </a:ext>
                </a:extLst>
              </p:cNvPr>
              <p:cNvSpPr/>
              <p:nvPr/>
            </p:nvSpPr>
            <p:spPr>
              <a:xfrm>
                <a:off x="3635871" y="2725537"/>
                <a:ext cx="576365" cy="570728"/>
              </a:xfrm>
              <a:prstGeom prst="homePlate">
                <a:avLst>
                  <a:gd name="adj" fmla="val 132816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7A2705-5C2B-4809-A6D6-2A73ABC4A84A}"/>
                  </a:ext>
                </a:extLst>
              </p:cNvPr>
              <p:cNvSpPr txBox="1"/>
              <p:nvPr/>
            </p:nvSpPr>
            <p:spPr>
              <a:xfrm>
                <a:off x="3616665" y="2829552"/>
                <a:ext cx="714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14</a:t>
                </a:r>
                <a:endParaRPr lang="ko-KR" altLang="en-US" dirty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A68BA10-D36A-46B6-B05D-05F9A17DC36A}"/>
                </a:ext>
              </a:extLst>
            </p:cNvPr>
            <p:cNvGrpSpPr/>
            <p:nvPr/>
          </p:nvGrpSpPr>
          <p:grpSpPr>
            <a:xfrm>
              <a:off x="5042954" y="2734874"/>
              <a:ext cx="732858" cy="792582"/>
              <a:chOff x="3598022" y="2709707"/>
              <a:chExt cx="732858" cy="792582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BEF1EA3-C1BD-4CB7-8380-EADA970BA007}"/>
                  </a:ext>
                </a:extLst>
              </p:cNvPr>
              <p:cNvSpPr/>
              <p:nvPr/>
            </p:nvSpPr>
            <p:spPr>
              <a:xfrm flipH="1">
                <a:off x="3598022" y="2709707"/>
                <a:ext cx="45719" cy="7925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화살표: 오각형 58">
                <a:extLst>
                  <a:ext uri="{FF2B5EF4-FFF2-40B4-BE49-F238E27FC236}">
                    <a16:creationId xmlns:a16="http://schemas.microsoft.com/office/drawing/2014/main" id="{1D739C19-73B3-4C6C-A09D-1FC30AB6CC9B}"/>
                  </a:ext>
                </a:extLst>
              </p:cNvPr>
              <p:cNvSpPr/>
              <p:nvPr/>
            </p:nvSpPr>
            <p:spPr>
              <a:xfrm>
                <a:off x="3635871" y="2725537"/>
                <a:ext cx="576365" cy="570728"/>
              </a:xfrm>
              <a:prstGeom prst="homePlate">
                <a:avLst>
                  <a:gd name="adj" fmla="val 132816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199A785-7F7F-464B-B89B-B6F0B70D20B9}"/>
                  </a:ext>
                </a:extLst>
              </p:cNvPr>
              <p:cNvSpPr txBox="1"/>
              <p:nvPr/>
            </p:nvSpPr>
            <p:spPr>
              <a:xfrm>
                <a:off x="3616665" y="2829552"/>
                <a:ext cx="714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18</a:t>
                </a:r>
                <a:endParaRPr lang="ko-KR" altLang="en-US" dirty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13A7919-E4EB-457D-8C3B-75E393CFF473}"/>
                </a:ext>
              </a:extLst>
            </p:cNvPr>
            <p:cNvGrpSpPr/>
            <p:nvPr/>
          </p:nvGrpSpPr>
          <p:grpSpPr>
            <a:xfrm>
              <a:off x="5710446" y="2725464"/>
              <a:ext cx="732858" cy="792582"/>
              <a:chOff x="3598022" y="2709707"/>
              <a:chExt cx="732858" cy="79258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BAE2A4C-8B1B-481E-852D-8FBB85551F15}"/>
                  </a:ext>
                </a:extLst>
              </p:cNvPr>
              <p:cNvSpPr/>
              <p:nvPr/>
            </p:nvSpPr>
            <p:spPr>
              <a:xfrm flipH="1">
                <a:off x="3598022" y="2709707"/>
                <a:ext cx="45719" cy="7925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화살표: 오각형 62">
                <a:extLst>
                  <a:ext uri="{FF2B5EF4-FFF2-40B4-BE49-F238E27FC236}">
                    <a16:creationId xmlns:a16="http://schemas.microsoft.com/office/drawing/2014/main" id="{F4036757-498C-4C41-88B8-C5CE304A5FCC}"/>
                  </a:ext>
                </a:extLst>
              </p:cNvPr>
              <p:cNvSpPr/>
              <p:nvPr/>
            </p:nvSpPr>
            <p:spPr>
              <a:xfrm>
                <a:off x="3635871" y="2725537"/>
                <a:ext cx="576365" cy="570728"/>
              </a:xfrm>
              <a:prstGeom prst="homePlate">
                <a:avLst>
                  <a:gd name="adj" fmla="val 132816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0BE0B8D-B13A-4D86-877C-2AAC6B5EF1AF}"/>
                  </a:ext>
                </a:extLst>
              </p:cNvPr>
              <p:cNvSpPr txBox="1"/>
              <p:nvPr/>
            </p:nvSpPr>
            <p:spPr>
              <a:xfrm>
                <a:off x="3616665" y="2829552"/>
                <a:ext cx="714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22</a:t>
                </a:r>
                <a:endParaRPr lang="ko-KR" altLang="en-US" dirty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EFF6C98-1B9C-42CD-9739-020C70FEEFC1}"/>
                </a:ext>
              </a:extLst>
            </p:cNvPr>
            <p:cNvGrpSpPr/>
            <p:nvPr/>
          </p:nvGrpSpPr>
          <p:grpSpPr>
            <a:xfrm>
              <a:off x="6464392" y="2709707"/>
              <a:ext cx="732858" cy="792582"/>
              <a:chOff x="3598022" y="2709707"/>
              <a:chExt cx="732858" cy="79258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353467A-4054-4DD7-B772-44CE356EC06F}"/>
                  </a:ext>
                </a:extLst>
              </p:cNvPr>
              <p:cNvSpPr/>
              <p:nvPr/>
            </p:nvSpPr>
            <p:spPr>
              <a:xfrm flipH="1">
                <a:off x="3598022" y="2709707"/>
                <a:ext cx="45719" cy="7925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화살표: 오각형 66">
                <a:extLst>
                  <a:ext uri="{FF2B5EF4-FFF2-40B4-BE49-F238E27FC236}">
                    <a16:creationId xmlns:a16="http://schemas.microsoft.com/office/drawing/2014/main" id="{970B2F8D-8196-4152-B57A-C960E9D120C1}"/>
                  </a:ext>
                </a:extLst>
              </p:cNvPr>
              <p:cNvSpPr/>
              <p:nvPr/>
            </p:nvSpPr>
            <p:spPr>
              <a:xfrm>
                <a:off x="3635871" y="2725537"/>
                <a:ext cx="576365" cy="570728"/>
              </a:xfrm>
              <a:prstGeom prst="homePlate">
                <a:avLst>
                  <a:gd name="adj" fmla="val 132816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700DA12-D329-428D-843F-550150AAA8CF}"/>
                  </a:ext>
                </a:extLst>
              </p:cNvPr>
              <p:cNvSpPr txBox="1"/>
              <p:nvPr/>
            </p:nvSpPr>
            <p:spPr>
              <a:xfrm>
                <a:off x="3616665" y="2829552"/>
                <a:ext cx="714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26</a:t>
                </a:r>
                <a:endParaRPr lang="ko-KR" altLang="en-US" dirty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F58CCDD-2C59-4BD9-B67B-6CAB72C33EAE}"/>
                </a:ext>
              </a:extLst>
            </p:cNvPr>
            <p:cNvGrpSpPr/>
            <p:nvPr/>
          </p:nvGrpSpPr>
          <p:grpSpPr>
            <a:xfrm>
              <a:off x="7151606" y="2726397"/>
              <a:ext cx="732858" cy="792582"/>
              <a:chOff x="3598022" y="2709707"/>
              <a:chExt cx="732858" cy="792582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B0F24A2E-D182-4563-ACA9-14A16A5DBA83}"/>
                  </a:ext>
                </a:extLst>
              </p:cNvPr>
              <p:cNvSpPr/>
              <p:nvPr/>
            </p:nvSpPr>
            <p:spPr>
              <a:xfrm flipH="1">
                <a:off x="3598022" y="2709707"/>
                <a:ext cx="45719" cy="7925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화살표: 오각형 70">
                <a:extLst>
                  <a:ext uri="{FF2B5EF4-FFF2-40B4-BE49-F238E27FC236}">
                    <a16:creationId xmlns:a16="http://schemas.microsoft.com/office/drawing/2014/main" id="{58F12962-439D-4DB7-9127-AECF901743C4}"/>
                  </a:ext>
                </a:extLst>
              </p:cNvPr>
              <p:cNvSpPr/>
              <p:nvPr/>
            </p:nvSpPr>
            <p:spPr>
              <a:xfrm>
                <a:off x="3635871" y="2725537"/>
                <a:ext cx="576365" cy="570728"/>
              </a:xfrm>
              <a:prstGeom prst="homePlate">
                <a:avLst>
                  <a:gd name="adj" fmla="val 132816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9CC367F-8D1B-4A56-8AEA-5323D77BDEF2}"/>
                  </a:ext>
                </a:extLst>
              </p:cNvPr>
              <p:cNvSpPr txBox="1"/>
              <p:nvPr/>
            </p:nvSpPr>
            <p:spPr>
              <a:xfrm>
                <a:off x="3616665" y="2829552"/>
                <a:ext cx="714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30</a:t>
                </a:r>
                <a:endParaRPr lang="ko-KR" altLang="en-US" dirty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FBA9773-1B82-4F33-A066-34D2014A6990}"/>
              </a:ext>
            </a:extLst>
          </p:cNvPr>
          <p:cNvSpPr/>
          <p:nvPr/>
        </p:nvSpPr>
        <p:spPr>
          <a:xfrm>
            <a:off x="3898694" y="4779835"/>
            <a:ext cx="8664881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실제로 컴파일러가 배열의 이름에 공간을 할당하지는 않는다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</a:p>
          <a:p>
            <a:pPr lvl="0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대신에 </a:t>
            </a:r>
            <a:r>
              <a:rPr lang="ko-KR" altLang="en-US" sz="2000" b="1" u="sng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배열의 이름이 있는 곳을 배열의 첫 번째 요소의 주소로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대치한다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947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3.5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포인터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배열과 포인터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7">
            <a:extLst>
              <a:ext uri="{FF2B5EF4-FFF2-40B4-BE49-F238E27FC236}">
                <a16:creationId xmlns:a16="http://schemas.microsoft.com/office/drawing/2014/main" id="{AE8A0896-29F1-47D9-9BFA-3495DAF0E48F}"/>
              </a:ext>
            </a:extLst>
          </p:cNvPr>
          <p:cNvSpPr/>
          <p:nvPr/>
        </p:nvSpPr>
        <p:spPr>
          <a:xfrm>
            <a:off x="1108042" y="1774784"/>
            <a:ext cx="10035337" cy="4405226"/>
          </a:xfrm>
          <a:prstGeom prst="rect">
            <a:avLst/>
          </a:prstGeom>
          <a:solidFill>
            <a:srgbClr val="FFFFFF"/>
          </a:solidFill>
          <a:ln w="28575">
            <a:solidFill>
              <a:srgbClr val="18D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모서리가 둥근 직사각형 7">
            <a:extLst>
              <a:ext uri="{FF2B5EF4-FFF2-40B4-BE49-F238E27FC236}">
                <a16:creationId xmlns:a16="http://schemas.microsoft.com/office/drawing/2014/main" id="{9E107AD9-B857-4C21-99E9-437243645AB6}"/>
              </a:ext>
            </a:extLst>
          </p:cNvPr>
          <p:cNvSpPr/>
          <p:nvPr/>
        </p:nvSpPr>
        <p:spPr>
          <a:xfrm>
            <a:off x="1084689" y="1174787"/>
            <a:ext cx="10052115" cy="599996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 </a:t>
            </a:r>
            <a:r>
              <a:rPr lang="en-US" altLang="ko-KR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3.6 array1.c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0B7A60-F562-4AFA-87FB-C7D59619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81" y="1774783"/>
            <a:ext cx="3361258" cy="432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4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3.1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 </a:t>
            </a:r>
            <a:r>
              <a:rPr lang="en-US" altLang="ko-K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ADT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94052999-783D-47A6-A1A9-A52082322EAC}"/>
              </a:ext>
            </a:extLst>
          </p:cNvPr>
          <p:cNvSpPr/>
          <p:nvPr/>
        </p:nvSpPr>
        <p:spPr>
          <a:xfrm>
            <a:off x="1108042" y="2248458"/>
            <a:ext cx="10035337" cy="3434755"/>
          </a:xfrm>
          <a:prstGeom prst="rect">
            <a:avLst/>
          </a:prstGeom>
          <a:solidFill>
            <a:srgbClr val="FFFFFF"/>
          </a:solidFill>
          <a:ln w="28575">
            <a:solidFill>
              <a:srgbClr val="18D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객체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&lt;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인덱스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값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쌍의 집합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				</a:t>
            </a:r>
          </a:p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연산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								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create(size) ::= size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개의 요소를 저장할 수 있는 배열 생성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</a:p>
          <a:p>
            <a:pPr marL="742950" lvl="1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get(A,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::=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배열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번째 요소 반환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			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set(A,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,v)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::=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배열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번째 위치에 값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저장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		</a:t>
            </a: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5E0C1276-E378-40C8-9F5B-8D0D22BA9E62}"/>
              </a:ext>
            </a:extLst>
          </p:cNvPr>
          <p:cNvSpPr/>
          <p:nvPr/>
        </p:nvSpPr>
        <p:spPr>
          <a:xfrm>
            <a:off x="1099654" y="1755375"/>
            <a:ext cx="10052115" cy="599996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ADT : Array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8A6AE1-3B59-4726-B5EC-4EE46E0C86A1}"/>
              </a:ext>
            </a:extLst>
          </p:cNvPr>
          <p:cNvSpPr/>
          <p:nvPr/>
        </p:nvSpPr>
        <p:spPr>
          <a:xfrm>
            <a:off x="5769311" y="2554786"/>
            <a:ext cx="5230919" cy="458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+mj-lt"/>
                <a:ea typeface="배달의민족 한나체 Air" panose="020B0600000101010101" pitchFamily="50" charset="-127"/>
              </a:rPr>
              <a:t>→ 인덱스가 주어지면 해당하는 값이 대응되는 자료 구조 </a:t>
            </a:r>
            <a:endParaRPr lang="en-US" altLang="ko-KR" b="1" dirty="0">
              <a:solidFill>
                <a:srgbClr val="FF0000"/>
              </a:solidFill>
              <a:latin typeface="+mj-lt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684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3.6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동적 메모리 할당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CE6E60-43F0-4F53-8F8E-539D6D565BA1}"/>
              </a:ext>
            </a:extLst>
          </p:cNvPr>
          <p:cNvSpPr/>
          <p:nvPr/>
        </p:nvSpPr>
        <p:spPr>
          <a:xfrm>
            <a:off x="1486029" y="1423023"/>
            <a:ext cx="3652535" cy="947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en-US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scores[100];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EFBD59-D897-4A29-9C67-C494E3543BFA}"/>
              </a:ext>
            </a:extLst>
          </p:cNvPr>
          <p:cNvGrpSpPr/>
          <p:nvPr/>
        </p:nvGrpSpPr>
        <p:grpSpPr>
          <a:xfrm>
            <a:off x="1172354" y="2864830"/>
            <a:ext cx="10062146" cy="3209719"/>
            <a:chOff x="1172354" y="2864830"/>
            <a:chExt cx="10062146" cy="320971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6745AA7-8680-4D43-8359-621E28B08830}"/>
                </a:ext>
              </a:extLst>
            </p:cNvPr>
            <p:cNvSpPr/>
            <p:nvPr/>
          </p:nvSpPr>
          <p:spPr>
            <a:xfrm>
              <a:off x="1172354" y="2864830"/>
              <a:ext cx="10062146" cy="22436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57607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동적 메모리 할당</a:t>
              </a:r>
              <a:r>
                <a:rPr lang="en-US" altLang="ko-KR" sz="2400" dirty="0">
                  <a:solidFill>
                    <a:srgbClr val="57607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(dynamic memory allocation)</a:t>
              </a:r>
            </a:p>
            <a:p>
              <a:pPr lvl="0"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57607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: </a:t>
              </a:r>
              <a:r>
                <a:rPr lang="ko-KR" altLang="en-US" sz="2400" dirty="0">
                  <a:solidFill>
                    <a:srgbClr val="57607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필요한 만큼의 메모리를 운영체제로 부터 할당 받아서 사용하고</a:t>
              </a:r>
              <a:endParaRPr lang="en-US" altLang="ko-KR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lvl="0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57607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사용이 끝나면</a:t>
              </a:r>
              <a:r>
                <a:rPr lang="en-US" altLang="ko-KR" sz="2400" dirty="0">
                  <a:solidFill>
                    <a:srgbClr val="57607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rgbClr val="57607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시스템에 메모리를 반납하는 기능</a:t>
              </a:r>
              <a:endParaRPr lang="en-US" altLang="ko-KR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lvl="0">
                <a:lnSpc>
                  <a:spcPct val="150000"/>
                </a:lnSpc>
              </a:pPr>
              <a:endParaRPr lang="ko-KR" altLang="en-US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6F43BB9-88BC-47CA-BD17-A11DAEB7CE96}"/>
                </a:ext>
              </a:extLst>
            </p:cNvPr>
            <p:cNvGrpSpPr/>
            <p:nvPr/>
          </p:nvGrpSpPr>
          <p:grpSpPr>
            <a:xfrm>
              <a:off x="2608135" y="4421033"/>
              <a:ext cx="7051930" cy="1653516"/>
              <a:chOff x="3343767" y="5012167"/>
              <a:chExt cx="7051930" cy="165351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76CC3D0-9C96-4D8A-80FF-7FA04DD77FE6}"/>
                  </a:ext>
                </a:extLst>
              </p:cNvPr>
              <p:cNvSpPr/>
              <p:nvPr/>
            </p:nvSpPr>
            <p:spPr>
              <a:xfrm>
                <a:off x="3343767" y="5602941"/>
                <a:ext cx="1078331" cy="579396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p</a:t>
                </a:r>
                <a:endParaRPr lang="ko-KR" altLang="en-US" sz="20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20" name="구름 19">
                <a:extLst>
                  <a:ext uri="{FF2B5EF4-FFF2-40B4-BE49-F238E27FC236}">
                    <a16:creationId xmlns:a16="http://schemas.microsoft.com/office/drawing/2014/main" id="{1AD827D6-EAF9-443E-8444-25D1FF48EEA0}"/>
                  </a:ext>
                </a:extLst>
              </p:cNvPr>
              <p:cNvSpPr/>
              <p:nvPr/>
            </p:nvSpPr>
            <p:spPr>
              <a:xfrm rot="184395">
                <a:off x="5553874" y="5012167"/>
                <a:ext cx="4841823" cy="1653516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2000" dirty="0" err="1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히프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(heap)</a:t>
                </a:r>
                <a:endParaRPr lang="ko-KR" altLang="en-US" sz="20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9B104DE-9249-4BBB-8231-7C0DF7210DD4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 flipV="1">
                <a:off x="4422098" y="5891134"/>
                <a:ext cx="3297836" cy="1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325BCF4-8422-458B-9A03-1E91A8251853}"/>
                  </a:ext>
                </a:extLst>
              </p:cNvPr>
              <p:cNvSpPr/>
              <p:nvPr/>
            </p:nvSpPr>
            <p:spPr>
              <a:xfrm>
                <a:off x="7769904" y="5604446"/>
                <a:ext cx="1706261" cy="5793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0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9E52D4-8063-42A0-9164-8B44FD06C948}"/>
              </a:ext>
            </a:extLst>
          </p:cNvPr>
          <p:cNvSpPr/>
          <p:nvPr/>
        </p:nvSpPr>
        <p:spPr>
          <a:xfrm>
            <a:off x="5455357" y="1086570"/>
            <a:ext cx="6096000" cy="14223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배열의 크기가 고정되어 있다</a:t>
            </a:r>
            <a:r>
              <a:rPr lang="en-US" altLang="ko-KR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→ 고정된 크기보다 더 큰 입력 → 처리하지 못함</a:t>
            </a:r>
            <a:r>
              <a:rPr lang="en-US" altLang="ko-KR" sz="2000" b="1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→</a:t>
            </a:r>
            <a:r>
              <a:rPr lang="en-US" altLang="ko-KR" sz="2000" b="1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		</a:t>
            </a:r>
            <a:r>
              <a:rPr lang="ko-KR" altLang="en-US" sz="2000" b="1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 더 작은 입력 → 메모리 공간 낭비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03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3.6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동적 메모리 할당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CE6E60-43F0-4F53-8F8E-539D6D565BA1}"/>
              </a:ext>
            </a:extLst>
          </p:cNvPr>
          <p:cNvSpPr/>
          <p:nvPr/>
        </p:nvSpPr>
        <p:spPr>
          <a:xfrm>
            <a:off x="1930977" y="1313953"/>
            <a:ext cx="8406245" cy="1659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en-US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*p;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 = (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*)malloc(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sizeof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(int));	</a:t>
            </a:r>
            <a:r>
              <a:rPr lang="en-US" altLang="ko-KR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1. </a:t>
            </a:r>
            <a:r>
              <a:rPr lang="ko-KR" altLang="en-US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동적 메모리 할당</a:t>
            </a:r>
            <a:endParaRPr lang="en-US" altLang="ko-KR" sz="2000" b="1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*p = 1000;		</a:t>
            </a:r>
            <a:r>
              <a:rPr lang="en-US" altLang="ko-KR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2. </a:t>
            </a:r>
            <a:r>
              <a:rPr lang="ko-KR" altLang="en-US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동적 메모리 사용</a:t>
            </a:r>
            <a:endParaRPr lang="en-US" altLang="ko-KR" sz="2000" b="1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free(p);		</a:t>
            </a:r>
            <a:r>
              <a:rPr lang="en-US" altLang="ko-KR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3. </a:t>
            </a:r>
            <a:r>
              <a:rPr lang="ko-KR" altLang="en-US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동적 메모리 반납</a:t>
            </a:r>
            <a:endParaRPr lang="en-US" altLang="ko-KR" sz="2000" b="1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240148-1C93-4765-9193-4024B3D49669}"/>
              </a:ext>
            </a:extLst>
          </p:cNvPr>
          <p:cNvSpPr/>
          <p:nvPr/>
        </p:nvSpPr>
        <p:spPr>
          <a:xfrm>
            <a:off x="640643" y="3300875"/>
            <a:ext cx="109869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ea"/>
              <a:buAutoNum type="circleNumDbPlain"/>
            </a:pPr>
            <a:r>
              <a:rPr lang="en-US" altLang="ko-KR" sz="2000" b="1" dirty="0">
                <a:solidFill>
                  <a:srgbClr val="00B05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malloc() : size</a:t>
            </a: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바이트 만큼의 메모리 블록을 할당</a:t>
            </a:r>
            <a:endParaRPr lang="en-US" altLang="ko-KR" sz="2000" b="1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1828800" lvl="3" indent="-457200">
              <a:buFont typeface="+mj-ea"/>
              <a:buAutoNum type="circleNumDbPlain"/>
            </a:pPr>
            <a:r>
              <a:rPr lang="ko-KR" altLang="en-US" sz="20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→ </a:t>
            </a:r>
            <a:r>
              <a:rPr lang="ko-KR" altLang="en-US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동적 메모리 블록의 시작 주소를 반환</a:t>
            </a:r>
            <a:endParaRPr lang="en-US" altLang="ko-KR" sz="2000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286000" lvl="4" indent="-457200">
              <a:buFont typeface="+mj-ea"/>
              <a:buAutoNum type="circleNumDbPlain"/>
            </a:pPr>
            <a:r>
              <a:rPr lang="ko-KR" altLang="en-US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반환되는 주소의 타입은 </a:t>
            </a:r>
            <a:r>
              <a:rPr lang="en-US" altLang="ko-KR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void *. </a:t>
            </a:r>
            <a:r>
              <a:rPr lang="ko-KR" altLang="en-US" sz="20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→ 필요시 </a:t>
            </a:r>
            <a:r>
              <a:rPr lang="ko-KR" altLang="en-US" sz="2000" dirty="0" err="1">
                <a:solidFill>
                  <a:srgbClr val="57607D"/>
                </a:solidFill>
                <a:ea typeface="배달의민족 한나체 Air" panose="020B0600000101010101" pitchFamily="50" charset="-127"/>
              </a:rPr>
              <a:t>형변환</a:t>
            </a:r>
            <a:r>
              <a:rPr lang="ko-KR" altLang="en-US" sz="20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 필수</a:t>
            </a:r>
            <a:r>
              <a:rPr lang="en-US" altLang="ko-KR" sz="20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메모리 확보 불가능 시 </a:t>
            </a:r>
            <a:r>
              <a:rPr lang="en-US" altLang="ko-KR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NULL</a:t>
            </a:r>
            <a:r>
              <a:rPr lang="ko-KR" altLang="en-US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함수의 </a:t>
            </a:r>
            <a:r>
              <a:rPr lang="ko-KR" altLang="en-US" sz="2000" dirty="0" err="1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반환값으로</a:t>
            </a:r>
            <a:r>
              <a:rPr lang="ko-KR" altLang="en-US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반환</a:t>
            </a:r>
            <a:endParaRPr lang="en-US" altLang="ko-KR" sz="2000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800100" lvl="1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sizeof</a:t>
            </a:r>
            <a:r>
              <a:rPr lang="en-US" altLang="ko-KR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키워드 </a:t>
            </a:r>
            <a:r>
              <a:rPr lang="en-US" altLang="ko-KR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변수나 타입의 크기를 숫자로 반환</a:t>
            </a:r>
            <a:r>
              <a:rPr lang="en-US" altLang="ko-KR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단위 </a:t>
            </a:r>
            <a:r>
              <a:rPr lang="en-US" altLang="ko-KR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바이트</a:t>
            </a:r>
            <a:r>
              <a:rPr lang="en-US" altLang="ko-KR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 marL="457200" lvl="0" indent="-457200">
              <a:buFont typeface="+mj-ea"/>
              <a:buAutoNum type="circleNumDbPlain"/>
            </a:pPr>
            <a:endParaRPr lang="en-US" altLang="ko-KR" sz="2000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57200" lvl="0" indent="-457200">
              <a:buFont typeface="+mj-ea"/>
              <a:buAutoNum type="circleNumDbPlain"/>
            </a:pPr>
            <a:endParaRPr lang="ko-KR" altLang="en-US" sz="2000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40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3.6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동적 메모리 할당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CE6E60-43F0-4F53-8F8E-539D6D565BA1}"/>
              </a:ext>
            </a:extLst>
          </p:cNvPr>
          <p:cNvSpPr/>
          <p:nvPr/>
        </p:nvSpPr>
        <p:spPr>
          <a:xfrm>
            <a:off x="1930977" y="1558323"/>
            <a:ext cx="8406245" cy="1659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en-US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*p;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 = (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*)malloc(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sizeof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(int));	</a:t>
            </a:r>
            <a:r>
              <a:rPr lang="en-US" altLang="ko-KR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1. </a:t>
            </a:r>
            <a:r>
              <a:rPr lang="ko-KR" altLang="en-US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동적 메모리 할당</a:t>
            </a:r>
            <a:endParaRPr lang="en-US" altLang="ko-KR" sz="2000" b="1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*p = 1000;		</a:t>
            </a:r>
            <a:r>
              <a:rPr lang="en-US" altLang="ko-KR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2. </a:t>
            </a:r>
            <a:r>
              <a:rPr lang="ko-KR" altLang="en-US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동적 메모리 사용</a:t>
            </a:r>
            <a:endParaRPr lang="en-US" altLang="ko-KR" sz="2000" b="1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free(p);		</a:t>
            </a:r>
            <a:r>
              <a:rPr lang="en-US" altLang="ko-KR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3. </a:t>
            </a:r>
            <a:r>
              <a:rPr lang="ko-KR" altLang="en-US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동적 메모리 반납</a:t>
            </a:r>
            <a:endParaRPr lang="en-US" altLang="ko-KR" sz="2000" b="1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240148-1C93-4765-9193-4024B3D49669}"/>
              </a:ext>
            </a:extLst>
          </p:cNvPr>
          <p:cNvSpPr/>
          <p:nvPr/>
        </p:nvSpPr>
        <p:spPr>
          <a:xfrm>
            <a:off x="640643" y="3580534"/>
            <a:ext cx="109869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ea"/>
              <a:buAutoNum type="circleNumDbPlain"/>
            </a:pPr>
            <a:r>
              <a:rPr lang="en-US" altLang="ko-KR" sz="2000" b="1" dirty="0">
                <a:solidFill>
                  <a:srgbClr val="00B05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동적 메모리는 포인터로만 사용할 수 있다</a:t>
            </a:r>
            <a:r>
              <a:rPr lang="en-US" altLang="ko-KR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457200" lvl="0" indent="-457200">
              <a:buFont typeface="+mj-ea"/>
              <a:buAutoNum type="circleNumDbPlain"/>
            </a:pPr>
            <a:endParaRPr lang="en-US" altLang="ko-KR" sz="2000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57200" lvl="0" indent="-457200">
              <a:buFont typeface="+mj-ea"/>
              <a:buAutoNum type="circleNumDbPlain"/>
            </a:pPr>
            <a:r>
              <a:rPr lang="en-US" altLang="ko-KR" sz="2000" b="1" dirty="0">
                <a:solidFill>
                  <a:srgbClr val="00B05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 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en-US" altLang="ko-KR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free()</a:t>
            </a: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함수 </a:t>
            </a:r>
            <a:r>
              <a:rPr lang="en-US" altLang="ko-KR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</a:t>
            </a:r>
            <a:r>
              <a:rPr lang="ko-KR" altLang="en-US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할당된 메모리 블록을 운영체제에 반환한다</a:t>
            </a:r>
            <a:r>
              <a:rPr lang="en-US" altLang="ko-KR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en-US" altLang="ko-KR" sz="20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malloc()</a:t>
            </a:r>
            <a:r>
              <a:rPr lang="ko-KR" altLang="en-US" sz="20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함수가 반환했던 포인터 값을 잊어버리면 안 된다</a:t>
            </a:r>
            <a:r>
              <a:rPr lang="en-US" altLang="ko-KR" sz="20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0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→ 메모리를 반환하기 위함</a:t>
            </a:r>
            <a:r>
              <a:rPr lang="en-US" altLang="ko-KR" sz="2000" dirty="0">
                <a:solidFill>
                  <a:srgbClr val="57607D"/>
                </a:solidFill>
                <a:ea typeface="배달의민족 한나체 Air" panose="020B0600000101010101" pitchFamily="50" charset="-127"/>
              </a:rPr>
              <a:t>.</a:t>
            </a:r>
            <a:r>
              <a:rPr lang="en-US" altLang="ko-KR" sz="20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  <a:p>
            <a:pPr marL="457200" lvl="0" indent="-457200">
              <a:buFont typeface="+mj-ea"/>
              <a:buAutoNum type="circleNumDbPlain"/>
            </a:pPr>
            <a:endParaRPr lang="ko-KR" altLang="en-US" sz="2000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27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3.6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동적 메모리 할당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7">
            <a:extLst>
              <a:ext uri="{FF2B5EF4-FFF2-40B4-BE49-F238E27FC236}">
                <a16:creationId xmlns:a16="http://schemas.microsoft.com/office/drawing/2014/main" id="{AE8A0896-29F1-47D9-9BFA-3495DAF0E48F}"/>
              </a:ext>
            </a:extLst>
          </p:cNvPr>
          <p:cNvSpPr/>
          <p:nvPr/>
        </p:nvSpPr>
        <p:spPr>
          <a:xfrm>
            <a:off x="323850" y="1360903"/>
            <a:ext cx="11620500" cy="5230397"/>
          </a:xfrm>
          <a:prstGeom prst="rect">
            <a:avLst/>
          </a:prstGeom>
          <a:solidFill>
            <a:srgbClr val="FFFFFF"/>
          </a:solidFill>
          <a:ln w="28575">
            <a:solidFill>
              <a:srgbClr val="18D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모서리가 둥근 직사각형 7">
            <a:extLst>
              <a:ext uri="{FF2B5EF4-FFF2-40B4-BE49-F238E27FC236}">
                <a16:creationId xmlns:a16="http://schemas.microsoft.com/office/drawing/2014/main" id="{9E107AD9-B857-4C21-99E9-437243645AB6}"/>
              </a:ext>
            </a:extLst>
          </p:cNvPr>
          <p:cNvSpPr/>
          <p:nvPr/>
        </p:nvSpPr>
        <p:spPr>
          <a:xfrm>
            <a:off x="323850" y="819692"/>
            <a:ext cx="11620500" cy="541212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 </a:t>
            </a:r>
            <a:r>
              <a:rPr lang="en-US" altLang="ko-KR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3.8 </a:t>
            </a:r>
            <a:r>
              <a:rPr lang="en-US" altLang="ko-KR" sz="2800" b="1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malloc.c</a:t>
            </a:r>
            <a:r>
              <a:rPr lang="ko-KR" altLang="en-US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동적 메모리 할당의 예</a:t>
            </a:r>
            <a:endParaRPr lang="en-US" altLang="ko-KR" sz="2800" b="1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1BA9B6-B7F3-4961-910D-143C60FD9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4" y="1365820"/>
            <a:ext cx="6083647" cy="51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59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3.6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동적 메모리 할당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구조체와 포인터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0643" y="986559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81F806-ABDB-4254-8689-45BC44A38F23}"/>
              </a:ext>
            </a:extLst>
          </p:cNvPr>
          <p:cNvSpPr/>
          <p:nvPr/>
        </p:nvSpPr>
        <p:spPr>
          <a:xfrm>
            <a:off x="602543" y="1720840"/>
            <a:ext cx="109869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300000"/>
              </a:lnSpc>
            </a:pPr>
            <a:r>
              <a:rPr lang="ko-KR" altLang="en-US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구조체에 대한 포인터를 선언하고 포인터를 통하여 구조체 멤버에 접근할 수 있다</a:t>
            </a:r>
            <a:r>
              <a:rPr lang="en-US" altLang="ko-KR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lvl="0" algn="ctr">
              <a:lnSpc>
                <a:spcPct val="300000"/>
              </a:lnSpc>
            </a:pPr>
            <a:r>
              <a:rPr lang="ko-KR" altLang="en-US" sz="2400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포인터를 통하여 </a:t>
            </a:r>
            <a:r>
              <a:rPr lang="ko-KR" altLang="en-US" sz="2400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구조체의 멤버에 접근하는 표기법 </a:t>
            </a:r>
            <a:r>
              <a:rPr lang="en-US" altLang="ko-KR" sz="3200" u="sng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“-&gt;”</a:t>
            </a:r>
          </a:p>
          <a:p>
            <a:pPr lvl="1"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ps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구조체를 가리키는 포인터라고 할 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lvl="1"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(*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ps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).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보다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ps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-&gt;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라고 쓰는 것이 더 편리하다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6519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3.6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동적 메모리 할당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구조체와 포인터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4885CAF-B8D3-4D4D-BCD5-F9F1E33F36EA}"/>
              </a:ext>
            </a:extLst>
          </p:cNvPr>
          <p:cNvSpPr/>
          <p:nvPr/>
        </p:nvSpPr>
        <p:spPr>
          <a:xfrm>
            <a:off x="323850" y="1258433"/>
            <a:ext cx="11620499" cy="5332867"/>
          </a:xfrm>
          <a:prstGeom prst="rect">
            <a:avLst/>
          </a:prstGeom>
          <a:solidFill>
            <a:srgbClr val="FFFFFF"/>
          </a:solidFill>
          <a:ln w="28575">
            <a:solidFill>
              <a:srgbClr val="18D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68B5EC-9B3E-4B1D-97CD-776A63CCE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734" y="1258433"/>
            <a:ext cx="6025615" cy="5296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7169AB-E612-4AFD-A583-DFEBB4820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66" y="1238842"/>
            <a:ext cx="5592976" cy="5315991"/>
          </a:xfrm>
          <a:prstGeom prst="rect">
            <a:avLst/>
          </a:prstGeom>
        </p:spPr>
      </p:pic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B3BA0641-C899-4F0C-B5B5-D13FD1DA1327}"/>
              </a:ext>
            </a:extLst>
          </p:cNvPr>
          <p:cNvSpPr/>
          <p:nvPr/>
        </p:nvSpPr>
        <p:spPr>
          <a:xfrm>
            <a:off x="323850" y="800101"/>
            <a:ext cx="11620499" cy="458332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 </a:t>
            </a:r>
            <a:r>
              <a:rPr lang="en-US" altLang="ko-KR" sz="2800" b="1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3.9 malloc2.c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A83244-F41C-4077-A1C3-BF1700FC65BB}"/>
              </a:ext>
            </a:extLst>
          </p:cNvPr>
          <p:cNvGrpSpPr/>
          <p:nvPr/>
        </p:nvGrpSpPr>
        <p:grpSpPr>
          <a:xfrm>
            <a:off x="827041" y="5287224"/>
            <a:ext cx="6678279" cy="363620"/>
            <a:chOff x="827041" y="5287224"/>
            <a:chExt cx="6678279" cy="36362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E8F54D-C371-4BDB-824A-95AFB70156AF}"/>
                </a:ext>
              </a:extLst>
            </p:cNvPr>
            <p:cNvSpPr/>
            <p:nvPr/>
          </p:nvSpPr>
          <p:spPr>
            <a:xfrm>
              <a:off x="1390650" y="5287224"/>
              <a:ext cx="745968" cy="162962"/>
            </a:xfrm>
            <a:prstGeom prst="rect">
              <a:avLst/>
            </a:prstGeom>
            <a:solidFill>
              <a:srgbClr val="FFF2CC">
                <a:alpha val="34902"/>
              </a:srgb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6A50768-B70E-45E9-ACA0-BCF3C51DCF14}"/>
                </a:ext>
              </a:extLst>
            </p:cNvPr>
            <p:cNvSpPr/>
            <p:nvPr/>
          </p:nvSpPr>
          <p:spPr>
            <a:xfrm>
              <a:off x="827041" y="5478829"/>
              <a:ext cx="745968" cy="162962"/>
            </a:xfrm>
            <a:prstGeom prst="rect">
              <a:avLst/>
            </a:prstGeom>
            <a:solidFill>
              <a:srgbClr val="FFF2CC">
                <a:alpha val="34902"/>
              </a:srgb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02BE8AA-DED4-47A5-8DC6-0E30CFE5BE7C}"/>
                </a:ext>
              </a:extLst>
            </p:cNvPr>
            <p:cNvSpPr/>
            <p:nvPr/>
          </p:nvSpPr>
          <p:spPr>
            <a:xfrm>
              <a:off x="6875539" y="5296277"/>
              <a:ext cx="629781" cy="162962"/>
            </a:xfrm>
            <a:prstGeom prst="rect">
              <a:avLst/>
            </a:prstGeom>
            <a:solidFill>
              <a:srgbClr val="FFF2CC">
                <a:alpha val="34902"/>
              </a:srgb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8D4C023-FC6A-42C1-B8F9-19E8136D1E1A}"/>
                </a:ext>
              </a:extLst>
            </p:cNvPr>
            <p:cNvSpPr/>
            <p:nvPr/>
          </p:nvSpPr>
          <p:spPr>
            <a:xfrm>
              <a:off x="6295551" y="5487882"/>
              <a:ext cx="629781" cy="162962"/>
            </a:xfrm>
            <a:prstGeom prst="rect">
              <a:avLst/>
            </a:prstGeom>
            <a:solidFill>
              <a:srgbClr val="FFF2CC">
                <a:alpha val="34902"/>
              </a:srgb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821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-1" y="4940299"/>
            <a:ext cx="12192000" cy="1917699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다리꼴 52"/>
          <p:cNvSpPr/>
          <p:nvPr/>
        </p:nvSpPr>
        <p:spPr>
          <a:xfrm>
            <a:off x="0" y="4940300"/>
            <a:ext cx="12191999" cy="1917700"/>
          </a:xfrm>
          <a:prstGeom prst="trapezoid">
            <a:avLst>
              <a:gd name="adj" fmla="val 8133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62785" y="1076527"/>
            <a:ext cx="7242118" cy="4934974"/>
          </a:xfrm>
          <a:prstGeom prst="rect">
            <a:avLst/>
          </a:prstGeom>
          <a:solidFill>
            <a:srgbClr val="6EEEDF"/>
          </a:solidFill>
          <a:ln>
            <a:noFill/>
          </a:ln>
          <a:effectLst>
            <a:outerShdw dist="3302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상상토끼 꽃집막내딸" pitchFamily="2" charset="-127"/>
                <a:ea typeface="상상토끼 꽃집막내딸" pitchFamily="2" charset="-127"/>
              </a:rPr>
              <a:t>Thank you!</a:t>
            </a:r>
            <a:endParaRPr lang="ko-KR" altLang="en-US" sz="5000" b="1" i="1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B69EBD-DFBB-4DBA-B7E9-7F4F492847EE}"/>
              </a:ext>
            </a:extLst>
          </p:cNvPr>
          <p:cNvSpPr/>
          <p:nvPr/>
        </p:nvSpPr>
        <p:spPr>
          <a:xfrm>
            <a:off x="2736310" y="1191345"/>
            <a:ext cx="6895068" cy="470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dirty="0">
                <a:solidFill>
                  <a:schemeClr val="bg1">
                    <a:lumMod val="50000"/>
                  </a:schemeClr>
                </a:solidFill>
                <a:latin typeface="상상토끼 꽃집막내딸" pitchFamily="2" charset="-127"/>
                <a:ea typeface="상상토끼 꽃집막내딸" pitchFamily="2" charset="-127"/>
              </a:rPr>
              <a:t>Thank you!</a:t>
            </a:r>
            <a:endParaRPr lang="ko-KR" altLang="en-US" sz="7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0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3.1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en-US" altLang="ko-K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C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언어에서의 </a:t>
            </a:r>
            <a:r>
              <a:rPr lang="en-US" altLang="ko-K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1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차원 배열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2542" y="995396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0C2779-D3C6-4F32-902B-EB1392118562}"/>
              </a:ext>
            </a:extLst>
          </p:cNvPr>
          <p:cNvSpPr/>
          <p:nvPr/>
        </p:nvSpPr>
        <p:spPr>
          <a:xfrm>
            <a:off x="1070813" y="2004775"/>
            <a:ext cx="5063287" cy="486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x[6];</a:t>
            </a:r>
            <a:r>
              <a:rPr lang="en-US" altLang="ko-KR" sz="20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b="1" dirty="0">
                <a:solidFill>
                  <a:srgbClr val="00CC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//create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8B615-353E-4E7C-840F-AF7350039388}"/>
              </a:ext>
            </a:extLst>
          </p:cNvPr>
          <p:cNvSpPr/>
          <p:nvPr/>
        </p:nvSpPr>
        <p:spPr>
          <a:xfrm>
            <a:off x="602543" y="1231615"/>
            <a:ext cx="10986913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선언 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변수 이름 </a:t>
            </a:r>
            <a:r>
              <a:rPr lang="en-US" altLang="ko-KR" sz="24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+ [</a:t>
            </a:r>
            <a:r>
              <a:rPr lang="ko-KR" altLang="en-US" sz="1500" b="1" dirty="0">
                <a:solidFill>
                  <a:schemeClr val="bg1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숫자</a:t>
            </a:r>
            <a:r>
              <a:rPr lang="en-US" altLang="ko-KR" sz="1500" b="1" dirty="0">
                <a:solidFill>
                  <a:schemeClr val="bg1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1500" b="1" dirty="0">
                <a:solidFill>
                  <a:schemeClr val="bg1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배열의 크기</a:t>
            </a:r>
            <a:r>
              <a:rPr lang="en-US" altLang="ko-KR" sz="1500" b="1" dirty="0">
                <a:solidFill>
                  <a:schemeClr val="bg1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en-US" altLang="ko-KR" sz="24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</a:t>
            </a:r>
            <a:endParaRPr lang="en-US" altLang="ko-KR" sz="1500" b="1" dirty="0">
              <a:solidFill>
                <a:srgbClr val="FFC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D6D051-F5EF-47C6-BD15-BBCF8B54DC84}"/>
              </a:ext>
            </a:extLst>
          </p:cNvPr>
          <p:cNvSpPr/>
          <p:nvPr/>
        </p:nvSpPr>
        <p:spPr>
          <a:xfrm>
            <a:off x="1070813" y="3571613"/>
            <a:ext cx="5246175" cy="909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x[0] = 100;	</a:t>
            </a:r>
            <a:r>
              <a:rPr lang="en-US" altLang="ko-KR" sz="2000" b="1" dirty="0">
                <a:solidFill>
                  <a:srgbClr val="00CC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set </a:t>
            </a:r>
            <a:r>
              <a:rPr lang="ko-KR" altLang="en-US" sz="2000" b="1" dirty="0">
                <a:solidFill>
                  <a:srgbClr val="00CC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연산</a:t>
            </a:r>
            <a:endParaRPr lang="en-US" altLang="ko-KR" sz="2000" b="1" dirty="0">
              <a:solidFill>
                <a:srgbClr val="00CC66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= x[0];	</a:t>
            </a:r>
            <a:r>
              <a:rPr lang="en-US" altLang="ko-KR" sz="2000" b="1" dirty="0">
                <a:solidFill>
                  <a:srgbClr val="00CC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get </a:t>
            </a:r>
            <a:r>
              <a:rPr lang="ko-KR" altLang="en-US" sz="2000" b="1" dirty="0">
                <a:solidFill>
                  <a:srgbClr val="00CC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연산</a:t>
            </a:r>
            <a:endParaRPr lang="en-US" altLang="ko-KR" sz="2000" b="1" dirty="0">
              <a:solidFill>
                <a:srgbClr val="00CC66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1510ED-DAF8-47FE-9EB9-357F514AD4E6}"/>
              </a:ext>
            </a:extLst>
          </p:cNvPr>
          <p:cNvSpPr/>
          <p:nvPr/>
        </p:nvSpPr>
        <p:spPr>
          <a:xfrm>
            <a:off x="1007747" y="2931697"/>
            <a:ext cx="7969572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   ] </a:t>
            </a: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연산자를 사용하여 원하는 인덱스에서 값을 가져오거나 저장할 수 있다</a:t>
            </a:r>
            <a:r>
              <a:rPr lang="en-US" altLang="ko-KR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E66B63-5787-41CF-A003-70EA48223EEA}"/>
              </a:ext>
            </a:extLst>
          </p:cNvPr>
          <p:cNvSpPr/>
          <p:nvPr/>
        </p:nvSpPr>
        <p:spPr>
          <a:xfrm>
            <a:off x="1007747" y="4841067"/>
            <a:ext cx="9176488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</a:t>
            </a:r>
            <a:r>
              <a:rPr lang="ko-KR" altLang="en-US" sz="24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배열의 인덱스는 </a:t>
            </a:r>
            <a:r>
              <a:rPr lang="en-US" altLang="ko-KR" sz="24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</a:t>
            </a:r>
            <a:r>
              <a:rPr lang="ko-KR" altLang="en-US" sz="24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부터 시작</a:t>
            </a:r>
            <a:r>
              <a:rPr lang="en-US" altLang="ko-KR" sz="24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따라서 위의 배열에서 배열의 요소는 </a:t>
            </a:r>
            <a:r>
              <a:rPr lang="en-US" altLang="ko-KR" sz="20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x[0], x[1], x[2], x[3], x[4], x[5]</a:t>
            </a:r>
          </a:p>
        </p:txBody>
      </p:sp>
    </p:spTree>
    <p:extLst>
      <p:ext uri="{BB962C8B-B14F-4D97-AF65-F5344CB8AC3E}">
        <p14:creationId xmlns:p14="http://schemas.microsoft.com/office/powerpoint/2010/main" val="269288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161945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3.1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en-US" altLang="ko-K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C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언어에서의 </a:t>
            </a:r>
            <a:r>
              <a:rPr lang="en-US" altLang="ko-K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1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차원 배열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2542" y="995396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8B615-353E-4E7C-840F-AF7350039388}"/>
              </a:ext>
            </a:extLst>
          </p:cNvPr>
          <p:cNvSpPr/>
          <p:nvPr/>
        </p:nvSpPr>
        <p:spPr>
          <a:xfrm>
            <a:off x="602542" y="986559"/>
            <a:ext cx="10986913" cy="1048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2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컴파일러는 배열에 </a:t>
            </a:r>
            <a:r>
              <a:rPr lang="ko-KR" altLang="en-US" sz="22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메모리의 연속된 위치</a:t>
            </a:r>
            <a:r>
              <a:rPr lang="ko-KR" altLang="en-US" sz="22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할당</a:t>
            </a:r>
            <a:r>
              <a:rPr lang="en-US" altLang="ko-KR" sz="22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2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첫번째 요소인 </a:t>
            </a:r>
            <a:r>
              <a:rPr lang="en-US" altLang="ko-KR" sz="22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x[0]</a:t>
            </a:r>
            <a:r>
              <a:rPr lang="ko-KR" altLang="en-US" sz="2200" b="1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주소가 기본주소</a:t>
            </a:r>
            <a:r>
              <a:rPr lang="ko-KR" altLang="en-US" sz="22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된다</a:t>
            </a:r>
            <a:r>
              <a:rPr lang="en-US" altLang="ko-KR" sz="22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D51FA73-1B79-4AE8-B421-2B30EE906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12626"/>
              </p:ext>
            </p:extLst>
          </p:nvPr>
        </p:nvGraphicFramePr>
        <p:xfrm>
          <a:off x="6028224" y="2370477"/>
          <a:ext cx="4991422" cy="28227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95711">
                  <a:extLst>
                    <a:ext uri="{9D8B030D-6E8A-4147-A177-3AD203B41FA5}">
                      <a16:colId xmlns:a16="http://schemas.microsoft.com/office/drawing/2014/main" val="1468518535"/>
                    </a:ext>
                  </a:extLst>
                </a:gridCol>
                <a:gridCol w="2495711">
                  <a:extLst>
                    <a:ext uri="{9D8B030D-6E8A-4147-A177-3AD203B41FA5}">
                      <a16:colId xmlns:a16="http://schemas.microsoft.com/office/drawing/2014/main" val="2416898785"/>
                    </a:ext>
                  </a:extLst>
                </a:gridCol>
              </a:tblGrid>
              <a:tr h="403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배열의 요소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메모리 주소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25974"/>
                  </a:ext>
                </a:extLst>
              </a:tr>
              <a:tr h="403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x[0]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기본주소 </a:t>
                      </a:r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= base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409961"/>
                  </a:ext>
                </a:extLst>
              </a:tr>
              <a:tr h="403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x[1]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base + 1 * </a:t>
                      </a:r>
                      <a:r>
                        <a:rPr lang="en-US" altLang="ko-KR" sz="18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sizeof</a:t>
                      </a:r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(int)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567079"/>
                  </a:ext>
                </a:extLst>
              </a:tr>
              <a:tr h="403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x[2]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base + 2 * </a:t>
                      </a:r>
                      <a:r>
                        <a:rPr lang="en-US" altLang="ko-KR" sz="18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sizeof</a:t>
                      </a:r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(int)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518167"/>
                  </a:ext>
                </a:extLst>
              </a:tr>
              <a:tr h="403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x[3]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base + 3 * </a:t>
                      </a:r>
                      <a:r>
                        <a:rPr lang="en-US" altLang="ko-KR" sz="18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sizeof</a:t>
                      </a:r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(int)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200161"/>
                  </a:ext>
                </a:extLst>
              </a:tr>
              <a:tr h="403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x[4]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base + 4 * </a:t>
                      </a:r>
                      <a:r>
                        <a:rPr lang="en-US" altLang="ko-KR" sz="18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sizeof</a:t>
                      </a:r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(int)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201771"/>
                  </a:ext>
                </a:extLst>
              </a:tr>
              <a:tr h="403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x[5]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base + 5 * </a:t>
                      </a:r>
                      <a:r>
                        <a:rPr lang="en-US" altLang="ko-KR" sz="18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sizeof</a:t>
                      </a:r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(int)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98097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B8EF86-5683-4466-B4D6-457FAD5E16FB}"/>
              </a:ext>
            </a:extLst>
          </p:cNvPr>
          <p:cNvSpPr/>
          <p:nvPr/>
        </p:nvSpPr>
        <p:spPr>
          <a:xfrm>
            <a:off x="1455835" y="5352395"/>
            <a:ext cx="9280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b="1" dirty="0">
                <a:solidFill>
                  <a:srgbClr val="FFC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∴</a:t>
            </a:r>
            <a:r>
              <a:rPr lang="ko-KR" altLang="en-US" sz="24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프로그램에서 </a:t>
            </a:r>
            <a:r>
              <a:rPr lang="en-US" altLang="ko-KR" sz="24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x[</a:t>
            </a:r>
            <a:r>
              <a:rPr lang="en-US" altLang="ko-KR" sz="2400" b="1" dirty="0" err="1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</a:t>
            </a:r>
            <a:r>
              <a:rPr lang="en-US" altLang="ko-KR" sz="24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 </a:t>
            </a:r>
            <a:r>
              <a:rPr lang="ko-KR" altLang="en-US" sz="24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라고 적으면</a:t>
            </a:r>
            <a:endParaRPr lang="en-US" altLang="ko-KR" sz="2400" b="1" dirty="0">
              <a:solidFill>
                <a:srgbClr val="FFC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lvl="0" algn="r"/>
            <a:r>
              <a:rPr lang="ko-KR" altLang="en-US" sz="24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컴파일러는 주소 </a:t>
            </a:r>
            <a:r>
              <a:rPr lang="en-US" altLang="ko-KR" sz="24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base + </a:t>
            </a:r>
            <a:r>
              <a:rPr lang="en-US" altLang="ko-KR" sz="2400" b="1" dirty="0" err="1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</a:t>
            </a:r>
            <a:r>
              <a:rPr lang="en-US" altLang="ko-KR" sz="24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* </a:t>
            </a:r>
            <a:r>
              <a:rPr lang="en-US" altLang="ko-KR" sz="2400" b="1" dirty="0" err="1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sizeof</a:t>
            </a:r>
            <a:r>
              <a:rPr lang="en-US" altLang="ko-KR" sz="24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(int)</a:t>
            </a:r>
            <a:r>
              <a:rPr lang="ko-KR" altLang="en-US" sz="24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있는 값을 가져온다</a:t>
            </a:r>
            <a:r>
              <a:rPr lang="en-US" altLang="ko-KR" sz="24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p:pic>
        <p:nvPicPr>
          <p:cNvPr id="10" name="그림 9" descr="시계, 방, 빨간색, 하얀색이(가) 표시된 사진&#10;&#10;자동 생성된 설명">
            <a:extLst>
              <a:ext uri="{FF2B5EF4-FFF2-40B4-BE49-F238E27FC236}">
                <a16:creationId xmlns:a16="http://schemas.microsoft.com/office/drawing/2014/main" id="{87C33D10-0087-450E-80B4-2ADB9FD92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4" y="3038469"/>
            <a:ext cx="4465221" cy="14236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55D55E-AC92-4A37-BD96-8E4E57DD4E28}"/>
              </a:ext>
            </a:extLst>
          </p:cNvPr>
          <p:cNvSpPr/>
          <p:nvPr/>
        </p:nvSpPr>
        <p:spPr>
          <a:xfrm>
            <a:off x="1316973" y="261152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x[6];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03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2542" y="995396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8B615-353E-4E7C-840F-AF7350039388}"/>
              </a:ext>
            </a:extLst>
          </p:cNvPr>
          <p:cNvSpPr/>
          <p:nvPr/>
        </p:nvSpPr>
        <p:spPr>
          <a:xfrm>
            <a:off x="602542" y="1258470"/>
            <a:ext cx="10986914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차원 배열 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요소들이 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차원 형태로 나열된 배열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차원 배열에서 </a:t>
            </a:r>
            <a:r>
              <a:rPr lang="ko-KR" altLang="en-US" sz="24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가로줄을 행</a:t>
            </a:r>
            <a:r>
              <a:rPr lang="en-US" altLang="ko-KR" sz="24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(row), </a:t>
            </a:r>
            <a:r>
              <a:rPr lang="ko-KR" altLang="en-US" sz="24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세로줄을 열</a:t>
            </a:r>
            <a:r>
              <a:rPr lang="en-US" altLang="ko-KR" sz="2400" b="1" u="sng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(column)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이라고 한다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en-US" altLang="ko-KR" sz="1600" b="1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2D3DC6-1546-4E4A-AC60-FD6FD66DE348}"/>
              </a:ext>
            </a:extLst>
          </p:cNvPr>
          <p:cNvSpPr/>
          <p:nvPr/>
        </p:nvSpPr>
        <p:spPr>
          <a:xfrm>
            <a:off x="323850" y="128086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3.1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en-US" altLang="ko-K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C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언어에서의 </a:t>
            </a:r>
            <a:r>
              <a:rPr lang="en-US" altLang="ko-K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2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차원 배열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406F672A-1C65-4300-98C6-DA9ACEF57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88385"/>
              </p:ext>
            </p:extLst>
          </p:nvPr>
        </p:nvGraphicFramePr>
        <p:xfrm>
          <a:off x="2070100" y="4426649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1811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06058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77598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604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</a:t>
                      </a:r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72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</a:t>
                      </a:r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list[0][0]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list[0][1]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list[0][2]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4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list[1][0]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list[1][1]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list[1][2]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67641"/>
                  </a:ext>
                </a:extLst>
              </a:tr>
            </a:tbl>
          </a:graphicData>
        </a:graphic>
      </p:graphicFrame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AD6E4B-8A32-4F0D-92CD-6DF3F3F20C14}"/>
              </a:ext>
            </a:extLst>
          </p:cNvPr>
          <p:cNvGrpSpPr/>
          <p:nvPr/>
        </p:nvGrpSpPr>
        <p:grpSpPr>
          <a:xfrm>
            <a:off x="2583354" y="2686350"/>
            <a:ext cx="7101491" cy="1032944"/>
            <a:chOff x="2545253" y="2620744"/>
            <a:chExt cx="7101491" cy="103294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70C2779-D3C6-4F32-902B-EB1392118562}"/>
                </a:ext>
              </a:extLst>
            </p:cNvPr>
            <p:cNvSpPr/>
            <p:nvPr/>
          </p:nvSpPr>
          <p:spPr>
            <a:xfrm>
              <a:off x="2545253" y="3167127"/>
              <a:ext cx="7101491" cy="486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int</a:t>
              </a:r>
              <a:r>
                <a:rPr lang="en-US" altLang="ko-KR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list[2][3];</a:t>
              </a:r>
              <a:endParaRPr lang="en-US" altLang="ko-KR" sz="2000" b="1" dirty="0">
                <a:solidFill>
                  <a:srgbClr val="00CC66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B2A8F8C-EAA8-4E3B-A7FC-4C34AAC9B071}"/>
                </a:ext>
              </a:extLst>
            </p:cNvPr>
            <p:cNvSpPr/>
            <p:nvPr/>
          </p:nvSpPr>
          <p:spPr>
            <a:xfrm>
              <a:off x="2545253" y="2620744"/>
              <a:ext cx="11849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선언 </a:t>
              </a:r>
              <a:r>
                <a:rPr lang="en-US" altLang="ko-KR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: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79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2543" y="994180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2D3DC6-1546-4E4A-AC60-FD6FD66DE348}"/>
              </a:ext>
            </a:extLst>
          </p:cNvPr>
          <p:cNvSpPr/>
          <p:nvPr/>
        </p:nvSpPr>
        <p:spPr>
          <a:xfrm>
            <a:off x="323850" y="128086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3.1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배열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en-US" altLang="ko-K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C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언어에서의 </a:t>
            </a:r>
            <a:r>
              <a:rPr lang="en-US" altLang="ko-K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2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차원 배열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E66B63-5787-41CF-A003-70EA48223EEA}"/>
              </a:ext>
            </a:extLst>
          </p:cNvPr>
          <p:cNvSpPr/>
          <p:nvPr/>
        </p:nvSpPr>
        <p:spPr>
          <a:xfrm>
            <a:off x="602543" y="1389337"/>
            <a:ext cx="10986914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언어에서는 배열의 배열을 만들어서 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차원 배열을 구현한다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크기가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차원 배열을 만들고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 배열의 요소에 크기가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 배열을 생성하여 추가한다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앉아있는, 표지판, 빨간색, 노란색이(가) 표시된 사진&#10;&#10;자동 생성된 설명">
            <a:extLst>
              <a:ext uri="{FF2B5EF4-FFF2-40B4-BE49-F238E27FC236}">
                <a16:creationId xmlns:a16="http://schemas.microsoft.com/office/drawing/2014/main" id="{D47981ED-0E14-4CEB-ADEB-81FD3BA07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920" y="3429000"/>
            <a:ext cx="7966159" cy="15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4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850" y="819691"/>
            <a:ext cx="11620500" cy="5771609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2543" y="994180"/>
            <a:ext cx="10986914" cy="5447797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2D3DC6-1546-4E4A-AC60-FD6FD66DE348}"/>
              </a:ext>
            </a:extLst>
          </p:cNvPr>
          <p:cNvSpPr/>
          <p:nvPr/>
        </p:nvSpPr>
        <p:spPr>
          <a:xfrm>
            <a:off x="323850" y="128086"/>
            <a:ext cx="11620500" cy="685344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3.2 </a:t>
            </a:r>
            <a:r>
              <a:rPr lang="ko-KR" altLang="en-US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구조체</a:t>
            </a:r>
            <a:r>
              <a:rPr lang="en-US" altLang="ko-KR" sz="30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_</a:t>
            </a:r>
            <a:r>
              <a:rPr lang="ko-KR" alt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구조체의 개념</a:t>
            </a:r>
            <a:endParaRPr lang="ko-KR" altLang="en-US" sz="3000" b="1" i="1" dirty="0">
              <a:solidFill>
                <a:schemeClr val="accent6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E66B63-5787-41CF-A003-70EA48223EEA}"/>
              </a:ext>
            </a:extLst>
          </p:cNvPr>
          <p:cNvSpPr/>
          <p:nvPr/>
        </p:nvSpPr>
        <p:spPr>
          <a:xfrm>
            <a:off x="602543" y="1540549"/>
            <a:ext cx="1098691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구조체</a:t>
            </a:r>
            <a:r>
              <a:rPr lang="en-US" altLang="ko-KR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(structure)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는 </a:t>
            </a:r>
            <a:r>
              <a:rPr lang="ko-KR" altLang="en-US" sz="2400" b="1" u="sng" dirty="0">
                <a:solidFill>
                  <a:srgbClr val="FF33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타입이 다른 데이터</a:t>
            </a:r>
            <a:r>
              <a:rPr lang="ko-KR" altLang="en-US" sz="2400" b="1" dirty="0">
                <a:solidFill>
                  <a:srgbClr val="57607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묶는 방법</a:t>
            </a:r>
            <a:endParaRPr lang="en-US" altLang="ko-KR" sz="2400" b="1" dirty="0">
              <a:solidFill>
                <a:srgbClr val="57607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354" y="677990"/>
            <a:ext cx="218296" cy="166868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3508E9A-3966-451B-BB43-1310F2187D1C}"/>
              </a:ext>
            </a:extLst>
          </p:cNvPr>
          <p:cNvGrpSpPr/>
          <p:nvPr/>
        </p:nvGrpSpPr>
        <p:grpSpPr>
          <a:xfrm>
            <a:off x="1821749" y="2668616"/>
            <a:ext cx="8624702" cy="2863091"/>
            <a:chOff x="1803605" y="2668615"/>
            <a:chExt cx="8624702" cy="2863091"/>
          </a:xfrm>
        </p:grpSpPr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49C75BFD-0DBF-4926-8B51-B9E595CA0ABF}"/>
                </a:ext>
              </a:extLst>
            </p:cNvPr>
            <p:cNvSpPr/>
            <p:nvPr/>
          </p:nvSpPr>
          <p:spPr>
            <a:xfrm>
              <a:off x="3805100" y="3845646"/>
              <a:ext cx="962569" cy="909141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E699247-57E3-45F0-8E04-591D40E56918}"/>
                </a:ext>
              </a:extLst>
            </p:cNvPr>
            <p:cNvSpPr/>
            <p:nvPr/>
          </p:nvSpPr>
          <p:spPr>
            <a:xfrm>
              <a:off x="1803605" y="3068725"/>
              <a:ext cx="3525299" cy="2462981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764C9C-AAF8-4262-9121-BC415A0C19EA}"/>
                </a:ext>
              </a:extLst>
            </p:cNvPr>
            <p:cNvSpPr txBox="1"/>
            <p:nvPr/>
          </p:nvSpPr>
          <p:spPr>
            <a:xfrm>
              <a:off x="3190170" y="2668615"/>
              <a:ext cx="75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배열</a:t>
              </a:r>
            </a:p>
          </p:txBody>
        </p:sp>
        <p:sp>
          <p:nvSpPr>
            <p:cNvPr id="18" name="정육면체 17">
              <a:extLst>
                <a:ext uri="{FF2B5EF4-FFF2-40B4-BE49-F238E27FC236}">
                  <a16:creationId xmlns:a16="http://schemas.microsoft.com/office/drawing/2014/main" id="{A72CE3DB-E799-40AA-97A7-272D7EC9BCF3}"/>
                </a:ext>
              </a:extLst>
            </p:cNvPr>
            <p:cNvSpPr/>
            <p:nvPr/>
          </p:nvSpPr>
          <p:spPr>
            <a:xfrm>
              <a:off x="2348252" y="3845646"/>
              <a:ext cx="962569" cy="909141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1" name="원통형 20">
              <a:extLst>
                <a:ext uri="{FF2B5EF4-FFF2-40B4-BE49-F238E27FC236}">
                  <a16:creationId xmlns:a16="http://schemas.microsoft.com/office/drawing/2014/main" id="{9FA16062-017F-41AA-85E8-743C61C15B0C}"/>
                </a:ext>
              </a:extLst>
            </p:cNvPr>
            <p:cNvSpPr/>
            <p:nvPr/>
          </p:nvSpPr>
          <p:spPr>
            <a:xfrm>
              <a:off x="8904503" y="3845646"/>
              <a:ext cx="962569" cy="909141"/>
            </a:xfrm>
            <a:prstGeom prst="ca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0697EB6-A70C-49D1-8EA8-96E7AC20A21C}"/>
                </a:ext>
              </a:extLst>
            </p:cNvPr>
            <p:cNvSpPr/>
            <p:nvPr/>
          </p:nvSpPr>
          <p:spPr>
            <a:xfrm>
              <a:off x="6903008" y="3068725"/>
              <a:ext cx="3525299" cy="2462981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B2516C-EFB7-4AC2-B288-896E0E65539A}"/>
                </a:ext>
              </a:extLst>
            </p:cNvPr>
            <p:cNvSpPr txBox="1"/>
            <p:nvPr/>
          </p:nvSpPr>
          <p:spPr>
            <a:xfrm>
              <a:off x="8222783" y="2668615"/>
              <a:ext cx="885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구조체</a:t>
              </a:r>
              <a:endPara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03BA4EB8-ECE1-471C-BA5A-7339A445AE64}"/>
                </a:ext>
              </a:extLst>
            </p:cNvPr>
            <p:cNvSpPr/>
            <p:nvPr/>
          </p:nvSpPr>
          <p:spPr>
            <a:xfrm>
              <a:off x="7447655" y="3845646"/>
              <a:ext cx="962569" cy="909141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797744"/>
      </p:ext>
    </p:extLst>
  </p:cSld>
  <p:clrMapOvr>
    <a:masterClrMapping/>
  </p:clrMapOvr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3211</Words>
  <Application>Microsoft Office PowerPoint</Application>
  <PresentationFormat>와이드스크린</PresentationFormat>
  <Paragraphs>583</Paragraphs>
  <Slides>46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D2Coding</vt:lpstr>
      <vt:lpstr>맑은 고딕</vt:lpstr>
      <vt:lpstr>바탕</vt:lpstr>
      <vt:lpstr>배달의민족 주아</vt:lpstr>
      <vt:lpstr>배달의민족 한나체 Air</vt:lpstr>
      <vt:lpstr>상상토끼 꽃집막내딸</vt:lpstr>
      <vt:lpstr>여기어때 잘난체</vt:lpstr>
      <vt:lpstr>Arial</vt:lpstr>
      <vt:lpstr>Cambria Math</vt:lpstr>
      <vt:lpstr>106_Office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손 미연</cp:lastModifiedBy>
  <cp:revision>336</cp:revision>
  <dcterms:created xsi:type="dcterms:W3CDTF">2017-06-30T06:27:07Z</dcterms:created>
  <dcterms:modified xsi:type="dcterms:W3CDTF">2020-01-09T04:43:36Z</dcterms:modified>
</cp:coreProperties>
</file>