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56" r:id="rId2"/>
    <p:sldMasterId id="2147483660" r:id="rId3"/>
  </p:sldMasterIdLst>
  <p:notesMasterIdLst>
    <p:notesMasterId r:id="rId51"/>
  </p:notesMasterIdLst>
  <p:sldIdLst>
    <p:sldId id="257" r:id="rId4"/>
    <p:sldId id="260" r:id="rId5"/>
    <p:sldId id="277" r:id="rId6"/>
    <p:sldId id="264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5" r:id="rId23"/>
    <p:sldId id="284" r:id="rId24"/>
    <p:sldId id="286" r:id="rId25"/>
    <p:sldId id="287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3" r:id="rId40"/>
    <p:sldId id="302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266" r:id="rId50"/>
  </p:sldIdLst>
  <p:sldSz cx="12192000" cy="6858000"/>
  <p:notesSz cx="6858000" cy="9144000"/>
  <p:embeddedFontLst>
    <p:embeddedFont>
      <p:font typeface="HY강B" panose="020B0600000101010101" charset="-127"/>
      <p:regular r:id="rId52"/>
    </p:embeddedFont>
    <p:embeddedFont>
      <p:font typeface="맑은 고딕" panose="020B0503020000020004" pitchFamily="50" charset="-127"/>
      <p:regular r:id="rId53"/>
      <p:bold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2.fntdata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3535-CF18-473F-8142-07227A8BCF1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A260-A431-4C7C-BE37-9568EA670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5409642" y="2909855"/>
            <a:ext cx="1193530" cy="535216"/>
            <a:chOff x="5409642" y="2909855"/>
            <a:chExt cx="1193530" cy="535216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5898" y="2909855"/>
              <a:ext cx="367274" cy="52944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7219" y="2969632"/>
              <a:ext cx="435605" cy="469669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8300" y="2917079"/>
              <a:ext cx="330065" cy="527992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5664856" y="3393886"/>
              <a:ext cx="210693" cy="45414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409642" y="3393109"/>
              <a:ext cx="108000" cy="45719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33120" y="4728001"/>
            <a:ext cx="6325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자료구조와 알고리즘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97737" y="4101659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n w="22225">
                  <a:noFill/>
                </a:ln>
                <a:solidFill>
                  <a:srgbClr val="94C3BB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Chap 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B361C5-55F2-4EDB-9A36-B91945CE19CE}"/>
              </a:ext>
            </a:extLst>
          </p:cNvPr>
          <p:cNvSpPr txBox="1"/>
          <p:nvPr/>
        </p:nvSpPr>
        <p:spPr>
          <a:xfrm>
            <a:off x="5593974" y="2600300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신준석</a:t>
            </a:r>
          </a:p>
        </p:txBody>
      </p:sp>
    </p:spTree>
    <p:extLst>
      <p:ext uri="{BB962C8B-B14F-4D97-AF65-F5344CB8AC3E}">
        <p14:creationId xmlns:p14="http://schemas.microsoft.com/office/powerpoint/2010/main" val="556990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1.1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자료구조와 알고리즘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DE4E5-E97D-46F2-8CB4-2D8C1E9E9405}"/>
              </a:ext>
            </a:extLst>
          </p:cNvPr>
          <p:cNvSpPr txBox="1"/>
          <p:nvPr/>
        </p:nvSpPr>
        <p:spPr>
          <a:xfrm>
            <a:off x="407342" y="3674842"/>
            <a:ext cx="5801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94C3BB"/>
                </a:solidFill>
              </a:rPr>
              <a:t>&lt;</a:t>
            </a:r>
            <a:r>
              <a:rPr lang="ko-KR" altLang="en-US" sz="2000" dirty="0">
                <a:solidFill>
                  <a:srgbClr val="94C3BB"/>
                </a:solidFill>
              </a:rPr>
              <a:t>정의</a:t>
            </a:r>
            <a:r>
              <a:rPr lang="en-US" altLang="ko-KR" sz="2000" dirty="0">
                <a:solidFill>
                  <a:srgbClr val="94C3BB"/>
                </a:solidFill>
              </a:rPr>
              <a:t>1.1&gt; </a:t>
            </a:r>
            <a:r>
              <a:rPr lang="ko-KR" altLang="en-US" sz="2000" dirty="0"/>
              <a:t>알고리즘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19431-14DC-4CCE-8B42-C505CA4552E1}"/>
              </a:ext>
            </a:extLst>
          </p:cNvPr>
          <p:cNvSpPr txBox="1"/>
          <p:nvPr/>
        </p:nvSpPr>
        <p:spPr>
          <a:xfrm>
            <a:off x="301910" y="4163383"/>
            <a:ext cx="76172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입 력 </a:t>
            </a:r>
            <a:r>
              <a:rPr lang="en-US" altLang="ko-KR" sz="1600" dirty="0"/>
              <a:t>: 0</a:t>
            </a:r>
            <a:r>
              <a:rPr lang="ko-KR" altLang="en-US" sz="1600" dirty="0"/>
              <a:t>개 이상의 입력이 존재하여야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출 력 </a:t>
            </a:r>
            <a:r>
              <a:rPr lang="en-US" altLang="ko-KR" sz="1600" dirty="0"/>
              <a:t>: 1</a:t>
            </a:r>
            <a:r>
              <a:rPr lang="ko-KR" altLang="en-US" sz="1600" dirty="0"/>
              <a:t>개 이상의 출력이 존재하여야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명백성 </a:t>
            </a:r>
            <a:r>
              <a:rPr lang="en-US" altLang="ko-KR" sz="1600" dirty="0"/>
              <a:t>: </a:t>
            </a:r>
            <a:r>
              <a:rPr lang="ko-KR" altLang="en-US" sz="1600" dirty="0"/>
              <a:t>각 명령어의 의미는 모호하지 않고 명확해야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유한성 </a:t>
            </a:r>
            <a:r>
              <a:rPr lang="en-US" altLang="ko-KR" sz="1600" dirty="0"/>
              <a:t>: </a:t>
            </a:r>
            <a:r>
              <a:rPr lang="ko-KR" altLang="en-US" sz="1600" dirty="0"/>
              <a:t>한정된 수의 단계 후에는 반드시 종료되어야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유효성 </a:t>
            </a:r>
            <a:r>
              <a:rPr lang="en-US" altLang="ko-KR" sz="1600" dirty="0"/>
              <a:t>: </a:t>
            </a:r>
            <a:r>
              <a:rPr lang="ko-KR" altLang="en-US" sz="1600" dirty="0"/>
              <a:t>각 명령어들은 종이와 연필</a:t>
            </a:r>
            <a:r>
              <a:rPr lang="en-US" altLang="ko-KR" sz="1600" dirty="0"/>
              <a:t>, </a:t>
            </a:r>
            <a:r>
              <a:rPr lang="ko-KR" altLang="en-US" sz="1600" dirty="0"/>
              <a:t>또는 컴퓨터로 실행 가능한 연산이어야 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0A030E-8D4E-48FF-A2EB-EC5E43BE4A78}"/>
              </a:ext>
            </a:extLst>
          </p:cNvPr>
          <p:cNvSpPr/>
          <p:nvPr/>
        </p:nvSpPr>
        <p:spPr>
          <a:xfrm>
            <a:off x="301910" y="1718513"/>
            <a:ext cx="118201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94C3BB"/>
                </a:solidFill>
              </a:rPr>
              <a:t>알고리즘</a:t>
            </a:r>
            <a:r>
              <a:rPr lang="en-US" altLang="ko-KR" dirty="0">
                <a:solidFill>
                  <a:srgbClr val="222222"/>
                </a:solidFill>
              </a:rPr>
              <a:t>(</a:t>
            </a:r>
            <a:r>
              <a:rPr lang="ko-KR" altLang="en-US" dirty="0">
                <a:solidFill>
                  <a:srgbClr val="222222"/>
                </a:solidFill>
              </a:rPr>
              <a:t>라틴어</a:t>
            </a:r>
            <a:r>
              <a:rPr lang="en-US" altLang="ko-KR" dirty="0">
                <a:solidFill>
                  <a:srgbClr val="222222"/>
                </a:solidFill>
              </a:rPr>
              <a:t>, </a:t>
            </a:r>
            <a:r>
              <a:rPr lang="ko-KR" altLang="en-US" dirty="0">
                <a:solidFill>
                  <a:srgbClr val="222222"/>
                </a:solidFill>
              </a:rPr>
              <a:t>독일어</a:t>
            </a:r>
            <a:r>
              <a:rPr lang="en-US" altLang="ko-KR" dirty="0">
                <a:solidFill>
                  <a:srgbClr val="222222"/>
                </a:solidFill>
              </a:rPr>
              <a:t>: </a:t>
            </a:r>
            <a:r>
              <a:rPr lang="en-US" altLang="ko-KR" dirty="0" err="1">
                <a:solidFill>
                  <a:srgbClr val="222222"/>
                </a:solidFill>
              </a:rPr>
              <a:t>Algorithmus</a:t>
            </a:r>
            <a:r>
              <a:rPr lang="en-US" altLang="ko-KR" dirty="0">
                <a:solidFill>
                  <a:srgbClr val="222222"/>
                </a:solidFill>
              </a:rPr>
              <a:t>, </a:t>
            </a:r>
            <a:r>
              <a:rPr lang="ko-KR" altLang="en-US" dirty="0">
                <a:solidFill>
                  <a:srgbClr val="222222"/>
                </a:solidFill>
              </a:rPr>
              <a:t>영어</a:t>
            </a:r>
            <a:r>
              <a:rPr lang="en-US" altLang="ko-KR" dirty="0">
                <a:solidFill>
                  <a:srgbClr val="222222"/>
                </a:solidFill>
              </a:rPr>
              <a:t>: </a:t>
            </a:r>
            <a:r>
              <a:rPr lang="en-US" altLang="ko-KR" b="1" dirty="0">
                <a:solidFill>
                  <a:srgbClr val="222222"/>
                </a:solidFill>
              </a:rPr>
              <a:t>algorithm</a:t>
            </a:r>
            <a:r>
              <a:rPr lang="ko-KR" altLang="en-US" dirty="0">
                <a:solidFill>
                  <a:srgbClr val="222222"/>
                </a:solidFill>
              </a:rPr>
              <a:t> </a:t>
            </a:r>
            <a:r>
              <a:rPr lang="ko-KR" altLang="en-US" dirty="0" err="1">
                <a:solidFill>
                  <a:srgbClr val="222222"/>
                </a:solidFill>
              </a:rPr>
              <a:t>알고리듬</a:t>
            </a:r>
            <a:r>
              <a:rPr lang="en-US" altLang="ko-KR" dirty="0">
                <a:solidFill>
                  <a:srgbClr val="222222"/>
                </a:solidFill>
              </a:rPr>
              <a:t>, IPA: [</a:t>
            </a:r>
            <a:r>
              <a:rPr lang="en-US" altLang="ko-KR" dirty="0" err="1">
                <a:solidFill>
                  <a:srgbClr val="222222"/>
                </a:solidFill>
              </a:rPr>
              <a:t>ǽlɡərìðm</a:t>
            </a:r>
            <a:r>
              <a:rPr lang="en-US" altLang="ko-KR" dirty="0">
                <a:solidFill>
                  <a:srgbClr val="222222"/>
                </a:solidFill>
              </a:rPr>
              <a:t>])</a:t>
            </a:r>
            <a:r>
              <a:rPr lang="ko-KR" altLang="en-US" dirty="0">
                <a:solidFill>
                  <a:srgbClr val="222222"/>
                </a:solidFill>
              </a:rPr>
              <a:t>은 수학과 컴퓨터 과학</a:t>
            </a:r>
            <a:r>
              <a:rPr lang="en-US" altLang="ko-KR" dirty="0">
                <a:solidFill>
                  <a:srgbClr val="222222"/>
                </a:solidFill>
              </a:rPr>
              <a:t>, </a:t>
            </a:r>
            <a:r>
              <a:rPr lang="ko-KR" altLang="en-US" dirty="0">
                <a:solidFill>
                  <a:srgbClr val="222222"/>
                </a:solidFill>
              </a:rPr>
              <a:t>언어학 또는 관련 분야에서 어떠한 문제를 해결하기 위해 정해진 일련의 절차나 방법을 공식화한 형태로 표현한 것</a:t>
            </a:r>
            <a:endParaRPr lang="en-US" altLang="ko-KR" dirty="0">
              <a:solidFill>
                <a:srgbClr val="222222"/>
              </a:solidFill>
            </a:endParaRPr>
          </a:p>
          <a:p>
            <a:endParaRPr lang="en-US" altLang="ko-KR" dirty="0">
              <a:solidFill>
                <a:srgbClr val="222222"/>
              </a:solidFill>
            </a:endParaRPr>
          </a:p>
          <a:p>
            <a:r>
              <a:rPr lang="ko-KR" altLang="en-US" dirty="0"/>
              <a:t>따라서 알고리즘은 특정한 일을 수행하는 명령어들의 집합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명령어란 컴퓨터에서 수행되는 문장들을 의미함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8455D7-49E9-4381-85ED-CCA90A416F71}"/>
              </a:ext>
            </a:extLst>
          </p:cNvPr>
          <p:cNvSpPr/>
          <p:nvPr/>
        </p:nvSpPr>
        <p:spPr>
          <a:xfrm>
            <a:off x="301910" y="1140561"/>
            <a:ext cx="6695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알고리즘이란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7958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1.1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자료구조와 알고리즘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0A030E-8D4E-48FF-A2EB-EC5E43BE4A78}"/>
              </a:ext>
            </a:extLst>
          </p:cNvPr>
          <p:cNvSpPr/>
          <p:nvPr/>
        </p:nvSpPr>
        <p:spPr>
          <a:xfrm>
            <a:off x="1798644" y="2413337"/>
            <a:ext cx="92077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알고리즘에는 입력은 없어도 되지만 출력은 반드시 하나이상 있어야함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모호한 방법으로 기술된 명령어들의 집합은 알고리즘이 아님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실행할 수 없는 명령어</a:t>
            </a:r>
            <a:r>
              <a:rPr lang="en-US" altLang="ko-KR" dirty="0"/>
              <a:t>(</a:t>
            </a:r>
            <a:r>
              <a:rPr lang="ko-KR" altLang="en-US" dirty="0"/>
              <a:t>예를 들면 </a:t>
            </a:r>
            <a:r>
              <a:rPr lang="en-US" altLang="ko-KR" dirty="0"/>
              <a:t>0</a:t>
            </a:r>
            <a:r>
              <a:rPr lang="ko-KR" altLang="en-US" dirty="0"/>
              <a:t>으로 나누는 연산</a:t>
            </a:r>
            <a:r>
              <a:rPr lang="en-US" altLang="ko-KR" dirty="0"/>
              <a:t>)</a:t>
            </a:r>
            <a:r>
              <a:rPr lang="ko-KR" altLang="en-US" dirty="0"/>
              <a:t>를 사용하면 역시 알고리즘이 아님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무한히 반복되는 명령어들의 집합도 알고리즘이 아님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AEDDBA-B6AB-4A96-8A15-58F76E27A189}"/>
              </a:ext>
            </a:extLst>
          </p:cNvPr>
          <p:cNvSpPr txBox="1"/>
          <p:nvPr/>
        </p:nvSpPr>
        <p:spPr>
          <a:xfrm>
            <a:off x="1895912" y="1845578"/>
            <a:ext cx="23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4C3BB"/>
                </a:solidFill>
              </a:rPr>
              <a:t>&lt;</a:t>
            </a:r>
            <a:r>
              <a:rPr lang="ko-KR" altLang="en-US" dirty="0">
                <a:solidFill>
                  <a:srgbClr val="94C3BB"/>
                </a:solidFill>
              </a:rPr>
              <a:t>정리</a:t>
            </a:r>
            <a:r>
              <a:rPr lang="en-US" altLang="ko-KR" dirty="0">
                <a:solidFill>
                  <a:srgbClr val="94C3BB"/>
                </a:solidFill>
              </a:rPr>
              <a:t>&gt;</a:t>
            </a:r>
            <a:endParaRPr lang="ko-KR" altLang="en-US" dirty="0">
              <a:solidFill>
                <a:srgbClr val="94C3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1.1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자료구조와 알고리즘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0A030E-8D4E-48FF-A2EB-EC5E43BE4A78}"/>
              </a:ext>
            </a:extLst>
          </p:cNvPr>
          <p:cNvSpPr/>
          <p:nvPr/>
        </p:nvSpPr>
        <p:spPr>
          <a:xfrm>
            <a:off x="1798644" y="2413337"/>
            <a:ext cx="9207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한글이나 영어 같은 자연어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흐름도</a:t>
            </a:r>
            <a:r>
              <a:rPr lang="en-US" altLang="ko-KR" dirty="0"/>
              <a:t>(flowchart)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의사코드</a:t>
            </a:r>
            <a:r>
              <a:rPr lang="en-US" altLang="ko-KR" dirty="0"/>
              <a:t>(pseudo-code)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프로그래밍 언어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AEDDBA-B6AB-4A96-8A15-58F76E27A189}"/>
              </a:ext>
            </a:extLst>
          </p:cNvPr>
          <p:cNvSpPr txBox="1"/>
          <p:nvPr/>
        </p:nvSpPr>
        <p:spPr>
          <a:xfrm>
            <a:off x="1895912" y="1845578"/>
            <a:ext cx="359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4C3BB"/>
                </a:solidFill>
              </a:rPr>
              <a:t>알고리즘을 기술하는 </a:t>
            </a:r>
            <a:r>
              <a:rPr lang="en-US" altLang="ko-KR" dirty="0">
                <a:solidFill>
                  <a:srgbClr val="94C3BB"/>
                </a:solidFill>
              </a:rPr>
              <a:t>4</a:t>
            </a:r>
            <a:r>
              <a:rPr lang="ko-KR" altLang="en-US" dirty="0">
                <a:solidFill>
                  <a:srgbClr val="94C3BB"/>
                </a:solidFill>
              </a:rPr>
              <a:t>가지 방법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D80BE700-C351-445D-86BE-E81F73C8DD38}"/>
              </a:ext>
            </a:extLst>
          </p:cNvPr>
          <p:cNvCxnSpPr/>
          <p:nvPr/>
        </p:nvCxnSpPr>
        <p:spPr>
          <a:xfrm flipV="1">
            <a:off x="5041783" y="1560352"/>
            <a:ext cx="1054217" cy="1031846"/>
          </a:xfrm>
          <a:prstGeom prst="bentConnector3">
            <a:avLst/>
          </a:prstGeom>
          <a:ln>
            <a:solidFill>
              <a:srgbClr val="94C3BB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C57BEE-6AB1-46B3-8BBF-E717DBC814B1}"/>
              </a:ext>
            </a:extLst>
          </p:cNvPr>
          <p:cNvSpPr txBox="1"/>
          <p:nvPr/>
        </p:nvSpPr>
        <p:spPr>
          <a:xfrm>
            <a:off x="6096000" y="1256623"/>
            <a:ext cx="5371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94C3BB"/>
                </a:solidFill>
              </a:rPr>
              <a:t>자연어를 사용하기 때문에 약간의 모호성 존재</a:t>
            </a:r>
            <a:r>
              <a:rPr lang="en-US" altLang="ko-KR" sz="1600" dirty="0">
                <a:solidFill>
                  <a:srgbClr val="94C3BB"/>
                </a:solidFill>
              </a:rPr>
              <a:t>.</a:t>
            </a:r>
          </a:p>
          <a:p>
            <a:r>
              <a:rPr lang="en-US" altLang="ko-KR" sz="1600" dirty="0">
                <a:solidFill>
                  <a:srgbClr val="94C3BB"/>
                </a:solidFill>
              </a:rPr>
              <a:t>(</a:t>
            </a:r>
            <a:r>
              <a:rPr lang="ko-KR" altLang="en-US" sz="1600" dirty="0">
                <a:solidFill>
                  <a:srgbClr val="94C3BB"/>
                </a:solidFill>
              </a:rPr>
              <a:t>명백하게 정의해야 함</a:t>
            </a:r>
            <a:r>
              <a:rPr lang="en-US" altLang="ko-KR" sz="1600" dirty="0">
                <a:solidFill>
                  <a:srgbClr val="94C3BB"/>
                </a:solidFill>
              </a:rPr>
              <a:t>)</a:t>
            </a:r>
            <a:endParaRPr lang="ko-KR" altLang="en-US" sz="1600" dirty="0">
              <a:solidFill>
                <a:srgbClr val="94C3BB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F16B33A-7599-47E6-9E8F-C14D1A7BCD7A}"/>
              </a:ext>
            </a:extLst>
          </p:cNvPr>
          <p:cNvCxnSpPr/>
          <p:nvPr/>
        </p:nvCxnSpPr>
        <p:spPr>
          <a:xfrm>
            <a:off x="4093828" y="2885813"/>
            <a:ext cx="2002172" cy="0"/>
          </a:xfrm>
          <a:prstGeom prst="straightConnector1">
            <a:avLst/>
          </a:prstGeom>
          <a:ln>
            <a:solidFill>
              <a:srgbClr val="94C3BB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B615A5-6126-4E68-A50D-0DA8B74727AA}"/>
              </a:ext>
            </a:extLst>
          </p:cNvPr>
          <p:cNvSpPr txBox="1"/>
          <p:nvPr/>
        </p:nvSpPr>
        <p:spPr>
          <a:xfrm>
            <a:off x="6096000" y="2603539"/>
            <a:ext cx="5371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94C3BB"/>
                </a:solidFill>
              </a:rPr>
              <a:t>도형을 사용하여 알고리즘을 기술</a:t>
            </a:r>
            <a:r>
              <a:rPr lang="en-US" altLang="ko-KR" sz="1600" dirty="0">
                <a:solidFill>
                  <a:srgbClr val="94C3BB"/>
                </a:solidFill>
              </a:rPr>
              <a:t>.</a:t>
            </a:r>
          </a:p>
          <a:p>
            <a:r>
              <a:rPr lang="en-US" altLang="ko-KR" sz="1600" dirty="0">
                <a:solidFill>
                  <a:srgbClr val="94C3BB"/>
                </a:solidFill>
              </a:rPr>
              <a:t>(</a:t>
            </a:r>
            <a:r>
              <a:rPr lang="ko-KR" altLang="en-US" sz="1600" dirty="0">
                <a:solidFill>
                  <a:srgbClr val="94C3BB"/>
                </a:solidFill>
              </a:rPr>
              <a:t>알고리즘이 복잡해 질수록 기술하기 힘듦</a:t>
            </a:r>
            <a:r>
              <a:rPr lang="en-US" altLang="ko-KR" sz="1600" dirty="0">
                <a:solidFill>
                  <a:srgbClr val="94C3BB"/>
                </a:solidFill>
              </a:rPr>
              <a:t>)</a:t>
            </a:r>
            <a:endParaRPr lang="ko-KR" altLang="en-US" sz="1600" dirty="0">
              <a:solidFill>
                <a:srgbClr val="94C3BB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E6830B-B2F1-4B0D-B2BC-F5B14B4D3896}"/>
              </a:ext>
            </a:extLst>
          </p:cNvPr>
          <p:cNvSpPr/>
          <p:nvPr/>
        </p:nvSpPr>
        <p:spPr>
          <a:xfrm>
            <a:off x="1728132" y="3013501"/>
            <a:ext cx="3045204" cy="58477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088B6F3-C54E-4D50-9D82-164B1C61C260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3244139" y="3604865"/>
            <a:ext cx="730448" cy="717259"/>
          </a:xfrm>
          <a:prstGeom prst="bentConnector3">
            <a:avLst/>
          </a:prstGeom>
          <a:ln>
            <a:solidFill>
              <a:srgbClr val="94C3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40CDDA-695B-4A26-A809-50E45754F17A}"/>
              </a:ext>
            </a:extLst>
          </p:cNvPr>
          <p:cNvSpPr txBox="1"/>
          <p:nvPr/>
        </p:nvSpPr>
        <p:spPr>
          <a:xfrm>
            <a:off x="3129094" y="4375807"/>
            <a:ext cx="6434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4C3BB"/>
                </a:solidFill>
              </a:rPr>
              <a:t>프로그래밍 언어의 </a:t>
            </a:r>
            <a:r>
              <a:rPr lang="ko-KR" altLang="en-US" dirty="0" err="1">
                <a:solidFill>
                  <a:srgbClr val="94C3BB"/>
                </a:solidFill>
              </a:rPr>
              <a:t>예약어들은</a:t>
            </a:r>
            <a:r>
              <a:rPr lang="ko-KR" altLang="en-US" dirty="0">
                <a:solidFill>
                  <a:srgbClr val="94C3BB"/>
                </a:solidFill>
              </a:rPr>
              <a:t> 모두 명백한 의미를 가지므로 알고리즘을 기술하는데 안성맞춤</a:t>
            </a:r>
            <a:r>
              <a:rPr lang="en-US" altLang="ko-KR" dirty="0">
                <a:solidFill>
                  <a:srgbClr val="94C3BB"/>
                </a:solidFill>
              </a:rPr>
              <a:t>.</a:t>
            </a:r>
          </a:p>
          <a:p>
            <a:endParaRPr lang="en-US" altLang="ko-KR" dirty="0">
              <a:solidFill>
                <a:srgbClr val="94C3BB"/>
              </a:solidFill>
            </a:endParaRPr>
          </a:p>
          <a:p>
            <a:r>
              <a:rPr lang="ko-KR" altLang="en-US" dirty="0">
                <a:solidFill>
                  <a:srgbClr val="7030A0"/>
                </a:solidFill>
              </a:rPr>
              <a:t>의사코드는 자연어보다는 더 체계적이고 프로그래밍 언어보다는 덜 엄격한 언어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F2B6FD-6EAD-4AD6-9219-7CAD97681E01}"/>
              </a:ext>
            </a:extLst>
          </p:cNvPr>
          <p:cNvSpPr txBox="1"/>
          <p:nvPr/>
        </p:nvSpPr>
        <p:spPr>
          <a:xfrm>
            <a:off x="3137482" y="5900223"/>
            <a:ext cx="786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교재에서는 주로 의사코드를 사용하여 알고리즘을 표기함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69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0" grpId="0"/>
      <p:bldP spid="9" grpId="0" animBg="1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1.1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자료구조와 알고리즘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CB9FC-D9FC-4D8E-9FEA-B7F6D1AE7325}"/>
              </a:ext>
            </a:extLst>
          </p:cNvPr>
          <p:cNvSpPr txBox="1"/>
          <p:nvPr/>
        </p:nvSpPr>
        <p:spPr>
          <a:xfrm>
            <a:off x="196347" y="964734"/>
            <a:ext cx="1159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예로 </a:t>
            </a:r>
            <a:r>
              <a:rPr lang="en-US" altLang="ko-KR" dirty="0"/>
              <a:t>n</a:t>
            </a:r>
            <a:r>
              <a:rPr lang="ko-KR" altLang="en-US" dirty="0"/>
              <a:t>개의 정수를 저장하고 있는 배열 </a:t>
            </a:r>
            <a:r>
              <a:rPr lang="en-US" altLang="ko-KR" dirty="0"/>
              <a:t>A</a:t>
            </a:r>
            <a:r>
              <a:rPr lang="ko-KR" altLang="en-US" dirty="0"/>
              <a:t>에서 최대값을 찾는 문제의 알고리즘을 의사코드로 표현하면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39D43-A26E-40F0-AFC6-8CE0D23DD2E9}"/>
              </a:ext>
            </a:extLst>
          </p:cNvPr>
          <p:cNvSpPr txBox="1"/>
          <p:nvPr/>
        </p:nvSpPr>
        <p:spPr>
          <a:xfrm>
            <a:off x="2508308" y="2083782"/>
            <a:ext cx="790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4C3BB"/>
                </a:solidFill>
              </a:rPr>
              <a:t>알고리즘 </a:t>
            </a:r>
            <a:r>
              <a:rPr lang="en-US" altLang="ko-KR" dirty="0">
                <a:solidFill>
                  <a:srgbClr val="94C3BB"/>
                </a:solidFill>
              </a:rPr>
              <a:t>1.1 </a:t>
            </a:r>
            <a:r>
              <a:rPr lang="ko-KR" altLang="en-US" dirty="0"/>
              <a:t>배열에서 최대값을 찾는 알고리즘을 의사코드로 표현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1F8C7A-5656-4255-94C4-B58CE394BA3C}"/>
              </a:ext>
            </a:extLst>
          </p:cNvPr>
          <p:cNvSpPr/>
          <p:nvPr/>
        </p:nvSpPr>
        <p:spPr>
          <a:xfrm>
            <a:off x="2508308" y="2536895"/>
            <a:ext cx="6971251" cy="1979695"/>
          </a:xfrm>
          <a:prstGeom prst="rect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A1FAF-FF77-41A7-B258-DFD005666D43}"/>
              </a:ext>
            </a:extLst>
          </p:cNvPr>
          <p:cNvSpPr txBox="1"/>
          <p:nvPr/>
        </p:nvSpPr>
        <p:spPr>
          <a:xfrm>
            <a:off x="2562835" y="2612180"/>
            <a:ext cx="6862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ArrayMax</a:t>
            </a:r>
            <a:r>
              <a:rPr lang="en-US" altLang="ko-KR" dirty="0"/>
              <a:t>(list, N):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largest</a:t>
            </a:r>
            <a:r>
              <a:rPr lang="en-US" altLang="ko-KR" dirty="0" err="1">
                <a:sym typeface="Wingdings" panose="05000000000000000000" pitchFamily="2" charset="2"/>
              </a:rPr>
              <a:t>list</a:t>
            </a:r>
            <a:r>
              <a:rPr lang="en-US" altLang="ko-KR" dirty="0">
                <a:sym typeface="Wingdings" panose="05000000000000000000" pitchFamily="2" charset="2"/>
              </a:rPr>
              <a:t>[0]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for i1 to N-1 do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if list[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]&gt;largest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 then </a:t>
            </a:r>
            <a:r>
              <a:rPr lang="en-US" altLang="ko-KR" dirty="0" err="1">
                <a:sym typeface="Wingdings" panose="05000000000000000000" pitchFamily="2" charset="2"/>
              </a:rPr>
              <a:t>largestlist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return largest</a:t>
            </a:r>
            <a:endParaRPr lang="en-US" altLang="ko-KR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B9DCDF7-2BD8-4893-989E-65E74830B290}"/>
              </a:ext>
            </a:extLst>
          </p:cNvPr>
          <p:cNvSpPr/>
          <p:nvPr/>
        </p:nvSpPr>
        <p:spPr>
          <a:xfrm>
            <a:off x="3657600" y="2944536"/>
            <a:ext cx="251670" cy="258294"/>
          </a:xfrm>
          <a:prstGeom prst="ellipse">
            <a:avLst/>
          </a:prstGeom>
          <a:solidFill>
            <a:srgbClr val="94C3B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E94AC90-1C9A-4DAA-B7B4-1121047B1ECD}"/>
              </a:ext>
            </a:extLst>
          </p:cNvPr>
          <p:cNvCxnSpPr>
            <a:stCxn id="17" idx="4"/>
          </p:cNvCxnSpPr>
          <p:nvPr/>
        </p:nvCxnSpPr>
        <p:spPr>
          <a:xfrm rot="16200000" flipH="1">
            <a:off x="4344854" y="2641411"/>
            <a:ext cx="286513" cy="1409350"/>
          </a:xfrm>
          <a:prstGeom prst="bentConnector2">
            <a:avLst/>
          </a:prstGeom>
          <a:ln>
            <a:solidFill>
              <a:srgbClr val="94C3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4D163A4-A083-47A8-8BB1-3C2FC67D7EA5}"/>
              </a:ext>
            </a:extLst>
          </p:cNvPr>
          <p:cNvSpPr txBox="1"/>
          <p:nvPr/>
        </p:nvSpPr>
        <p:spPr>
          <a:xfrm>
            <a:off x="5132666" y="3335724"/>
            <a:ext cx="373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94C3BB"/>
                </a:solidFill>
              </a:rPr>
              <a:t>대입 연산자가 </a:t>
            </a:r>
            <a:r>
              <a:rPr lang="en-US" altLang="ko-KR" sz="1600" dirty="0">
                <a:solidFill>
                  <a:srgbClr val="94C3BB"/>
                </a:solidFill>
              </a:rPr>
              <a:t>= </a:t>
            </a:r>
            <a:r>
              <a:rPr lang="ko-KR" altLang="en-US" sz="1600" dirty="0">
                <a:solidFill>
                  <a:srgbClr val="94C3BB"/>
                </a:solidFill>
              </a:rPr>
              <a:t>가 아닌 </a:t>
            </a:r>
            <a:r>
              <a:rPr lang="en-US" altLang="ko-KR" sz="1600" dirty="0">
                <a:solidFill>
                  <a:srgbClr val="94C3BB"/>
                </a:solidFill>
                <a:sym typeface="Wingdings" panose="05000000000000000000" pitchFamily="2" charset="2"/>
              </a:rPr>
              <a:t></a:t>
            </a:r>
            <a:endParaRPr lang="ko-KR" altLang="en-US" sz="1600" dirty="0">
              <a:solidFill>
                <a:srgbClr val="94C3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45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6" grpId="0"/>
      <p:bldP spid="17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72012" y="1409494"/>
            <a:ext cx="2847975" cy="523220"/>
            <a:chOff x="4453825" y="528789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547" y="528789"/>
              <a:ext cx="16065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72012" y="2035447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ea typeface="HY강B" panose="02030600000101010101" pitchFamily="18" charset="-127"/>
              </a:rPr>
              <a:t>1.2 </a:t>
            </a:r>
            <a:r>
              <a:rPr lang="ko-KR" altLang="en-US" sz="2000" dirty="0">
                <a:solidFill>
                  <a:srgbClr val="30302A"/>
                </a:solidFill>
                <a:ea typeface="HY강B" panose="02030600000101010101" pitchFamily="18" charset="-127"/>
              </a:rPr>
              <a:t>추상 자료형</a:t>
            </a:r>
          </a:p>
        </p:txBody>
      </p:sp>
    </p:spTree>
    <p:extLst>
      <p:ext uri="{BB962C8B-B14F-4D97-AF65-F5344CB8AC3E}">
        <p14:creationId xmlns:p14="http://schemas.microsoft.com/office/powerpoint/2010/main" val="2977125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1.2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추상자료형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CB9FC-D9FC-4D8E-9FEA-B7F6D1AE7325}"/>
              </a:ext>
            </a:extLst>
          </p:cNvPr>
          <p:cNvSpPr txBox="1"/>
          <p:nvPr/>
        </p:nvSpPr>
        <p:spPr>
          <a:xfrm>
            <a:off x="320217" y="1037598"/>
            <a:ext cx="246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추상자료형 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C445A-98CE-4A8B-B1D7-A1C273B2A66F}"/>
              </a:ext>
            </a:extLst>
          </p:cNvPr>
          <p:cNvSpPr txBox="1"/>
          <p:nvPr/>
        </p:nvSpPr>
        <p:spPr>
          <a:xfrm>
            <a:off x="316571" y="1768589"/>
            <a:ext cx="494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자료형이란</a:t>
            </a:r>
            <a:r>
              <a:rPr lang="ko-KR" altLang="en-US" dirty="0"/>
              <a:t> 용어 그대로 </a:t>
            </a:r>
            <a:r>
              <a:rPr lang="en-US" altLang="ko-KR" dirty="0"/>
              <a:t>“</a:t>
            </a:r>
            <a:r>
              <a:rPr lang="ko-KR" altLang="en-US" dirty="0"/>
              <a:t>데이터의 종류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5A9CB5-5306-434B-8360-DC9D829FB656}"/>
              </a:ext>
            </a:extLst>
          </p:cNvPr>
          <p:cNvSpPr/>
          <p:nvPr/>
        </p:nvSpPr>
        <p:spPr>
          <a:xfrm>
            <a:off x="2192058" y="2549733"/>
            <a:ext cx="1568741" cy="369332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7B93C7-574C-4721-8705-D96CCCDE91EB}"/>
              </a:ext>
            </a:extLst>
          </p:cNvPr>
          <p:cNvSpPr/>
          <p:nvPr/>
        </p:nvSpPr>
        <p:spPr>
          <a:xfrm>
            <a:off x="316571" y="3372711"/>
            <a:ext cx="1568741" cy="369332"/>
          </a:xfrm>
          <a:prstGeom prst="rect">
            <a:avLst/>
          </a:prstGeom>
          <a:solidFill>
            <a:srgbClr val="94C3BB">
              <a:alpha val="80000"/>
            </a:srgb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3BD80E-6A57-4C45-83F3-6F0311118F96}"/>
              </a:ext>
            </a:extLst>
          </p:cNvPr>
          <p:cNvSpPr/>
          <p:nvPr/>
        </p:nvSpPr>
        <p:spPr>
          <a:xfrm>
            <a:off x="4094961" y="3372711"/>
            <a:ext cx="1568741" cy="369332"/>
          </a:xfrm>
          <a:prstGeom prst="rect">
            <a:avLst/>
          </a:prstGeom>
          <a:solidFill>
            <a:srgbClr val="94C3BB">
              <a:alpha val="80000"/>
            </a:srgb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6EE647-D599-4004-8C64-87962D1049E7}"/>
              </a:ext>
            </a:extLst>
          </p:cNvPr>
          <p:cNvSpPr/>
          <p:nvPr/>
        </p:nvSpPr>
        <p:spPr>
          <a:xfrm>
            <a:off x="316571" y="3893369"/>
            <a:ext cx="1568741" cy="369332"/>
          </a:xfrm>
          <a:prstGeom prst="rect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EEAE46-172E-4E50-A170-EE70EF10EDD1}"/>
              </a:ext>
            </a:extLst>
          </p:cNvPr>
          <p:cNvSpPr/>
          <p:nvPr/>
        </p:nvSpPr>
        <p:spPr>
          <a:xfrm>
            <a:off x="4094961" y="3893369"/>
            <a:ext cx="1568741" cy="369332"/>
          </a:xfrm>
          <a:prstGeom prst="rect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AC02D-7A28-42B0-8891-0DDFB8454575}"/>
              </a:ext>
            </a:extLst>
          </p:cNvPr>
          <p:cNvSpPr/>
          <p:nvPr/>
        </p:nvSpPr>
        <p:spPr>
          <a:xfrm>
            <a:off x="4094961" y="4364157"/>
            <a:ext cx="1568741" cy="369332"/>
          </a:xfrm>
          <a:prstGeom prst="rect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DE4B2F-7A50-4EDC-883E-BFF69BB30557}"/>
              </a:ext>
            </a:extLst>
          </p:cNvPr>
          <p:cNvSpPr/>
          <p:nvPr/>
        </p:nvSpPr>
        <p:spPr>
          <a:xfrm>
            <a:off x="316571" y="4345941"/>
            <a:ext cx="1568741" cy="369332"/>
          </a:xfrm>
          <a:prstGeom prst="rect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DC352B-D788-4D6C-8ED2-3369B19CF0D2}"/>
              </a:ext>
            </a:extLst>
          </p:cNvPr>
          <p:cNvSpPr/>
          <p:nvPr/>
        </p:nvSpPr>
        <p:spPr>
          <a:xfrm>
            <a:off x="316571" y="4798513"/>
            <a:ext cx="1568741" cy="369332"/>
          </a:xfrm>
          <a:prstGeom prst="rect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6A1DF3-6717-413D-B783-92A7BBF9D405}"/>
              </a:ext>
            </a:extLst>
          </p:cNvPr>
          <p:cNvSpPr/>
          <p:nvPr/>
        </p:nvSpPr>
        <p:spPr>
          <a:xfrm>
            <a:off x="2192057" y="3365828"/>
            <a:ext cx="1568741" cy="369332"/>
          </a:xfrm>
          <a:prstGeom prst="rect">
            <a:avLst/>
          </a:prstGeom>
          <a:solidFill>
            <a:srgbClr val="94C3BB">
              <a:alpha val="80000"/>
            </a:srgb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36FA8F-F327-4BBC-BFC5-21986B37DB47}"/>
              </a:ext>
            </a:extLst>
          </p:cNvPr>
          <p:cNvSpPr/>
          <p:nvPr/>
        </p:nvSpPr>
        <p:spPr>
          <a:xfrm>
            <a:off x="2192056" y="3893369"/>
            <a:ext cx="1568741" cy="369332"/>
          </a:xfrm>
          <a:prstGeom prst="rect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E7717-FFCF-4F20-BE11-4270AB86BA7F}"/>
              </a:ext>
            </a:extLst>
          </p:cNvPr>
          <p:cNvSpPr txBox="1"/>
          <p:nvPr/>
        </p:nvSpPr>
        <p:spPr>
          <a:xfrm>
            <a:off x="2558909" y="2565650"/>
            <a:ext cx="120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자료형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F3ACFA-6544-46FE-9432-77F41C704439}"/>
              </a:ext>
            </a:extLst>
          </p:cNvPr>
          <p:cNvSpPr txBox="1"/>
          <p:nvPr/>
        </p:nvSpPr>
        <p:spPr>
          <a:xfrm>
            <a:off x="465852" y="3388100"/>
            <a:ext cx="1350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기초 자료형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5F648E-08E5-4686-86B3-5597CC741C06}"/>
              </a:ext>
            </a:extLst>
          </p:cNvPr>
          <p:cNvSpPr txBox="1"/>
          <p:nvPr/>
        </p:nvSpPr>
        <p:spPr>
          <a:xfrm>
            <a:off x="2351711" y="3388100"/>
            <a:ext cx="1350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파생 자료형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ADA800-A744-4C0A-9F1C-D33B98592110}"/>
              </a:ext>
            </a:extLst>
          </p:cNvPr>
          <p:cNvSpPr txBox="1"/>
          <p:nvPr/>
        </p:nvSpPr>
        <p:spPr>
          <a:xfrm>
            <a:off x="4204282" y="3430419"/>
            <a:ext cx="13500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사용자 정의 자료형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6A6A73-AB5A-4014-9380-94641F8A0EBA}"/>
              </a:ext>
            </a:extLst>
          </p:cNvPr>
          <p:cNvSpPr txBox="1"/>
          <p:nvPr/>
        </p:nvSpPr>
        <p:spPr>
          <a:xfrm>
            <a:off x="828967" y="3893369"/>
            <a:ext cx="623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char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4E7CFF-79C6-4017-ADAB-8665BFC4F5B8}"/>
              </a:ext>
            </a:extLst>
          </p:cNvPr>
          <p:cNvSpPr txBox="1"/>
          <p:nvPr/>
        </p:nvSpPr>
        <p:spPr>
          <a:xfrm>
            <a:off x="914190" y="4359588"/>
            <a:ext cx="45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int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A3149D-970F-43D6-9E83-3F9C44004F43}"/>
              </a:ext>
            </a:extLst>
          </p:cNvPr>
          <p:cNvSpPr txBox="1"/>
          <p:nvPr/>
        </p:nvSpPr>
        <p:spPr>
          <a:xfrm>
            <a:off x="828967" y="4811221"/>
            <a:ext cx="623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float</a:t>
            </a:r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9C9A22-4037-4C45-9CED-B83B1DDCEB56}"/>
              </a:ext>
            </a:extLst>
          </p:cNvPr>
          <p:cNvSpPr/>
          <p:nvPr/>
        </p:nvSpPr>
        <p:spPr>
          <a:xfrm>
            <a:off x="316571" y="5251085"/>
            <a:ext cx="1568741" cy="369332"/>
          </a:xfrm>
          <a:prstGeom prst="rect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A72CF1-320A-484A-BFDF-9FA5CDB0C28F}"/>
              </a:ext>
            </a:extLst>
          </p:cNvPr>
          <p:cNvSpPr txBox="1"/>
          <p:nvPr/>
        </p:nvSpPr>
        <p:spPr>
          <a:xfrm>
            <a:off x="703333" y="5266474"/>
            <a:ext cx="87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double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1B128F-3001-4900-BEAC-DEF8489F9029}"/>
              </a:ext>
            </a:extLst>
          </p:cNvPr>
          <p:cNvSpPr/>
          <p:nvPr/>
        </p:nvSpPr>
        <p:spPr>
          <a:xfrm>
            <a:off x="2188988" y="4345941"/>
            <a:ext cx="1568741" cy="369332"/>
          </a:xfrm>
          <a:prstGeom prst="rect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3E7F51-3E0F-4249-87F8-E3B632CFA645}"/>
              </a:ext>
            </a:extLst>
          </p:cNvPr>
          <p:cNvSpPr txBox="1"/>
          <p:nvPr/>
        </p:nvSpPr>
        <p:spPr>
          <a:xfrm>
            <a:off x="2580432" y="4359948"/>
            <a:ext cx="859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포인터</a:t>
            </a:r>
            <a:endParaRPr lang="ko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F01116-39E6-4336-AA1B-18DD48648082}"/>
              </a:ext>
            </a:extLst>
          </p:cNvPr>
          <p:cNvSpPr/>
          <p:nvPr/>
        </p:nvSpPr>
        <p:spPr>
          <a:xfrm>
            <a:off x="4094961" y="4834945"/>
            <a:ext cx="1568741" cy="369332"/>
          </a:xfrm>
          <a:prstGeom prst="rect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93082A-6794-4A64-B603-EBCD0B0D9AA1}"/>
              </a:ext>
            </a:extLst>
          </p:cNvPr>
          <p:cNvSpPr txBox="1"/>
          <p:nvPr/>
        </p:nvSpPr>
        <p:spPr>
          <a:xfrm>
            <a:off x="2697330" y="3909286"/>
            <a:ext cx="60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배열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F1B4C6-A2A3-415E-959B-FA19D7C54A42}"/>
              </a:ext>
            </a:extLst>
          </p:cNvPr>
          <p:cNvSpPr txBox="1"/>
          <p:nvPr/>
        </p:nvSpPr>
        <p:spPr>
          <a:xfrm>
            <a:off x="4508338" y="3909286"/>
            <a:ext cx="939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구조체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A77632-206E-45CA-BCAE-9A9BC9E9049A}"/>
              </a:ext>
            </a:extLst>
          </p:cNvPr>
          <p:cNvSpPr txBox="1"/>
          <p:nvPr/>
        </p:nvSpPr>
        <p:spPr>
          <a:xfrm>
            <a:off x="4508338" y="4387815"/>
            <a:ext cx="939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공용체</a:t>
            </a:r>
            <a:endParaRPr lang="ko-KR" alt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E4DB34-0BC4-4FF6-9F2C-A26D57D7D754}"/>
              </a:ext>
            </a:extLst>
          </p:cNvPr>
          <p:cNvSpPr txBox="1"/>
          <p:nvPr/>
        </p:nvSpPr>
        <p:spPr>
          <a:xfrm>
            <a:off x="4508338" y="4853015"/>
            <a:ext cx="939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열거형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B0FC873-40F0-400E-AA89-50FFC9FE8F1E}"/>
              </a:ext>
            </a:extLst>
          </p:cNvPr>
          <p:cNvCxnSpPr>
            <a:stCxn id="2" idx="2"/>
            <a:endCxn id="26" idx="0"/>
          </p:cNvCxnSpPr>
          <p:nvPr/>
        </p:nvCxnSpPr>
        <p:spPr>
          <a:xfrm flipH="1">
            <a:off x="1140901" y="2919065"/>
            <a:ext cx="1835528" cy="469035"/>
          </a:xfrm>
          <a:prstGeom prst="line">
            <a:avLst/>
          </a:prstGeom>
          <a:ln>
            <a:solidFill>
              <a:srgbClr val="94C3B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17FA202-4B4C-4019-A692-7933BD5F804F}"/>
              </a:ext>
            </a:extLst>
          </p:cNvPr>
          <p:cNvCxnSpPr>
            <a:stCxn id="2" idx="2"/>
            <a:endCxn id="24" idx="0"/>
          </p:cNvCxnSpPr>
          <p:nvPr/>
        </p:nvCxnSpPr>
        <p:spPr>
          <a:xfrm flipH="1">
            <a:off x="2976428" y="2919065"/>
            <a:ext cx="1" cy="446763"/>
          </a:xfrm>
          <a:prstGeom prst="line">
            <a:avLst/>
          </a:prstGeom>
          <a:ln>
            <a:solidFill>
              <a:srgbClr val="94C3B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6ABF8E0-DC4A-44F8-99CB-38D3C126B45E}"/>
              </a:ext>
            </a:extLst>
          </p:cNvPr>
          <p:cNvCxnSpPr>
            <a:endCxn id="13" idx="0"/>
          </p:cNvCxnSpPr>
          <p:nvPr/>
        </p:nvCxnSpPr>
        <p:spPr>
          <a:xfrm>
            <a:off x="2976428" y="2919065"/>
            <a:ext cx="1902904" cy="453646"/>
          </a:xfrm>
          <a:prstGeom prst="line">
            <a:avLst/>
          </a:prstGeom>
          <a:ln>
            <a:solidFill>
              <a:srgbClr val="94C3B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830BAC5-E379-40CE-B50B-0A8F8DD37E64}"/>
              </a:ext>
            </a:extLst>
          </p:cNvPr>
          <p:cNvSpPr txBox="1"/>
          <p:nvPr/>
        </p:nvSpPr>
        <p:spPr>
          <a:xfrm>
            <a:off x="5779429" y="1399257"/>
            <a:ext cx="60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자료형을 작성할 때는 실행 가능한 연산에 대해서도 </a:t>
            </a:r>
            <a:r>
              <a:rPr lang="ko-KR" altLang="en-US" b="1" dirty="0" err="1"/>
              <a:t>신경써야</a:t>
            </a:r>
            <a:r>
              <a:rPr lang="ko-KR" altLang="en-US" b="1" dirty="0"/>
              <a:t> 함</a:t>
            </a:r>
            <a:r>
              <a:rPr lang="en-US" altLang="ko-KR" dirty="0"/>
              <a:t>. </a:t>
            </a:r>
            <a:r>
              <a:rPr lang="ko-KR" altLang="en-US" dirty="0"/>
              <a:t>데이터의 종류가 결정되면 그 데이터와 관련된 연산이 달라질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예시로 </a:t>
            </a:r>
            <a:r>
              <a:rPr lang="en-US" altLang="ko-KR" dirty="0"/>
              <a:t>int </a:t>
            </a:r>
            <a:r>
              <a:rPr lang="ko-KR" altLang="en-US" dirty="0"/>
              <a:t>자료형에서는 </a:t>
            </a:r>
            <a:r>
              <a:rPr lang="ko-KR" altLang="en-US" b="1" dirty="0"/>
              <a:t>데이터</a:t>
            </a:r>
            <a:r>
              <a:rPr lang="ko-KR" altLang="en-US" dirty="0"/>
              <a:t>는 </a:t>
            </a:r>
            <a:r>
              <a:rPr lang="en-US" altLang="ko-KR" dirty="0"/>
              <a:t>“</a:t>
            </a:r>
            <a:r>
              <a:rPr lang="ko-KR" altLang="en-US" dirty="0">
                <a:solidFill>
                  <a:srgbClr val="94C3BB"/>
                </a:solidFill>
              </a:rPr>
              <a:t>컴퓨터로 </a:t>
            </a:r>
            <a:r>
              <a:rPr lang="ko-KR" altLang="en-US" dirty="0" err="1">
                <a:solidFill>
                  <a:srgbClr val="94C3BB"/>
                </a:solidFill>
              </a:rPr>
              <a:t>나타</a:t>
            </a:r>
            <a:r>
              <a:rPr lang="ko-KR" altLang="en-US" dirty="0">
                <a:solidFill>
                  <a:srgbClr val="94C3BB"/>
                </a:solidFill>
              </a:rPr>
              <a:t> 낼 수 있는 정수의 집합</a:t>
            </a:r>
            <a:r>
              <a:rPr lang="en-US" altLang="ko-KR" dirty="0"/>
              <a:t>”</a:t>
            </a:r>
            <a:r>
              <a:rPr lang="ko-KR" altLang="en-US" dirty="0"/>
              <a:t>이고 </a:t>
            </a:r>
            <a:r>
              <a:rPr lang="ko-KR" altLang="en-US" b="1" dirty="0"/>
              <a:t>연산</a:t>
            </a:r>
            <a:r>
              <a:rPr lang="ko-KR" altLang="en-US" dirty="0"/>
              <a:t>은 </a:t>
            </a:r>
            <a:r>
              <a:rPr lang="en-US" altLang="ko-KR" dirty="0"/>
              <a:t>“</a:t>
            </a:r>
            <a:r>
              <a:rPr lang="ko-KR" altLang="en-US" dirty="0">
                <a:solidFill>
                  <a:srgbClr val="94C3BB"/>
                </a:solidFill>
              </a:rPr>
              <a:t>정수 간에 가능한 연산</a:t>
            </a:r>
            <a:r>
              <a:rPr lang="en-US" altLang="ko-KR" dirty="0"/>
              <a:t>”</a:t>
            </a:r>
            <a:r>
              <a:rPr lang="ko-KR" altLang="en-US" dirty="0"/>
              <a:t>을 의미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BFBCB8C-EFDF-48AE-B8DD-0C764F147552}"/>
              </a:ext>
            </a:extLst>
          </p:cNvPr>
          <p:cNvSpPr/>
          <p:nvPr/>
        </p:nvSpPr>
        <p:spPr>
          <a:xfrm>
            <a:off x="5846550" y="4338539"/>
            <a:ext cx="1568741" cy="369332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6787EC-C87F-4CE9-90E4-D27E189D3142}"/>
              </a:ext>
            </a:extLst>
          </p:cNvPr>
          <p:cNvSpPr txBox="1"/>
          <p:nvPr/>
        </p:nvSpPr>
        <p:spPr>
          <a:xfrm>
            <a:off x="6077079" y="4353928"/>
            <a:ext cx="120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int </a:t>
            </a:r>
            <a:r>
              <a:rPr lang="ko-KR" altLang="en-US" sz="1600" dirty="0"/>
              <a:t>자료형</a:t>
            </a:r>
          </a:p>
        </p:txBody>
      </p:sp>
      <p:sp>
        <p:nvSpPr>
          <p:cNvPr id="52" name="왼쪽 중괄호 51">
            <a:extLst>
              <a:ext uri="{FF2B5EF4-FFF2-40B4-BE49-F238E27FC236}">
                <a16:creationId xmlns:a16="http://schemas.microsoft.com/office/drawing/2014/main" id="{8A1025BC-9052-43AD-9FB9-0D531064D276}"/>
              </a:ext>
            </a:extLst>
          </p:cNvPr>
          <p:cNvSpPr/>
          <p:nvPr/>
        </p:nvSpPr>
        <p:spPr>
          <a:xfrm>
            <a:off x="7536509" y="3984770"/>
            <a:ext cx="109311" cy="1065401"/>
          </a:xfrm>
          <a:prstGeom prst="leftBrace">
            <a:avLst/>
          </a:prstGeom>
          <a:ln>
            <a:solidFill>
              <a:srgbClr val="94C3B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3C4458-251E-49AF-9E9D-FC5E9EC980E7}"/>
              </a:ext>
            </a:extLst>
          </p:cNvPr>
          <p:cNvSpPr txBox="1"/>
          <p:nvPr/>
        </p:nvSpPr>
        <p:spPr>
          <a:xfrm>
            <a:off x="7645820" y="3830881"/>
            <a:ext cx="486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</a:t>
            </a:r>
            <a:r>
              <a:rPr lang="en-US" altLang="ko-KR" sz="1400" dirty="0"/>
              <a:t>: {-INT_MAX, … , -2, -1, 0, 1, 2, 2, … , INT_MAX}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D071FD-BE1C-4E29-8341-68E8419CE5E0}"/>
              </a:ext>
            </a:extLst>
          </p:cNvPr>
          <p:cNvSpPr txBox="1"/>
          <p:nvPr/>
        </p:nvSpPr>
        <p:spPr>
          <a:xfrm>
            <a:off x="7645820" y="4896283"/>
            <a:ext cx="486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연산자</a:t>
            </a:r>
            <a:r>
              <a:rPr lang="en-US" altLang="ko-KR" sz="1400" dirty="0"/>
              <a:t>: +, -, *, /, %, ==, &gt;, &lt;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54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12" grpId="0" animBg="1"/>
      <p:bldP spid="13" grpId="0" animBg="1"/>
      <p:bldP spid="15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4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/>
      <p:bldP spid="34" grpId="0" animBg="1"/>
      <p:bldP spid="35" grpId="0"/>
      <p:bldP spid="36" grpId="0" animBg="1"/>
      <p:bldP spid="38" grpId="0"/>
      <p:bldP spid="39" grpId="0"/>
      <p:bldP spid="40" grpId="0"/>
      <p:bldP spid="41" grpId="0"/>
      <p:bldP spid="49" grpId="0"/>
      <p:bldP spid="50" grpId="0" animBg="1"/>
      <p:bldP spid="51" grpId="0"/>
      <p:bldP spid="52" grpId="0" animBg="1"/>
      <p:bldP spid="53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1.2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추상자료형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E49D5C-69F6-49E1-A609-F9E21336AE7C}"/>
              </a:ext>
            </a:extLst>
          </p:cNvPr>
          <p:cNvSpPr/>
          <p:nvPr/>
        </p:nvSpPr>
        <p:spPr>
          <a:xfrm>
            <a:off x="779600" y="1914120"/>
            <a:ext cx="1568741" cy="369332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AAA235-D771-4449-B0EC-5F7A64EE6171}"/>
              </a:ext>
            </a:extLst>
          </p:cNvPr>
          <p:cNvSpPr txBox="1"/>
          <p:nvPr/>
        </p:nvSpPr>
        <p:spPr>
          <a:xfrm>
            <a:off x="1010129" y="1929509"/>
            <a:ext cx="120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int </a:t>
            </a:r>
            <a:r>
              <a:rPr lang="ko-KR" altLang="en-US" sz="1600" dirty="0"/>
              <a:t>자료형</a:t>
            </a:r>
          </a:p>
        </p:txBody>
      </p:sp>
      <p:sp>
        <p:nvSpPr>
          <p:cNvPr id="45" name="왼쪽 중괄호 44">
            <a:extLst>
              <a:ext uri="{FF2B5EF4-FFF2-40B4-BE49-F238E27FC236}">
                <a16:creationId xmlns:a16="http://schemas.microsoft.com/office/drawing/2014/main" id="{E16DA96E-86AF-4D6C-9A9F-DDEDDF0554A8}"/>
              </a:ext>
            </a:extLst>
          </p:cNvPr>
          <p:cNvSpPr/>
          <p:nvPr/>
        </p:nvSpPr>
        <p:spPr>
          <a:xfrm>
            <a:off x="2469559" y="1560351"/>
            <a:ext cx="109311" cy="1065401"/>
          </a:xfrm>
          <a:prstGeom prst="leftBrace">
            <a:avLst/>
          </a:prstGeom>
          <a:ln>
            <a:solidFill>
              <a:srgbClr val="94C3B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9D5297-EF22-4D8A-8E73-203B6876FD38}"/>
              </a:ext>
            </a:extLst>
          </p:cNvPr>
          <p:cNvSpPr txBox="1"/>
          <p:nvPr/>
        </p:nvSpPr>
        <p:spPr>
          <a:xfrm>
            <a:off x="2578870" y="1406462"/>
            <a:ext cx="486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</a:t>
            </a:r>
            <a:r>
              <a:rPr lang="en-US" altLang="ko-KR" sz="1400" dirty="0"/>
              <a:t>: {-INT_MAX, … , -2, -1, 0, 1, 2, 2, … , INT_MAX}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C69990-19AA-4378-AFB6-DF27EB4DE0FF}"/>
              </a:ext>
            </a:extLst>
          </p:cNvPr>
          <p:cNvSpPr txBox="1"/>
          <p:nvPr/>
        </p:nvSpPr>
        <p:spPr>
          <a:xfrm>
            <a:off x="2578870" y="2471864"/>
            <a:ext cx="486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연산자</a:t>
            </a:r>
            <a:r>
              <a:rPr lang="en-US" altLang="ko-KR" sz="1400" dirty="0"/>
              <a:t>: +, -, *, /, %, ==, &gt;, &lt;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2585C-5085-4E5B-B96B-5297AAD1FBAF}"/>
              </a:ext>
            </a:extLst>
          </p:cNvPr>
          <p:cNvSpPr txBox="1"/>
          <p:nvPr/>
        </p:nvSpPr>
        <p:spPr>
          <a:xfrm>
            <a:off x="779600" y="3060787"/>
            <a:ext cx="902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자료형이라고 하면 </a:t>
            </a:r>
            <a:r>
              <a:rPr lang="ko-KR" altLang="en-US" dirty="0" err="1"/>
              <a:t>데이터뿐만</a:t>
            </a:r>
            <a:r>
              <a:rPr lang="ko-KR" altLang="en-US" dirty="0"/>
              <a:t> 아니라 데이터 간에 가능한 연산도 고려하여야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복잡한 자료형을 구현할 때는 연산이 연산자가 아니고 함수</a:t>
            </a:r>
            <a:r>
              <a:rPr lang="en-US" altLang="ko-KR" dirty="0"/>
              <a:t>(function)</a:t>
            </a:r>
            <a:r>
              <a:rPr lang="ko-KR" altLang="en-US" dirty="0"/>
              <a:t>로 작성됨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3EC829-CD87-4C4C-B4AC-7B7CD97B17D1}"/>
              </a:ext>
            </a:extLst>
          </p:cNvPr>
          <p:cNvSpPr txBox="1"/>
          <p:nvPr/>
        </p:nvSpPr>
        <p:spPr>
          <a:xfrm>
            <a:off x="779599" y="4108251"/>
            <a:ext cx="978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예를 들어서</a:t>
            </a:r>
            <a:r>
              <a:rPr lang="en-US" altLang="ko-KR" dirty="0"/>
              <a:t>, “</a:t>
            </a:r>
            <a:r>
              <a:rPr lang="ko-KR" altLang="en-US" dirty="0"/>
              <a:t>스택</a:t>
            </a:r>
            <a:r>
              <a:rPr lang="en-US" altLang="ko-KR" dirty="0"/>
              <a:t>”</a:t>
            </a:r>
            <a:r>
              <a:rPr lang="ko-KR" altLang="en-US" dirty="0"/>
              <a:t>이라는 자료형에서 새로운 값을 추가하는 연산은 </a:t>
            </a:r>
            <a:r>
              <a:rPr lang="en-US" altLang="ko-KR" dirty="0"/>
              <a:t>add()</a:t>
            </a:r>
            <a:r>
              <a:rPr lang="ko-KR" altLang="en-US" dirty="0"/>
              <a:t>라는 함수로 정의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1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1.2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추상자료형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636DC-171C-459C-85DE-186A4B5C7DEB}"/>
              </a:ext>
            </a:extLst>
          </p:cNvPr>
          <p:cNvSpPr txBox="1"/>
          <p:nvPr/>
        </p:nvSpPr>
        <p:spPr>
          <a:xfrm>
            <a:off x="260059" y="1023457"/>
            <a:ext cx="11056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추상 자료형</a:t>
            </a:r>
            <a:r>
              <a:rPr lang="en-US" altLang="ko-KR" dirty="0"/>
              <a:t>(ADT : abstract data type)</a:t>
            </a:r>
            <a:r>
              <a:rPr lang="ko-KR" altLang="en-US" dirty="0"/>
              <a:t>이란 추상적</a:t>
            </a:r>
            <a:r>
              <a:rPr lang="en-US" altLang="ko-KR" dirty="0"/>
              <a:t>, </a:t>
            </a:r>
            <a:r>
              <a:rPr lang="ko-KR" altLang="en-US" dirty="0"/>
              <a:t>수학적으로 자료형을 정의한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좋은 추상화는 사용자에게 중요한 정보는 강조되고 반면 중요하지 않은 구현 세부 사항은 제거되는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C7FD9E-7DEC-400C-AB2E-5EF3FBB5A4E5}"/>
              </a:ext>
            </a:extLst>
          </p:cNvPr>
          <p:cNvSpPr txBox="1"/>
          <p:nvPr/>
        </p:nvSpPr>
        <p:spPr>
          <a:xfrm>
            <a:off x="260059" y="2828835"/>
            <a:ext cx="11056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ADT</a:t>
            </a:r>
            <a:r>
              <a:rPr lang="ko-KR" altLang="en-US" dirty="0"/>
              <a:t>는 실제적인 구현으로부터 분리되어 정의된 자료형을 말함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자료형을 추상적으로 정의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ADT</a:t>
            </a:r>
            <a:r>
              <a:rPr lang="ko-KR" altLang="en-US" dirty="0"/>
              <a:t>에서는 데이터나 연산이 무엇인지는 정의되지만 데이터나 연산을 어떻게 컴퓨터상에서 구현할 것인지는 정의 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FC2203-0191-4A3C-8EC8-8F7C7D38D75F}"/>
              </a:ext>
            </a:extLst>
          </p:cNvPr>
          <p:cNvSpPr txBox="1"/>
          <p:nvPr/>
        </p:nvSpPr>
        <p:spPr>
          <a:xfrm>
            <a:off x="260059" y="5154764"/>
            <a:ext cx="11056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예를 들어서 연산을 정의할 때 연산의 이름</a:t>
            </a:r>
            <a:r>
              <a:rPr lang="en-US" altLang="ko-KR" dirty="0"/>
              <a:t>, </a:t>
            </a:r>
            <a:r>
              <a:rPr lang="ko-KR" altLang="en-US" dirty="0"/>
              <a:t>매개 변수</a:t>
            </a:r>
            <a:r>
              <a:rPr lang="en-US" altLang="ko-KR" dirty="0"/>
              <a:t>, </a:t>
            </a:r>
            <a:r>
              <a:rPr lang="ko-KR" altLang="en-US" dirty="0"/>
              <a:t>반환형은 정의하지만 연산을 구현하는 구체적인 코드는 주어지지 않는 것이 </a:t>
            </a:r>
            <a:r>
              <a:rPr lang="en-US" altLang="ko-KR" dirty="0"/>
              <a:t>ADT.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연산을 정의하는 추상적인 의사코드는 주어질 수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88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1.2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추상자료형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D6B86-1685-4E8B-9C6E-FCB215503578}"/>
              </a:ext>
            </a:extLst>
          </p:cNvPr>
          <p:cNvSpPr txBox="1"/>
          <p:nvPr/>
        </p:nvSpPr>
        <p:spPr>
          <a:xfrm>
            <a:off x="327171" y="1006679"/>
            <a:ext cx="739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자연수를 나타내는 추상 자료형을 정의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자연수는 보통 컴퓨터 상에서 기본적으로 제공되지 않는 자료형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329A7-D599-44B7-96D8-8BC0399CAAF7}"/>
              </a:ext>
            </a:extLst>
          </p:cNvPr>
          <p:cNvSpPr txBox="1"/>
          <p:nvPr/>
        </p:nvSpPr>
        <p:spPr>
          <a:xfrm>
            <a:off x="327171" y="1812022"/>
            <a:ext cx="541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4C3BB"/>
                </a:solidFill>
              </a:rPr>
              <a:t>ADT 1.1 </a:t>
            </a:r>
            <a:r>
              <a:rPr lang="ko-KR" altLang="en-US" dirty="0"/>
              <a:t>추상 자료형</a:t>
            </a:r>
            <a:r>
              <a:rPr lang="en-US" altLang="ko-KR" dirty="0"/>
              <a:t>(</a:t>
            </a:r>
            <a:r>
              <a:rPr lang="en-US" altLang="ko-KR" dirty="0" err="1"/>
              <a:t>Nat_Number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2BF39A-250B-4FDF-BFDC-4569B34962A0}"/>
              </a:ext>
            </a:extLst>
          </p:cNvPr>
          <p:cNvSpPr/>
          <p:nvPr/>
        </p:nvSpPr>
        <p:spPr>
          <a:xfrm>
            <a:off x="402672" y="2298583"/>
            <a:ext cx="7657217" cy="4311942"/>
          </a:xfrm>
          <a:prstGeom prst="rect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28871-CAF3-4B5E-ACB4-E7AE6DE5E65B}"/>
              </a:ext>
            </a:extLst>
          </p:cNvPr>
          <p:cNvSpPr txBox="1"/>
          <p:nvPr/>
        </p:nvSpPr>
        <p:spPr>
          <a:xfrm>
            <a:off x="429771" y="2345761"/>
            <a:ext cx="7657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데이터의 집합</a:t>
            </a:r>
            <a:r>
              <a:rPr lang="en-US" altLang="ko-KR" sz="1600" dirty="0"/>
              <a:t>(</a:t>
            </a:r>
            <a:r>
              <a:rPr lang="ko-KR" altLang="en-US" sz="1600" dirty="0"/>
              <a:t>객체</a:t>
            </a:r>
            <a:r>
              <a:rPr lang="en-US" altLang="ko-KR" sz="1600" dirty="0"/>
              <a:t>): 0</a:t>
            </a:r>
            <a:r>
              <a:rPr lang="ko-KR" altLang="en-US" sz="1600" dirty="0"/>
              <a:t>에서 시작하여 </a:t>
            </a:r>
            <a:r>
              <a:rPr lang="en-US" altLang="ko-KR" sz="1600" dirty="0"/>
              <a:t>INT_MAX</a:t>
            </a:r>
            <a:r>
              <a:rPr lang="ko-KR" altLang="en-US" sz="1600" dirty="0"/>
              <a:t>까지의 </a:t>
            </a:r>
            <a:r>
              <a:rPr lang="ko-KR" altLang="en-US" sz="1600" dirty="0" err="1"/>
              <a:t>순서화된</a:t>
            </a:r>
            <a:r>
              <a:rPr lang="ko-KR" altLang="en-US" sz="1600" dirty="0"/>
              <a:t> 정수의 부분범위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3498A-8FB5-45AD-A9DC-0C48E22B3D8C}"/>
              </a:ext>
            </a:extLst>
          </p:cNvPr>
          <p:cNvSpPr txBox="1"/>
          <p:nvPr/>
        </p:nvSpPr>
        <p:spPr>
          <a:xfrm>
            <a:off x="429771" y="2673391"/>
            <a:ext cx="124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연산</a:t>
            </a:r>
            <a:r>
              <a:rPr lang="en-US" altLang="ko-KR" sz="1600" dirty="0"/>
              <a:t>(</a:t>
            </a:r>
            <a:r>
              <a:rPr lang="ko-KR" altLang="en-US" sz="1600" dirty="0"/>
              <a:t>함수</a:t>
            </a:r>
            <a:r>
              <a:rPr lang="en-US" altLang="ko-KR" sz="1600" dirty="0"/>
              <a:t>):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189B97-460F-430B-B52E-5F4AC8A3EACE}"/>
              </a:ext>
            </a:extLst>
          </p:cNvPr>
          <p:cNvSpPr txBox="1"/>
          <p:nvPr/>
        </p:nvSpPr>
        <p:spPr>
          <a:xfrm>
            <a:off x="429771" y="3011945"/>
            <a:ext cx="73907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Nat_Number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/>
              <a:t>zero() ::= return 0</a:t>
            </a: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Nat_Number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/>
              <a:t>successor(x) ::= </a:t>
            </a:r>
            <a:r>
              <a:rPr lang="en-US" altLang="ko-KR" sz="1600" dirty="0">
                <a:solidFill>
                  <a:srgbClr val="0070C0"/>
                </a:solidFill>
              </a:rPr>
              <a:t>if</a:t>
            </a:r>
            <a:r>
              <a:rPr lang="en-US" altLang="ko-KR" sz="1600" dirty="0"/>
              <a:t>(x=INT_MAX) </a:t>
            </a:r>
            <a:r>
              <a:rPr lang="en-US" altLang="ko-KR" sz="1600" dirty="0">
                <a:solidFill>
                  <a:srgbClr val="0070C0"/>
                </a:solidFill>
              </a:rPr>
              <a:t>return</a:t>
            </a:r>
            <a:r>
              <a:rPr lang="en-US" altLang="ko-KR" sz="1600" dirty="0"/>
              <a:t> x</a:t>
            </a:r>
          </a:p>
          <a:p>
            <a:r>
              <a:rPr lang="en-US" altLang="ko-KR" sz="1600" dirty="0"/>
              <a:t>			</a:t>
            </a:r>
            <a:r>
              <a:rPr lang="en-US" altLang="ko-KR" sz="1600" dirty="0">
                <a:solidFill>
                  <a:srgbClr val="0070C0"/>
                </a:solidFill>
              </a:rPr>
              <a:t>else return </a:t>
            </a:r>
            <a:r>
              <a:rPr lang="en-US" altLang="ko-KR" sz="1600" dirty="0"/>
              <a:t>x+1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Boolean </a:t>
            </a:r>
            <a:r>
              <a:rPr lang="en-US" altLang="ko-KR" sz="1600" dirty="0" err="1"/>
              <a:t>is_zero</a:t>
            </a:r>
            <a:r>
              <a:rPr lang="en-US" altLang="ko-KR" sz="1600" dirty="0"/>
              <a:t>(x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 ::= </a:t>
            </a:r>
            <a:r>
              <a:rPr lang="en-US" altLang="ko-KR" sz="1600" dirty="0">
                <a:solidFill>
                  <a:srgbClr val="0070C0"/>
                </a:solidFill>
              </a:rPr>
              <a:t>if</a:t>
            </a:r>
            <a:r>
              <a:rPr lang="en-US" altLang="ko-KR" sz="1600" dirty="0"/>
              <a:t>(x) </a:t>
            </a:r>
            <a:r>
              <a:rPr lang="en-US" altLang="ko-KR" sz="1600" dirty="0">
                <a:solidFill>
                  <a:srgbClr val="0070C0"/>
                </a:solidFill>
              </a:rPr>
              <a:t>return</a:t>
            </a:r>
            <a:r>
              <a:rPr lang="en-US" altLang="ko-KR" sz="1600" dirty="0"/>
              <a:t> FALSE</a:t>
            </a:r>
          </a:p>
          <a:p>
            <a:r>
              <a:rPr lang="en-US" altLang="ko-KR" sz="1600" dirty="0"/>
              <a:t>		   </a:t>
            </a:r>
            <a:r>
              <a:rPr lang="en-US" altLang="ko-KR" sz="1600" dirty="0">
                <a:solidFill>
                  <a:srgbClr val="0070C0"/>
                </a:solidFill>
              </a:rPr>
              <a:t>else return </a:t>
            </a:r>
            <a:r>
              <a:rPr lang="en-US" altLang="ko-KR" sz="1600" dirty="0"/>
              <a:t>TRUE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Boolean </a:t>
            </a:r>
            <a:r>
              <a:rPr lang="en-US" altLang="ko-KR" sz="1600" dirty="0"/>
              <a:t>equal(x, y)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/>
              <a:t>::= </a:t>
            </a:r>
            <a:r>
              <a:rPr lang="en-US" altLang="ko-KR" sz="1600" dirty="0">
                <a:solidFill>
                  <a:srgbClr val="0070C0"/>
                </a:solidFill>
              </a:rPr>
              <a:t>if</a:t>
            </a:r>
            <a:r>
              <a:rPr lang="en-US" altLang="ko-KR" sz="1600" dirty="0"/>
              <a:t>( x==y) </a:t>
            </a:r>
            <a:r>
              <a:rPr lang="en-US" altLang="ko-KR" sz="1600" dirty="0">
                <a:solidFill>
                  <a:srgbClr val="0070C0"/>
                </a:solidFill>
              </a:rPr>
              <a:t>return</a:t>
            </a:r>
            <a:r>
              <a:rPr lang="en-US" altLang="ko-KR" sz="1600" dirty="0"/>
              <a:t> TRUE</a:t>
            </a:r>
          </a:p>
          <a:p>
            <a:r>
              <a:rPr lang="en-US" altLang="ko-KR" sz="1600" dirty="0"/>
              <a:t>			     </a:t>
            </a:r>
            <a:r>
              <a:rPr lang="en-US" altLang="ko-KR" sz="1600" dirty="0">
                <a:solidFill>
                  <a:srgbClr val="0070C0"/>
                </a:solidFill>
              </a:rPr>
              <a:t>else return </a:t>
            </a:r>
            <a:r>
              <a:rPr lang="en-US" altLang="ko-KR" sz="1600" dirty="0"/>
              <a:t>FALSE</a:t>
            </a:r>
          </a:p>
          <a:p>
            <a:endParaRPr lang="en-US" altLang="ko-KR" sz="1600" dirty="0"/>
          </a:p>
          <a:p>
            <a:r>
              <a:rPr lang="en-US" altLang="ko-KR" sz="1600" dirty="0" err="1">
                <a:solidFill>
                  <a:srgbClr val="FF0000"/>
                </a:solidFill>
              </a:rPr>
              <a:t>Nat_Number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/>
              <a:t>add(x, y) ::= </a:t>
            </a:r>
            <a:r>
              <a:rPr lang="en-US" altLang="ko-KR" sz="1600" dirty="0">
                <a:solidFill>
                  <a:srgbClr val="0070C0"/>
                </a:solidFill>
              </a:rPr>
              <a:t>if</a:t>
            </a:r>
            <a:r>
              <a:rPr lang="en-US" altLang="ko-KR" sz="1600" dirty="0"/>
              <a:t>( (</a:t>
            </a:r>
            <a:r>
              <a:rPr lang="en-US" altLang="ko-KR" sz="1600" dirty="0" err="1"/>
              <a:t>x+y</a:t>
            </a:r>
            <a:r>
              <a:rPr lang="en-US" altLang="ko-KR" sz="1600" dirty="0"/>
              <a:t>) &lt;= INT_MAX )</a:t>
            </a:r>
          </a:p>
          <a:p>
            <a:r>
              <a:rPr lang="en-US" altLang="ko-KR" sz="1600" dirty="0"/>
              <a:t>			</a:t>
            </a:r>
            <a:r>
              <a:rPr lang="en-US" altLang="ko-KR" sz="1600" dirty="0">
                <a:solidFill>
                  <a:srgbClr val="0070C0"/>
                </a:solidFill>
              </a:rPr>
              <a:t>return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x+y</a:t>
            </a:r>
            <a:endParaRPr lang="en-US" altLang="ko-KR" sz="1600" dirty="0"/>
          </a:p>
          <a:p>
            <a:r>
              <a:rPr lang="en-US" altLang="ko-KR" sz="1600" dirty="0"/>
              <a:t>		        </a:t>
            </a:r>
            <a:r>
              <a:rPr lang="en-US" altLang="ko-KR" sz="1600" dirty="0">
                <a:solidFill>
                  <a:srgbClr val="0070C0"/>
                </a:solidFill>
              </a:rPr>
              <a:t>else </a:t>
            </a:r>
            <a:r>
              <a:rPr lang="en-US" altLang="ko-KR" sz="1600" dirty="0" err="1">
                <a:solidFill>
                  <a:srgbClr val="0070C0"/>
                </a:solidFill>
              </a:rPr>
              <a:t>retrun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/>
              <a:t>INT_MAX</a:t>
            </a: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Nat_Number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/>
              <a:t>sub(x, y) ::= </a:t>
            </a:r>
            <a:r>
              <a:rPr lang="en-US" altLang="ko-KR" sz="1600" dirty="0">
                <a:solidFill>
                  <a:srgbClr val="0070C0"/>
                </a:solidFill>
              </a:rPr>
              <a:t>if</a:t>
            </a:r>
            <a:r>
              <a:rPr lang="en-US" altLang="ko-KR" sz="1600" dirty="0"/>
              <a:t>(x&lt;y) </a:t>
            </a:r>
            <a:r>
              <a:rPr lang="en-US" altLang="ko-KR" sz="1600" dirty="0">
                <a:solidFill>
                  <a:srgbClr val="0070C0"/>
                </a:solidFill>
              </a:rPr>
              <a:t>return</a:t>
            </a:r>
            <a:r>
              <a:rPr lang="en-US" altLang="ko-KR" sz="1600" dirty="0"/>
              <a:t> 0</a:t>
            </a:r>
          </a:p>
          <a:p>
            <a:r>
              <a:rPr lang="en-US" altLang="ko-KR" sz="1600" dirty="0"/>
              <a:t>		        </a:t>
            </a:r>
            <a:r>
              <a:rPr lang="en-US" altLang="ko-KR" sz="1600" dirty="0">
                <a:solidFill>
                  <a:srgbClr val="0070C0"/>
                </a:solidFill>
              </a:rPr>
              <a:t>else</a:t>
            </a:r>
            <a:r>
              <a:rPr lang="en-US" altLang="ko-KR" sz="1600" dirty="0"/>
              <a:t> return x-y</a:t>
            </a:r>
            <a:endParaRPr lang="ko-KR" altLang="en-US" sz="16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1A7C9F6-3DFD-421D-BD85-FBFF9B252167}"/>
              </a:ext>
            </a:extLst>
          </p:cNvPr>
          <p:cNvCxnSpPr/>
          <p:nvPr/>
        </p:nvCxnSpPr>
        <p:spPr>
          <a:xfrm flipV="1">
            <a:off x="2097248" y="1006679"/>
            <a:ext cx="4840447" cy="1417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E9EDA8-DD96-4FF2-B6EE-126CFDB05380}"/>
              </a:ext>
            </a:extLst>
          </p:cNvPr>
          <p:cNvSpPr txBox="1"/>
          <p:nvPr/>
        </p:nvSpPr>
        <p:spPr>
          <a:xfrm>
            <a:off x="6878972" y="866993"/>
            <a:ext cx="484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94C3BB"/>
                </a:solidFill>
              </a:rPr>
              <a:t>객체는 주로 집합의 개념을 사용하여 정의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E1B9E5E-E462-4C16-942E-08C6377437E2}"/>
              </a:ext>
            </a:extLst>
          </p:cNvPr>
          <p:cNvCxnSpPr>
            <a:cxnSpLocks/>
          </p:cNvCxnSpPr>
          <p:nvPr/>
        </p:nvCxnSpPr>
        <p:spPr>
          <a:xfrm>
            <a:off x="1333850" y="2842668"/>
            <a:ext cx="679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5E08A66-22D5-49AC-BB86-DD997AB3CFB5}"/>
              </a:ext>
            </a:extLst>
          </p:cNvPr>
          <p:cNvSpPr txBox="1"/>
          <p:nvPr/>
        </p:nvSpPr>
        <p:spPr>
          <a:xfrm>
            <a:off x="1984963" y="2673391"/>
            <a:ext cx="6739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94C3BB"/>
                </a:solidFill>
              </a:rPr>
              <a:t>여기에는 함수의 이름</a:t>
            </a:r>
            <a:r>
              <a:rPr lang="en-US" altLang="ko-KR" sz="1600" dirty="0">
                <a:solidFill>
                  <a:srgbClr val="94C3BB"/>
                </a:solidFill>
              </a:rPr>
              <a:t>, </a:t>
            </a:r>
            <a:r>
              <a:rPr lang="ko-KR" altLang="en-US" sz="1600" dirty="0">
                <a:solidFill>
                  <a:srgbClr val="94C3BB"/>
                </a:solidFill>
              </a:rPr>
              <a:t>매개변수</a:t>
            </a:r>
            <a:r>
              <a:rPr lang="en-US" altLang="ko-KR" sz="1600" dirty="0">
                <a:solidFill>
                  <a:srgbClr val="94C3BB"/>
                </a:solidFill>
              </a:rPr>
              <a:t>, </a:t>
            </a:r>
            <a:r>
              <a:rPr lang="ko-KR" altLang="en-US" sz="1600" dirty="0">
                <a:solidFill>
                  <a:srgbClr val="94C3BB"/>
                </a:solidFill>
              </a:rPr>
              <a:t>반환형</a:t>
            </a:r>
            <a:r>
              <a:rPr lang="en-US" altLang="ko-KR" sz="1600" dirty="0">
                <a:solidFill>
                  <a:srgbClr val="94C3BB"/>
                </a:solidFill>
              </a:rPr>
              <a:t>, </a:t>
            </a:r>
            <a:r>
              <a:rPr lang="ko-KR" altLang="en-US" sz="1600" dirty="0">
                <a:solidFill>
                  <a:srgbClr val="94C3BB"/>
                </a:solidFill>
              </a:rPr>
              <a:t>수행하는 기능 등 포함</a:t>
            </a:r>
            <a:r>
              <a:rPr lang="en-US" altLang="ko-KR" sz="1600" dirty="0">
                <a:solidFill>
                  <a:srgbClr val="94C3BB"/>
                </a:solidFill>
              </a:rPr>
              <a:t>.</a:t>
            </a:r>
            <a:endParaRPr lang="ko-KR" altLang="en-US" sz="1600" dirty="0">
              <a:solidFill>
                <a:srgbClr val="94C3BB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F4E85B6-F95C-46CE-938C-2E5BD9E60192}"/>
              </a:ext>
            </a:extLst>
          </p:cNvPr>
          <p:cNvSpPr/>
          <p:nvPr/>
        </p:nvSpPr>
        <p:spPr>
          <a:xfrm>
            <a:off x="2290194" y="3011945"/>
            <a:ext cx="343949" cy="338554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7DBE23C-79D0-4BB1-988E-5E5004E24476}"/>
              </a:ext>
            </a:extLst>
          </p:cNvPr>
          <p:cNvCxnSpPr>
            <a:stCxn id="19" idx="0"/>
          </p:cNvCxnSpPr>
          <p:nvPr/>
        </p:nvCxnSpPr>
        <p:spPr>
          <a:xfrm rot="5400000" flipH="1" flipV="1">
            <a:off x="3034569" y="1239623"/>
            <a:ext cx="1199923" cy="2344723"/>
          </a:xfrm>
          <a:prstGeom prst="bentConnector2">
            <a:avLst/>
          </a:prstGeom>
          <a:ln w="1651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D7EBF5-F9A0-45E3-A29E-52BEFB1ED777}"/>
              </a:ext>
            </a:extLst>
          </p:cNvPr>
          <p:cNvSpPr txBox="1"/>
          <p:nvPr/>
        </p:nvSpPr>
        <p:spPr>
          <a:xfrm>
            <a:off x="4806892" y="1653010"/>
            <a:ext cx="2801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4C3BB"/>
                </a:solidFill>
              </a:rPr>
              <a:t>“~</a:t>
            </a:r>
            <a:r>
              <a:rPr lang="ko-KR" altLang="en-US" sz="1600" dirty="0">
                <a:solidFill>
                  <a:srgbClr val="94C3BB"/>
                </a:solidFill>
              </a:rPr>
              <a:t>으로 정의된다</a:t>
            </a:r>
            <a:r>
              <a:rPr lang="en-US" altLang="ko-KR" sz="1600" dirty="0">
                <a:solidFill>
                  <a:srgbClr val="94C3BB"/>
                </a:solidFill>
              </a:rPr>
              <a:t>”</a:t>
            </a:r>
            <a:r>
              <a:rPr lang="ko-KR" altLang="en-US" sz="1600" dirty="0">
                <a:solidFill>
                  <a:srgbClr val="94C3BB"/>
                </a:solidFill>
              </a:rPr>
              <a:t>를 의미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C1065BB-1750-4BEE-A814-4FEE9C7016AE}"/>
              </a:ext>
            </a:extLst>
          </p:cNvPr>
          <p:cNvSpPr/>
          <p:nvPr/>
        </p:nvSpPr>
        <p:spPr>
          <a:xfrm>
            <a:off x="3657600" y="3129174"/>
            <a:ext cx="4538444" cy="7919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9B7CB4-C1CF-4E78-9B1B-ACF6E2D18A75}"/>
              </a:ext>
            </a:extLst>
          </p:cNvPr>
          <p:cNvSpPr txBox="1"/>
          <p:nvPr/>
        </p:nvSpPr>
        <p:spPr>
          <a:xfrm>
            <a:off x="8125703" y="3011945"/>
            <a:ext cx="3741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매개변수가 없고 단순이 </a:t>
            </a:r>
            <a:r>
              <a:rPr lang="en-US" altLang="ko-KR" sz="1400" dirty="0"/>
              <a:t>0</a:t>
            </a:r>
            <a:r>
              <a:rPr lang="ko-KR" altLang="en-US" sz="1400" dirty="0"/>
              <a:t>를 반환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9DE6CEB-6FCD-42DD-8629-F28E8E90BD0B}"/>
              </a:ext>
            </a:extLst>
          </p:cNvPr>
          <p:cNvSpPr/>
          <p:nvPr/>
        </p:nvSpPr>
        <p:spPr>
          <a:xfrm>
            <a:off x="5448650" y="3409803"/>
            <a:ext cx="2747394" cy="7919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D1C718-61B1-4DB5-BA01-C8BF2776A662}"/>
              </a:ext>
            </a:extLst>
          </p:cNvPr>
          <p:cNvSpPr txBox="1"/>
          <p:nvPr/>
        </p:nvSpPr>
        <p:spPr>
          <a:xfrm>
            <a:off x="8125703" y="3295511"/>
            <a:ext cx="3741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다음순서의 자연수를 반환</a:t>
            </a:r>
          </a:p>
        </p:txBody>
      </p:sp>
    </p:spTree>
    <p:extLst>
      <p:ext uri="{BB962C8B-B14F-4D97-AF65-F5344CB8AC3E}">
        <p14:creationId xmlns:p14="http://schemas.microsoft.com/office/powerpoint/2010/main" val="125279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/>
      <p:bldP spid="11" grpId="0"/>
      <p:bldP spid="15" grpId="0"/>
      <p:bldP spid="9" grpId="0"/>
      <p:bldP spid="18" grpId="0"/>
      <p:bldP spid="19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1.2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추상자료형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BA0571-ECFF-4539-8C98-BD9C1A78A31D}"/>
              </a:ext>
            </a:extLst>
          </p:cNvPr>
          <p:cNvSpPr txBox="1"/>
          <p:nvPr/>
        </p:nvSpPr>
        <p:spPr>
          <a:xfrm>
            <a:off x="196347" y="1098958"/>
            <a:ext cx="722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ADT</a:t>
            </a:r>
            <a:r>
              <a:rPr lang="ko-KR" altLang="en-US" dirty="0"/>
              <a:t>가 구현될 때 보통 구현세부사항은 외부에 알리지 않고 외부와의 인터페이스만 사용하기 때문에 추상 자료형의 구현 방법은 언제든지 안전하게 변경될 수 있음</a:t>
            </a:r>
            <a:r>
              <a:rPr lang="en-US" altLang="ko-KR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677587-68FB-4669-A0A9-2507BAE1FBC5}"/>
              </a:ext>
            </a:extLst>
          </p:cNvPr>
          <p:cNvSpPr txBox="1"/>
          <p:nvPr/>
        </p:nvSpPr>
        <p:spPr>
          <a:xfrm>
            <a:off x="196347" y="2754656"/>
            <a:ext cx="7840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 </a:t>
            </a:r>
            <a:r>
              <a:rPr lang="ko-KR" altLang="en-US" dirty="0"/>
              <a:t>인터페이스만 정확히 지켜진다면 </a:t>
            </a:r>
            <a:r>
              <a:rPr lang="en-US" altLang="ko-KR" dirty="0"/>
              <a:t>ADT</a:t>
            </a:r>
            <a:r>
              <a:rPr lang="ko-KR" altLang="en-US" dirty="0"/>
              <a:t>가 여러가지 방법으로 구현될 수 있음을 의미</a:t>
            </a:r>
            <a:r>
              <a:rPr lang="en-US" altLang="ko-KR" dirty="0"/>
              <a:t>. </a:t>
            </a:r>
            <a:r>
              <a:rPr lang="ko-KR" altLang="en-US" dirty="0"/>
              <a:t>이것이 정보은닉의 기본 개념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전체 프로그램을 변경가능성이 있는 구현 세부사항으로부터 보호하는 것</a:t>
            </a:r>
            <a:r>
              <a:rPr lang="en-US" altLang="ko-KR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CE64ED-FBE6-4B70-9B28-868CABD9FB76}"/>
              </a:ext>
            </a:extLst>
          </p:cNvPr>
          <p:cNvSpPr txBox="1"/>
          <p:nvPr/>
        </p:nvSpPr>
        <p:spPr>
          <a:xfrm>
            <a:off x="196347" y="4410354"/>
            <a:ext cx="7840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프로그래밍 </a:t>
            </a:r>
            <a:r>
              <a:rPr lang="ko-KR" altLang="en-US" dirty="0" err="1"/>
              <a:t>언어에따라</a:t>
            </a:r>
            <a:r>
              <a:rPr lang="ko-KR" altLang="en-US" dirty="0"/>
              <a:t> </a:t>
            </a:r>
            <a:r>
              <a:rPr lang="en-US" altLang="ko-KR" dirty="0"/>
              <a:t>ADT</a:t>
            </a:r>
            <a:r>
              <a:rPr lang="ko-KR" altLang="en-US" dirty="0"/>
              <a:t>는 여러 가지 방법으로 구현됨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객체지향언어에서는 </a:t>
            </a:r>
            <a:r>
              <a:rPr lang="en-US" altLang="ko-KR" dirty="0"/>
              <a:t>“</a:t>
            </a:r>
            <a:r>
              <a:rPr lang="ko-KR" altLang="en-US" dirty="0"/>
              <a:t>클래스</a:t>
            </a:r>
            <a:r>
              <a:rPr lang="en-US" altLang="ko-KR" dirty="0"/>
              <a:t>”</a:t>
            </a:r>
            <a:r>
              <a:rPr lang="ko-KR" altLang="en-US" dirty="0"/>
              <a:t>개념을 사용하여 </a:t>
            </a:r>
            <a:r>
              <a:rPr lang="en-US" altLang="ko-KR" dirty="0"/>
              <a:t>ADT</a:t>
            </a:r>
            <a:r>
              <a:rPr lang="ko-KR" altLang="en-US" dirty="0"/>
              <a:t>가 구현됨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ADT</a:t>
            </a:r>
            <a:r>
              <a:rPr lang="ko-KR" altLang="en-US" dirty="0"/>
              <a:t>의 객체는 클래스의 속성으로 구현되고 </a:t>
            </a:r>
            <a:r>
              <a:rPr lang="en-US" altLang="ko-KR" dirty="0"/>
              <a:t>ADT</a:t>
            </a:r>
            <a:r>
              <a:rPr lang="ko-KR" altLang="en-US" dirty="0"/>
              <a:t>의 연산은 클래스의 </a:t>
            </a:r>
            <a:r>
              <a:rPr lang="ko-KR" altLang="en-US" dirty="0" err="1"/>
              <a:t>맴버함수로</a:t>
            </a:r>
            <a:r>
              <a:rPr lang="ko-KR" altLang="en-US" dirty="0"/>
              <a:t> 구현됨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객체지향언어에서는 </a:t>
            </a:r>
            <a:r>
              <a:rPr lang="en-US" altLang="ko-KR" dirty="0"/>
              <a:t>private</a:t>
            </a:r>
            <a:r>
              <a:rPr lang="ko-KR" altLang="en-US" dirty="0"/>
              <a:t>나 </a:t>
            </a:r>
            <a:r>
              <a:rPr lang="en-US" altLang="ko-KR" dirty="0"/>
              <a:t>protected</a:t>
            </a:r>
            <a:r>
              <a:rPr lang="ko-KR" altLang="en-US" dirty="0"/>
              <a:t>키워드를 이용하여 내부 자료의 접근을 제한할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클래스는 계층구조</a:t>
            </a:r>
            <a:r>
              <a:rPr lang="en-US" altLang="ko-KR" dirty="0"/>
              <a:t>(</a:t>
            </a:r>
            <a:r>
              <a:rPr lang="ko-KR" altLang="en-US" dirty="0"/>
              <a:t>상속</a:t>
            </a:r>
            <a:r>
              <a:rPr lang="en-US" altLang="ko-KR" dirty="0"/>
              <a:t>)</a:t>
            </a:r>
            <a:r>
              <a:rPr lang="ko-KR" altLang="en-US" dirty="0"/>
              <a:t>로 구성될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781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6065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0" y="1951557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1.1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자료구조와 알고리즘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DB745-3D78-4AA4-9229-670469DDC5C5}"/>
              </a:ext>
            </a:extLst>
          </p:cNvPr>
          <p:cNvSpPr txBox="1"/>
          <p:nvPr/>
        </p:nvSpPr>
        <p:spPr>
          <a:xfrm>
            <a:off x="3364290" y="2463818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1.2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추상 데이터 타입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126267-CF88-469B-A02D-01F856868468}"/>
              </a:ext>
            </a:extLst>
          </p:cNvPr>
          <p:cNvSpPr txBox="1"/>
          <p:nvPr/>
        </p:nvSpPr>
        <p:spPr>
          <a:xfrm>
            <a:off x="3364290" y="2976079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1.3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알고리즘의 성능 분석</a:t>
            </a:r>
          </a:p>
        </p:txBody>
      </p:sp>
    </p:spTree>
    <p:extLst>
      <p:ext uri="{BB962C8B-B14F-4D97-AF65-F5344CB8AC3E}">
        <p14:creationId xmlns:p14="http://schemas.microsoft.com/office/powerpoint/2010/main" val="314827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72012" y="1409494"/>
            <a:ext cx="2847975" cy="523220"/>
            <a:chOff x="4453825" y="528789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547" y="528789"/>
              <a:ext cx="16065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72012" y="2035447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ea typeface="HY강B" panose="02030600000101010101" pitchFamily="18" charset="-127"/>
              </a:rPr>
              <a:t>1.3 </a:t>
            </a:r>
            <a:r>
              <a:rPr lang="ko-KR" altLang="en-US" sz="2000" dirty="0">
                <a:solidFill>
                  <a:srgbClr val="30302A"/>
                </a:solidFill>
                <a:ea typeface="HY강B" panose="02030600000101010101" pitchFamily="18" charset="-127"/>
              </a:rPr>
              <a:t>알고리즘의 성능 분석</a:t>
            </a:r>
          </a:p>
        </p:txBody>
      </p:sp>
    </p:spTree>
    <p:extLst>
      <p:ext uri="{BB962C8B-B14F-4D97-AF65-F5344CB8AC3E}">
        <p14:creationId xmlns:p14="http://schemas.microsoft.com/office/powerpoint/2010/main" val="2579230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1.3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알고리즘의 성능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7D5A-31C0-491B-8983-68635A7699A4}"/>
              </a:ext>
            </a:extLst>
          </p:cNvPr>
          <p:cNvSpPr txBox="1"/>
          <p:nvPr/>
        </p:nvSpPr>
        <p:spPr>
          <a:xfrm>
            <a:off x="196347" y="1073791"/>
            <a:ext cx="378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알고리즘의 효율성이 중요한 이유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BE35A-698A-4822-8DE5-9889E2354FFA}"/>
              </a:ext>
            </a:extLst>
          </p:cNvPr>
          <p:cNvSpPr txBox="1"/>
          <p:nvPr/>
        </p:nvSpPr>
        <p:spPr>
          <a:xfrm>
            <a:off x="196347" y="1664008"/>
            <a:ext cx="1034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ko-KR" altLang="en-US" dirty="0"/>
              <a:t>최근 사용 프로그램 규모가 이전에 비해서 엄청나게 커지고 있기 때문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BC9A0-D0DF-4B69-B6A8-AB4B4A0C6505}"/>
              </a:ext>
            </a:extLst>
          </p:cNvPr>
          <p:cNvSpPr txBox="1"/>
          <p:nvPr/>
        </p:nvSpPr>
        <p:spPr>
          <a:xfrm>
            <a:off x="196347" y="2170227"/>
            <a:ext cx="10348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 간의 효율성은 입력 자료의 양이 적은 경우에는 무시해도 상관 없지만 자료의 양이 많아 지면 그 차이는 상당히 커지게 됨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019A9-0038-4009-81B5-D095DA6F4509}"/>
              </a:ext>
            </a:extLst>
          </p:cNvPr>
          <p:cNvSpPr txBox="1"/>
          <p:nvPr/>
        </p:nvSpPr>
        <p:spPr>
          <a:xfrm>
            <a:off x="5429473" y="2942913"/>
            <a:ext cx="121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4C3BB"/>
                </a:solidFill>
              </a:rPr>
              <a:t>&lt;</a:t>
            </a:r>
            <a:r>
              <a:rPr lang="ko-KR" altLang="en-US" dirty="0">
                <a:solidFill>
                  <a:srgbClr val="94C3BB"/>
                </a:solidFill>
              </a:rPr>
              <a:t>표 </a:t>
            </a:r>
            <a:r>
              <a:rPr lang="en-US" altLang="ko-KR" dirty="0">
                <a:solidFill>
                  <a:srgbClr val="94C3BB"/>
                </a:solidFill>
              </a:rPr>
              <a:t>1-2&gt;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2C9D7BB-FAB3-4009-8F3F-14344AD36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17680"/>
              </p:ext>
            </p:extLst>
          </p:nvPr>
        </p:nvGraphicFramePr>
        <p:xfrm>
          <a:off x="3122940" y="3410125"/>
          <a:ext cx="5946120" cy="1223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2040">
                  <a:extLst>
                    <a:ext uri="{9D8B030D-6E8A-4147-A177-3AD203B41FA5}">
                      <a16:colId xmlns:a16="http://schemas.microsoft.com/office/drawing/2014/main" val="3748811073"/>
                    </a:ext>
                  </a:extLst>
                </a:gridCol>
                <a:gridCol w="1982040">
                  <a:extLst>
                    <a:ext uri="{9D8B030D-6E8A-4147-A177-3AD203B41FA5}">
                      <a16:colId xmlns:a16="http://schemas.microsoft.com/office/drawing/2014/main" val="239288440"/>
                    </a:ext>
                  </a:extLst>
                </a:gridCol>
                <a:gridCol w="1982040">
                  <a:extLst>
                    <a:ext uri="{9D8B030D-6E8A-4147-A177-3AD203B41FA5}">
                      <a16:colId xmlns:a16="http://schemas.microsoft.com/office/drawing/2014/main" val="2697272374"/>
                    </a:ext>
                  </a:extLst>
                </a:gridCol>
              </a:tblGrid>
              <a:tr h="180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 자료의 </a:t>
                      </a:r>
                      <a:r>
                        <a:rPr lang="ko-KR" altLang="en-US" dirty="0" err="1"/>
                        <a:t>갯수</a:t>
                      </a:r>
                      <a:endParaRPr lang="ko-KR" altLang="en-US" dirty="0"/>
                    </a:p>
                  </a:txBody>
                  <a:tcPr>
                    <a:solidFill>
                      <a:srgbClr val="94C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프로그램 </a:t>
                      </a:r>
                      <a:r>
                        <a:rPr lang="en-US" altLang="ko-KR" dirty="0"/>
                        <a:t>A: n^2</a:t>
                      </a:r>
                      <a:endParaRPr lang="ko-KR" altLang="en-US" dirty="0"/>
                    </a:p>
                  </a:txBody>
                  <a:tcPr>
                    <a:solidFill>
                      <a:srgbClr val="94C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프로그램 </a:t>
                      </a:r>
                      <a:r>
                        <a:rPr lang="en-US" altLang="ko-KR" dirty="0"/>
                        <a:t>B: 2^n</a:t>
                      </a:r>
                      <a:endParaRPr lang="ko-KR" altLang="en-US" dirty="0"/>
                    </a:p>
                  </a:txBody>
                  <a:tcPr>
                    <a:solidFill>
                      <a:srgbClr val="94C3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50454"/>
                  </a:ext>
                </a:extLst>
              </a:tr>
              <a:tr h="428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n=6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333448"/>
                  </a:ext>
                </a:extLst>
              </a:tr>
              <a:tr h="428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n=100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만초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4x10^22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625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5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1.3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알고리즘의 성능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7D5A-31C0-491B-8983-68635A7699A4}"/>
              </a:ext>
            </a:extLst>
          </p:cNvPr>
          <p:cNvSpPr txBox="1"/>
          <p:nvPr/>
        </p:nvSpPr>
        <p:spPr>
          <a:xfrm>
            <a:off x="196347" y="1073791"/>
            <a:ext cx="378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알고리즘의 효율성이 중요한 이유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BE35A-698A-4822-8DE5-9889E2354FFA}"/>
              </a:ext>
            </a:extLst>
          </p:cNvPr>
          <p:cNvSpPr txBox="1"/>
          <p:nvPr/>
        </p:nvSpPr>
        <p:spPr>
          <a:xfrm>
            <a:off x="196347" y="1664008"/>
            <a:ext cx="1034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두번째</a:t>
            </a:r>
            <a:r>
              <a:rPr lang="en-US" altLang="ko-KR" dirty="0"/>
              <a:t>, </a:t>
            </a:r>
            <a:r>
              <a:rPr lang="ko-KR" altLang="en-US" dirty="0"/>
              <a:t>사용자들은 여전히 빠른 프로그램을 선호한다는 점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BC9A0-D0DF-4B69-B6A8-AB4B4A0C6505}"/>
              </a:ext>
            </a:extLst>
          </p:cNvPr>
          <p:cNvSpPr txBox="1"/>
          <p:nvPr/>
        </p:nvSpPr>
        <p:spPr>
          <a:xfrm>
            <a:off x="196347" y="2170227"/>
            <a:ext cx="1034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따라서 경쟁사 프로그램보다 수행속도가 조금이라도 느리면 경쟁에서 밀릴 수밖에 없음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효율적인 알고리즘은 알고리즘이 시작하여 결과가 나올 때 까지의 수행시간이 짧으면서 컴퓨터 내에 있는 메모리와 같은 자원을 덜 사용하는 알고리즘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1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1.3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알고리즘의 성능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7D5A-31C0-491B-8983-68635A7699A4}"/>
              </a:ext>
            </a:extLst>
          </p:cNvPr>
          <p:cNvSpPr txBox="1"/>
          <p:nvPr/>
        </p:nvSpPr>
        <p:spPr>
          <a:xfrm>
            <a:off x="196343" y="855569"/>
            <a:ext cx="378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수행시간 측정방법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8DF4628-F477-4D09-9EA3-64F16C0F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88730"/>
              </p:ext>
            </p:extLst>
          </p:nvPr>
        </p:nvGraphicFramePr>
        <p:xfrm>
          <a:off x="196343" y="1573882"/>
          <a:ext cx="7890642" cy="221233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45321">
                  <a:extLst>
                    <a:ext uri="{9D8B030D-6E8A-4147-A177-3AD203B41FA5}">
                      <a16:colId xmlns:a16="http://schemas.microsoft.com/office/drawing/2014/main" val="3748811073"/>
                    </a:ext>
                  </a:extLst>
                </a:gridCol>
                <a:gridCol w="3945321">
                  <a:extLst>
                    <a:ext uri="{9D8B030D-6E8A-4147-A177-3AD203B41FA5}">
                      <a16:colId xmlns:a16="http://schemas.microsoft.com/office/drawing/2014/main" val="239288440"/>
                    </a:ext>
                  </a:extLst>
                </a:gridCol>
              </a:tblGrid>
              <a:tr h="321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방법 </a:t>
                      </a:r>
                      <a:r>
                        <a:rPr lang="en-US" altLang="ko-KR" dirty="0"/>
                        <a:t>#1</a:t>
                      </a:r>
                      <a:endParaRPr lang="ko-KR" altLang="en-US" dirty="0"/>
                    </a:p>
                  </a:txBody>
                  <a:tcPr>
                    <a:solidFill>
                      <a:srgbClr val="94C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방법 </a:t>
                      </a:r>
                      <a:r>
                        <a:rPr lang="en-US" altLang="ko-KR" dirty="0"/>
                        <a:t>#2</a:t>
                      </a:r>
                      <a:endParaRPr lang="ko-KR" altLang="en-US" dirty="0"/>
                    </a:p>
                  </a:txBody>
                  <a:tcPr>
                    <a:solidFill>
                      <a:srgbClr val="94C3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50454"/>
                  </a:ext>
                </a:extLst>
              </a:tr>
              <a:tr h="18465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#include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time.h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start = clock();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stop = clock();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double duration = double(stop-start) / CLOCKS_PER_SEC;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#include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time.h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start = time(NULL);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stop = time(NULL);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double duration=double(stop, start);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33344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185F3F5-6410-4F5E-9B42-AA947DFA892F}"/>
              </a:ext>
            </a:extLst>
          </p:cNvPr>
          <p:cNvSpPr txBox="1"/>
          <p:nvPr/>
        </p:nvSpPr>
        <p:spPr>
          <a:xfrm>
            <a:off x="1572138" y="1184892"/>
            <a:ext cx="718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소스코드를 구현하여 수행시간을 측정하는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7C310-0AA5-4427-ACB5-CD52C1A7E2DB}"/>
              </a:ext>
            </a:extLst>
          </p:cNvPr>
          <p:cNvSpPr txBox="1"/>
          <p:nvPr/>
        </p:nvSpPr>
        <p:spPr>
          <a:xfrm>
            <a:off x="196343" y="3959604"/>
            <a:ext cx="11917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문제점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알고리즘을 구현하고 </a:t>
            </a:r>
            <a:r>
              <a:rPr lang="ko-KR" altLang="en-US" dirty="0" err="1"/>
              <a:t>테스를</a:t>
            </a:r>
            <a:r>
              <a:rPr lang="ko-KR" altLang="en-US" dirty="0"/>
              <a:t> 해야함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알고리즘이 복잡한 경우에는 구현해야 된다는 점이 큰 부담이 될 수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만약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개의 알고리즘을 비교한다면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반드시 똑같은 하드웨어를 사용해야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또한 소프트웨어 환경도 매우 중요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예를 들면 프로그래밍에 사용한 컴퓨터 언어에 따라 수행속도가 달라질 수 있음</a:t>
            </a:r>
            <a:r>
              <a:rPr lang="en-US" altLang="ko-KR" dirty="0">
                <a:sym typeface="Wingdings" panose="05000000000000000000" pitchFamily="2" charset="2"/>
              </a:rPr>
              <a:t>.)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실험에 사용했던 데이터가 아닌 다른 데이터에 대해서는 전혀 다른 결과가 나올 수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6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1.3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알고리즘의 성능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7D5A-31C0-491B-8983-68635A7699A4}"/>
              </a:ext>
            </a:extLst>
          </p:cNvPr>
          <p:cNvSpPr txBox="1"/>
          <p:nvPr/>
        </p:nvSpPr>
        <p:spPr>
          <a:xfrm>
            <a:off x="196347" y="1073791"/>
            <a:ext cx="378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4C3BB"/>
                </a:solidFill>
              </a:rPr>
              <a:t>알고리즘의 복잡도 분석 방법</a:t>
            </a:r>
            <a:endParaRPr lang="en-US" altLang="ko-KR" dirty="0">
              <a:solidFill>
                <a:srgbClr val="94C3B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CDF5B-ACA5-4C43-A193-F2724385B93B}"/>
              </a:ext>
            </a:extLst>
          </p:cNvPr>
          <p:cNvSpPr txBox="1"/>
          <p:nvPr/>
        </p:nvSpPr>
        <p:spPr>
          <a:xfrm>
            <a:off x="196347" y="1443123"/>
            <a:ext cx="902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 복잡도 분석은 구현하지 않고도 모든 입력을 고려하는 방법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실행 하드웨어나 소프트웨어 환경과는 관계없이 알고리즘의 효율성을 평가할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020B0-839A-4853-A174-FDF71A9BAF24}"/>
              </a:ext>
            </a:extLst>
          </p:cNvPr>
          <p:cNvSpPr txBox="1"/>
          <p:nvPr/>
        </p:nvSpPr>
        <p:spPr>
          <a:xfrm>
            <a:off x="196347" y="2134008"/>
            <a:ext cx="378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4C3BB"/>
                </a:solidFill>
              </a:rPr>
              <a:t>시간 복잡도 함수</a:t>
            </a:r>
            <a:endParaRPr lang="en-US" altLang="ko-KR" dirty="0">
              <a:solidFill>
                <a:srgbClr val="94C3B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FFD2A-88B4-4AB9-B868-87E22B8DB9FA}"/>
              </a:ext>
            </a:extLst>
          </p:cNvPr>
          <p:cNvSpPr txBox="1"/>
          <p:nvPr/>
        </p:nvSpPr>
        <p:spPr>
          <a:xfrm>
            <a:off x="196347" y="2547894"/>
            <a:ext cx="11224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알고리즘의 수행시간 분석을 시간 복잡도</a:t>
            </a:r>
            <a:r>
              <a:rPr lang="en-US" altLang="ko-KR" dirty="0"/>
              <a:t>(time complexity)</a:t>
            </a:r>
            <a:r>
              <a:rPr lang="ko-KR" altLang="en-US" dirty="0"/>
              <a:t>라고 하고 알고리즘이 사용하는 기억공간 분석을 공간 복잡도</a:t>
            </a:r>
            <a:r>
              <a:rPr lang="en-US" altLang="ko-KR" dirty="0"/>
              <a:t>(space complexity)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3466C-9535-46B6-AC16-4D77472642C8}"/>
              </a:ext>
            </a:extLst>
          </p:cNvPr>
          <p:cNvSpPr txBox="1"/>
          <p:nvPr/>
        </p:nvSpPr>
        <p:spPr>
          <a:xfrm>
            <a:off x="196347" y="3238779"/>
            <a:ext cx="11224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우리가 알고리즘 복잡도를 이야기할 때 대개는 시간 복잡도를 말함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보통 알고리즘이 차지하는 공간보다는 수행시간에 더 관심이 있기 때문</a:t>
            </a:r>
            <a:r>
              <a:rPr lang="en-US" altLang="ko-KR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63CE8-0131-432D-A469-F125F3D9700E}"/>
              </a:ext>
            </a:extLst>
          </p:cNvPr>
          <p:cNvSpPr txBox="1"/>
          <p:nvPr/>
        </p:nvSpPr>
        <p:spPr>
          <a:xfrm>
            <a:off x="196347" y="3924958"/>
            <a:ext cx="1176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4C3BB"/>
                </a:solidFill>
              </a:rPr>
              <a:t>시간 복잡도</a:t>
            </a:r>
            <a:r>
              <a:rPr lang="ko-KR" altLang="en-US" dirty="0"/>
              <a:t>는 알고리즘의 절대적인 수행 시간이 아니라</a:t>
            </a:r>
            <a:r>
              <a:rPr lang="en-US" altLang="ko-KR" dirty="0"/>
              <a:t>, </a:t>
            </a:r>
            <a:r>
              <a:rPr lang="ko-KR" altLang="en-US" dirty="0"/>
              <a:t>알고리즘을 이루고있는 </a:t>
            </a:r>
            <a:r>
              <a:rPr lang="ko-KR" altLang="en-US" b="1" dirty="0">
                <a:solidFill>
                  <a:srgbClr val="94C3BB"/>
                </a:solidFill>
              </a:rPr>
              <a:t>연산이 몇 번이나 수행</a:t>
            </a:r>
            <a:r>
              <a:rPr lang="ko-KR" altLang="en-US" dirty="0"/>
              <a:t>되는지를 숫자로 표시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C8EDD-9DC7-47EC-AE04-4B459DFE9882}"/>
              </a:ext>
            </a:extLst>
          </p:cNvPr>
          <p:cNvSpPr txBox="1"/>
          <p:nvPr/>
        </p:nvSpPr>
        <p:spPr>
          <a:xfrm>
            <a:off x="196347" y="4888753"/>
            <a:ext cx="84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4C3BB"/>
                </a:solidFill>
              </a:rPr>
              <a:t>시간 복잡도 함수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연산의 수를 입력의 개수 </a:t>
            </a:r>
            <a:r>
              <a:rPr lang="en-US" altLang="ko-KR" dirty="0"/>
              <a:t>n</a:t>
            </a:r>
            <a:r>
              <a:rPr lang="ko-KR" altLang="en-US" dirty="0"/>
              <a:t>의 함수로 나타낸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 </a:t>
            </a:r>
            <a:r>
              <a:rPr lang="ko-KR" altLang="en-US" dirty="0"/>
              <a:t>표기는 </a:t>
            </a:r>
            <a:r>
              <a:rPr lang="en-US" altLang="ko-KR" dirty="0">
                <a:solidFill>
                  <a:srgbClr val="94C3BB"/>
                </a:solidFill>
              </a:rPr>
              <a:t>T(n)</a:t>
            </a:r>
            <a:endParaRPr lang="ko-KR" altLang="en-US" dirty="0">
              <a:solidFill>
                <a:srgbClr val="94C3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29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10" grpId="0"/>
      <p:bldP spid="11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1.3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알고리즘의 성능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020B0-839A-4853-A174-FDF71A9BAF24}"/>
              </a:ext>
            </a:extLst>
          </p:cNvPr>
          <p:cNvSpPr txBox="1"/>
          <p:nvPr/>
        </p:nvSpPr>
        <p:spPr>
          <a:xfrm>
            <a:off x="196347" y="1073791"/>
            <a:ext cx="22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4C3BB"/>
                </a:solidFill>
              </a:rPr>
              <a:t>시간 복잡도 함수</a:t>
            </a:r>
            <a:endParaRPr lang="en-US" altLang="ko-KR" dirty="0">
              <a:solidFill>
                <a:srgbClr val="94C3B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D5D25-2B02-42D4-BB3F-CAE141C27DEB}"/>
              </a:ext>
            </a:extLst>
          </p:cNvPr>
          <p:cNvSpPr txBox="1"/>
          <p:nvPr/>
        </p:nvSpPr>
        <p:spPr>
          <a:xfrm>
            <a:off x="117749" y="1443123"/>
            <a:ext cx="792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예시로 양의 정수 </a:t>
            </a: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en-US" altLang="ko-KR" dirty="0"/>
              <a:t>n</a:t>
            </a:r>
            <a:r>
              <a:rPr lang="ko-KR" altLang="en-US" dirty="0"/>
              <a:t>번 더하는 문제를 생각해 보면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6241114-4332-47ED-BD0B-95CB6585C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304276"/>
              </p:ext>
            </p:extLst>
          </p:nvPr>
        </p:nvGraphicFramePr>
        <p:xfrm>
          <a:off x="196347" y="1812455"/>
          <a:ext cx="5484732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244">
                  <a:extLst>
                    <a:ext uri="{9D8B030D-6E8A-4147-A177-3AD203B41FA5}">
                      <a16:colId xmlns:a16="http://schemas.microsoft.com/office/drawing/2014/main" val="3748811073"/>
                    </a:ext>
                  </a:extLst>
                </a:gridCol>
                <a:gridCol w="1828244">
                  <a:extLst>
                    <a:ext uri="{9D8B030D-6E8A-4147-A177-3AD203B41FA5}">
                      <a16:colId xmlns:a16="http://schemas.microsoft.com/office/drawing/2014/main" val="239288440"/>
                    </a:ext>
                  </a:extLst>
                </a:gridCol>
                <a:gridCol w="1828244">
                  <a:extLst>
                    <a:ext uri="{9D8B030D-6E8A-4147-A177-3AD203B41FA5}">
                      <a16:colId xmlns:a16="http://schemas.microsoft.com/office/drawing/2014/main" val="2697272374"/>
                    </a:ext>
                  </a:extLst>
                </a:gridCol>
              </a:tblGrid>
              <a:tr h="180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 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94C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 </a:t>
                      </a:r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4C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 </a:t>
                      </a:r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94C3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50454"/>
                  </a:ext>
                </a:extLst>
              </a:tr>
              <a:tr h="4288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sum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 n*n;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for 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1 to n do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sum  sum + n;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For 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1 to n do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For j1 to n do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Sum  sum + 1;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33344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90752CB-5540-489B-A4DB-97C754A45750}"/>
              </a:ext>
            </a:extLst>
          </p:cNvPr>
          <p:cNvSpPr txBox="1"/>
          <p:nvPr/>
        </p:nvSpPr>
        <p:spPr>
          <a:xfrm>
            <a:off x="117749" y="3354121"/>
            <a:ext cx="60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4C3BB"/>
                </a:solidFill>
              </a:rPr>
              <a:t>&lt;</a:t>
            </a:r>
            <a:r>
              <a:rPr lang="ko-KR" altLang="en-US" dirty="0">
                <a:solidFill>
                  <a:srgbClr val="94C3BB"/>
                </a:solidFill>
              </a:rPr>
              <a:t>표 </a:t>
            </a:r>
            <a:r>
              <a:rPr lang="en-US" altLang="ko-KR" dirty="0">
                <a:solidFill>
                  <a:srgbClr val="94C3BB"/>
                </a:solidFill>
              </a:rPr>
              <a:t>1-2&gt; </a:t>
            </a:r>
            <a:r>
              <a:rPr lang="ko-KR" altLang="en-US" dirty="0"/>
              <a:t>알고리즘의 비교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5F8255-C408-4510-A18D-57DCC413B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78543"/>
              </p:ext>
            </p:extLst>
          </p:nvPr>
        </p:nvGraphicFramePr>
        <p:xfrm>
          <a:off x="196347" y="3744493"/>
          <a:ext cx="5484732" cy="25098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71183">
                  <a:extLst>
                    <a:ext uri="{9D8B030D-6E8A-4147-A177-3AD203B41FA5}">
                      <a16:colId xmlns:a16="http://schemas.microsoft.com/office/drawing/2014/main" val="3748811073"/>
                    </a:ext>
                  </a:extLst>
                </a:gridCol>
                <a:gridCol w="1371183">
                  <a:extLst>
                    <a:ext uri="{9D8B030D-6E8A-4147-A177-3AD203B41FA5}">
                      <a16:colId xmlns:a16="http://schemas.microsoft.com/office/drawing/2014/main" val="239288440"/>
                    </a:ext>
                  </a:extLst>
                </a:gridCol>
                <a:gridCol w="1371183">
                  <a:extLst>
                    <a:ext uri="{9D8B030D-6E8A-4147-A177-3AD203B41FA5}">
                      <a16:colId xmlns:a16="http://schemas.microsoft.com/office/drawing/2014/main" val="2697272374"/>
                    </a:ext>
                  </a:extLst>
                </a:gridCol>
                <a:gridCol w="1371183">
                  <a:extLst>
                    <a:ext uri="{9D8B030D-6E8A-4147-A177-3AD203B41FA5}">
                      <a16:colId xmlns:a16="http://schemas.microsoft.com/office/drawing/2014/main" val="9124480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94C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 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94C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 </a:t>
                      </a:r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4C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 </a:t>
                      </a:r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94C3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50454"/>
                  </a:ext>
                </a:extLst>
              </a:tr>
              <a:tr h="42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대입연산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n*n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333448"/>
                  </a:ext>
                </a:extLst>
              </a:tr>
              <a:tr h="42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덧셈연산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n*n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625965"/>
                  </a:ext>
                </a:extLst>
              </a:tr>
              <a:tr h="42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곱셈연산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45535"/>
                  </a:ext>
                </a:extLst>
              </a:tr>
              <a:tr h="42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나눗셈연산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902436"/>
                  </a:ext>
                </a:extLst>
              </a:tr>
              <a:tr h="42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전체연산수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2n^2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69093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CA41655-11AA-4ECB-95C9-96EAF61F1F37}"/>
              </a:ext>
            </a:extLst>
          </p:cNvPr>
          <p:cNvSpPr/>
          <p:nvPr/>
        </p:nvSpPr>
        <p:spPr>
          <a:xfrm>
            <a:off x="1268361" y="3429000"/>
            <a:ext cx="1681316" cy="210902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CFF3F8-35B2-4CA9-AC8B-D0259F38EC1F}"/>
              </a:ext>
            </a:extLst>
          </p:cNvPr>
          <p:cNvCxnSpPr/>
          <p:nvPr/>
        </p:nvCxnSpPr>
        <p:spPr>
          <a:xfrm>
            <a:off x="2949677" y="3520141"/>
            <a:ext cx="5259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F52CE3-3EEA-4FF2-9D70-75570C8E246A}"/>
              </a:ext>
            </a:extLst>
          </p:cNvPr>
          <p:cNvSpPr txBox="1"/>
          <p:nvPr/>
        </p:nvSpPr>
        <p:spPr>
          <a:xfrm>
            <a:off x="3421822" y="3366252"/>
            <a:ext cx="32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루프를 제어하는 연산은 제외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1FF6E6-D0B7-4A47-98D8-2B367DAD55A9}"/>
              </a:ext>
            </a:extLst>
          </p:cNvPr>
          <p:cNvSpPr txBox="1"/>
          <p:nvPr/>
        </p:nvSpPr>
        <p:spPr>
          <a:xfrm>
            <a:off x="6510923" y="1443123"/>
            <a:ext cx="509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연산이 </a:t>
            </a:r>
            <a:r>
              <a:rPr lang="en-US" altLang="ko-KR" dirty="0"/>
              <a:t>t</a:t>
            </a:r>
            <a:r>
              <a:rPr lang="ko-KR" altLang="en-US" dirty="0"/>
              <a:t>만큼의 시간이 걸린다고 할 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ED42C6A-C292-464B-B37A-026BB883749A}"/>
              </a:ext>
            </a:extLst>
          </p:cNvPr>
          <p:cNvCxnSpPr/>
          <p:nvPr/>
        </p:nvCxnSpPr>
        <p:spPr>
          <a:xfrm flipV="1">
            <a:off x="7145752" y="2073835"/>
            <a:ext cx="0" cy="2743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63E50F0-4F72-454E-B4D1-B9B3541BBFFC}"/>
              </a:ext>
            </a:extLst>
          </p:cNvPr>
          <p:cNvCxnSpPr>
            <a:cxnSpLocks/>
          </p:cNvCxnSpPr>
          <p:nvPr/>
        </p:nvCxnSpPr>
        <p:spPr>
          <a:xfrm>
            <a:off x="7145752" y="4808175"/>
            <a:ext cx="39047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5F23D4-9CE0-4EC1-A324-63D7AC0A51BF}"/>
              </a:ext>
            </a:extLst>
          </p:cNvPr>
          <p:cNvSpPr txBox="1"/>
          <p:nvPr/>
        </p:nvSpPr>
        <p:spPr>
          <a:xfrm>
            <a:off x="6374466" y="2084200"/>
            <a:ext cx="798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연산의 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D9B72E-B258-4CD6-A1DF-A2E6E4550E3B}"/>
              </a:ext>
            </a:extLst>
          </p:cNvPr>
          <p:cNvSpPr txBox="1"/>
          <p:nvPr/>
        </p:nvSpPr>
        <p:spPr>
          <a:xfrm>
            <a:off x="10651256" y="4872905"/>
            <a:ext cx="620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입력 </a:t>
            </a:r>
            <a:r>
              <a:rPr lang="en-US" altLang="ko-KR" sz="1100" dirty="0"/>
              <a:t>n</a:t>
            </a:r>
            <a:endParaRPr lang="ko-KR" altLang="en-US" sz="11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10E552B-5F2D-4082-83F7-E064CB7F91F6}"/>
              </a:ext>
            </a:extLst>
          </p:cNvPr>
          <p:cNvCxnSpPr/>
          <p:nvPr/>
        </p:nvCxnSpPr>
        <p:spPr>
          <a:xfrm>
            <a:off x="7145752" y="4536140"/>
            <a:ext cx="385693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A18034-08A0-4196-BF5E-C9548A523220}"/>
              </a:ext>
            </a:extLst>
          </p:cNvPr>
          <p:cNvCxnSpPr/>
          <p:nvPr/>
        </p:nvCxnSpPr>
        <p:spPr>
          <a:xfrm flipV="1">
            <a:off x="7145752" y="2288988"/>
            <a:ext cx="1316934" cy="25191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원호 31">
            <a:extLst>
              <a:ext uri="{FF2B5EF4-FFF2-40B4-BE49-F238E27FC236}">
                <a16:creationId xmlns:a16="http://schemas.microsoft.com/office/drawing/2014/main" id="{FEFDD2DD-81E7-4199-ADF2-BEC75A61A7AE}"/>
              </a:ext>
            </a:extLst>
          </p:cNvPr>
          <p:cNvSpPr/>
          <p:nvPr/>
        </p:nvSpPr>
        <p:spPr>
          <a:xfrm rot="10800000" flipH="1">
            <a:off x="6867323" y="-1268545"/>
            <a:ext cx="611255" cy="6078327"/>
          </a:xfrm>
          <a:prstGeom prst="arc">
            <a:avLst>
              <a:gd name="adj1" fmla="val 16200000"/>
              <a:gd name="adj2" fmla="val 18928145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B423E6-A404-4C4C-B709-EF026E166165}"/>
              </a:ext>
            </a:extLst>
          </p:cNvPr>
          <p:cNvSpPr txBox="1"/>
          <p:nvPr/>
        </p:nvSpPr>
        <p:spPr>
          <a:xfrm>
            <a:off x="10149232" y="4083313"/>
            <a:ext cx="100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6"/>
                </a:solidFill>
              </a:rPr>
              <a:t>알고리즘 </a:t>
            </a:r>
            <a:r>
              <a:rPr lang="en-US" altLang="ko-KR" sz="1200" dirty="0">
                <a:solidFill>
                  <a:schemeClr val="accent6"/>
                </a:solidFill>
              </a:rPr>
              <a:t>A</a:t>
            </a:r>
          </a:p>
          <a:p>
            <a:pPr algn="ctr"/>
            <a:r>
              <a:rPr lang="en-US" altLang="ko-KR" sz="1200" dirty="0">
                <a:solidFill>
                  <a:schemeClr val="accent6"/>
                </a:solidFill>
              </a:rPr>
              <a:t>2t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444813-F3F2-4005-A765-7F32F7EB17D1}"/>
              </a:ext>
            </a:extLst>
          </p:cNvPr>
          <p:cNvSpPr txBox="1"/>
          <p:nvPr/>
        </p:nvSpPr>
        <p:spPr>
          <a:xfrm>
            <a:off x="8370050" y="2413329"/>
            <a:ext cx="100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알고리즘 </a:t>
            </a:r>
            <a:r>
              <a:rPr lang="en-US" altLang="ko-KR" sz="1200" dirty="0">
                <a:solidFill>
                  <a:schemeClr val="accent2"/>
                </a:solidFill>
              </a:rPr>
              <a:t>B</a:t>
            </a:r>
          </a:p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2nt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46EF2C-5574-4AE0-B8AD-A3A0198A803F}"/>
              </a:ext>
            </a:extLst>
          </p:cNvPr>
          <p:cNvSpPr txBox="1"/>
          <p:nvPr/>
        </p:nvSpPr>
        <p:spPr>
          <a:xfrm>
            <a:off x="7437160" y="1962085"/>
            <a:ext cx="100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알고리즘 </a:t>
            </a:r>
            <a:r>
              <a:rPr lang="en-US" altLang="ko-KR" sz="1200" dirty="0">
                <a:solidFill>
                  <a:srgbClr val="0070C0"/>
                </a:solidFill>
              </a:rPr>
              <a:t>C</a:t>
            </a:r>
          </a:p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2n^2t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0393715-34AA-4AE9-8D91-682CE1652DF6}"/>
              </a:ext>
            </a:extLst>
          </p:cNvPr>
          <p:cNvSpPr/>
          <p:nvPr/>
        </p:nvSpPr>
        <p:spPr>
          <a:xfrm>
            <a:off x="10207812" y="3980329"/>
            <a:ext cx="842686" cy="629348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79086-6689-4CF9-B6BD-92E3D7E4DB63}"/>
              </a:ext>
            </a:extLst>
          </p:cNvPr>
          <p:cNvSpPr txBox="1"/>
          <p:nvPr/>
        </p:nvSpPr>
        <p:spPr>
          <a:xfrm>
            <a:off x="9707457" y="3718309"/>
            <a:ext cx="1897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가장 효율적인 알고리즘</a:t>
            </a:r>
          </a:p>
        </p:txBody>
      </p:sp>
    </p:spTree>
    <p:extLst>
      <p:ext uri="{BB962C8B-B14F-4D97-AF65-F5344CB8AC3E}">
        <p14:creationId xmlns:p14="http://schemas.microsoft.com/office/powerpoint/2010/main" val="143469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2" grpId="0" animBg="1"/>
      <p:bldP spid="11" grpId="0"/>
      <p:bldP spid="16" grpId="0"/>
      <p:bldP spid="26" grpId="0"/>
      <p:bldP spid="27" grpId="0"/>
      <p:bldP spid="32" grpId="0" animBg="1"/>
      <p:bldP spid="33" grpId="0"/>
      <p:bldP spid="34" grpId="0"/>
      <p:bldP spid="35" grpId="0"/>
      <p:bldP spid="36" grpId="0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1.3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알고리즘의 성능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020B0-839A-4853-A174-FDF71A9BAF24}"/>
              </a:ext>
            </a:extLst>
          </p:cNvPr>
          <p:cNvSpPr txBox="1"/>
          <p:nvPr/>
        </p:nvSpPr>
        <p:spPr>
          <a:xfrm>
            <a:off x="196347" y="1073791"/>
            <a:ext cx="143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94C3BB"/>
                </a:solidFill>
              </a:rPr>
              <a:t>빅오</a:t>
            </a:r>
            <a:r>
              <a:rPr lang="ko-KR" altLang="en-US" dirty="0">
                <a:solidFill>
                  <a:srgbClr val="94C3BB"/>
                </a:solidFill>
              </a:rPr>
              <a:t> 표기법</a:t>
            </a:r>
            <a:endParaRPr lang="en-US" altLang="ko-KR" dirty="0">
              <a:solidFill>
                <a:srgbClr val="94C3BB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7BF57A-04E9-4F10-8F2F-642E6F786D87}"/>
              </a:ext>
            </a:extLst>
          </p:cNvPr>
          <p:cNvSpPr txBox="1"/>
          <p:nvPr/>
        </p:nvSpPr>
        <p:spPr>
          <a:xfrm>
            <a:off x="196347" y="1580010"/>
            <a:ext cx="356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i</a:t>
            </a:r>
            <a:r>
              <a:rPr lang="en-US" altLang="ko-KR" dirty="0">
                <a:sym typeface="Wingdings" panose="05000000000000000000" pitchFamily="2" charset="2"/>
              </a:rPr>
              <a:t>1 to n do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sum  sum + n;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4778A0D-5B51-4A1C-B002-2C32C6B65D3C}"/>
              </a:ext>
            </a:extLst>
          </p:cNvPr>
          <p:cNvCxnSpPr/>
          <p:nvPr/>
        </p:nvCxnSpPr>
        <p:spPr>
          <a:xfrm flipV="1">
            <a:off x="585694" y="1903175"/>
            <a:ext cx="233082" cy="708543"/>
          </a:xfrm>
          <a:prstGeom prst="straightConnector1">
            <a:avLst/>
          </a:prstGeom>
          <a:ln>
            <a:solidFill>
              <a:srgbClr val="94C3BB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7953DFB-75D6-4182-B7DA-4CB572C6646E}"/>
              </a:ext>
            </a:extLst>
          </p:cNvPr>
          <p:cNvCxnSpPr>
            <a:cxnSpLocks/>
          </p:cNvCxnSpPr>
          <p:nvPr/>
        </p:nvCxnSpPr>
        <p:spPr>
          <a:xfrm flipH="1" flipV="1">
            <a:off x="1874461" y="2226341"/>
            <a:ext cx="206626" cy="690176"/>
          </a:xfrm>
          <a:prstGeom prst="straightConnector1">
            <a:avLst/>
          </a:prstGeom>
          <a:ln>
            <a:solidFill>
              <a:srgbClr val="94C3BB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8315E01-31BA-4850-BCE4-BFA053266880}"/>
              </a:ext>
            </a:extLst>
          </p:cNvPr>
          <p:cNvCxnSpPr>
            <a:cxnSpLocks/>
          </p:cNvCxnSpPr>
          <p:nvPr/>
        </p:nvCxnSpPr>
        <p:spPr>
          <a:xfrm flipH="1">
            <a:off x="1303708" y="1435547"/>
            <a:ext cx="570753" cy="223439"/>
          </a:xfrm>
          <a:prstGeom prst="straightConnector1">
            <a:avLst/>
          </a:prstGeom>
          <a:ln>
            <a:solidFill>
              <a:srgbClr val="94C3BB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0C55D8-1EC5-47E5-9D58-A4F78475BC64}"/>
              </a:ext>
            </a:extLst>
          </p:cNvPr>
          <p:cNvSpPr txBox="1"/>
          <p:nvPr/>
        </p:nvSpPr>
        <p:spPr>
          <a:xfrm>
            <a:off x="138297" y="2571429"/>
            <a:ext cx="1165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r>
              <a:rPr lang="ko-KR" altLang="en-US" sz="1000" dirty="0"/>
              <a:t>번의 대입연산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8DF426-39C4-46AE-96A7-61B29EE6621E}"/>
              </a:ext>
            </a:extLst>
          </p:cNvPr>
          <p:cNvSpPr txBox="1"/>
          <p:nvPr/>
        </p:nvSpPr>
        <p:spPr>
          <a:xfrm>
            <a:off x="1689191" y="2916517"/>
            <a:ext cx="1165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r>
              <a:rPr lang="ko-KR" altLang="en-US" sz="1000" dirty="0"/>
              <a:t>번의 덧셈연산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51B911-D9CD-450A-B9B4-4AC7BF3D6575}"/>
              </a:ext>
            </a:extLst>
          </p:cNvPr>
          <p:cNvSpPr txBox="1"/>
          <p:nvPr/>
        </p:nvSpPr>
        <p:spPr>
          <a:xfrm>
            <a:off x="1498381" y="1210678"/>
            <a:ext cx="1356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(n+1)</a:t>
            </a:r>
            <a:r>
              <a:rPr lang="ko-KR" altLang="en-US" sz="1000" dirty="0"/>
              <a:t>번의 비교연산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69FFDD-DD86-4E22-9E4A-B6AF19161C43}"/>
              </a:ext>
            </a:extLst>
          </p:cNvPr>
          <p:cNvSpPr txBox="1"/>
          <p:nvPr/>
        </p:nvSpPr>
        <p:spPr>
          <a:xfrm>
            <a:off x="2660639" y="1718509"/>
            <a:ext cx="319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루프 </a:t>
            </a:r>
            <a:r>
              <a:rPr lang="ko-KR" altLang="en-US" dirty="0" err="1"/>
              <a:t>제어문</a:t>
            </a:r>
            <a:r>
              <a:rPr lang="ko-KR" altLang="en-US" dirty="0"/>
              <a:t> 포함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94C3BB"/>
                </a:solidFill>
                <a:sym typeface="Wingdings" panose="05000000000000000000" pitchFamily="2" charset="2"/>
              </a:rPr>
              <a:t>5n+1</a:t>
            </a:r>
            <a:endParaRPr lang="ko-KR" altLang="en-US" dirty="0">
              <a:solidFill>
                <a:srgbClr val="94C3BB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8C0221-E6D4-4555-84E8-4039ADD2DC48}"/>
              </a:ext>
            </a:extLst>
          </p:cNvPr>
          <p:cNvSpPr txBox="1"/>
          <p:nvPr/>
        </p:nvSpPr>
        <p:spPr>
          <a:xfrm>
            <a:off x="6333951" y="1675255"/>
            <a:ext cx="423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</a:t>
            </a:r>
            <a:r>
              <a:rPr lang="en-US" altLang="ko-KR" dirty="0"/>
              <a:t>n</a:t>
            </a:r>
            <a:r>
              <a:rPr lang="ko-KR" altLang="en-US" dirty="0"/>
              <a:t>이 커지게 되면 </a:t>
            </a:r>
            <a:endParaRPr lang="en-US" altLang="ko-KR" dirty="0"/>
          </a:p>
          <a:p>
            <a:r>
              <a:rPr lang="en-US" altLang="ko-KR" dirty="0">
                <a:solidFill>
                  <a:srgbClr val="94C3BB"/>
                </a:solidFill>
              </a:rPr>
              <a:t>2n</a:t>
            </a:r>
            <a:r>
              <a:rPr lang="ko-KR" altLang="en-US" dirty="0">
                <a:solidFill>
                  <a:srgbClr val="94C3BB"/>
                </a:solidFill>
              </a:rPr>
              <a:t>과 </a:t>
            </a:r>
            <a:r>
              <a:rPr lang="en-US" altLang="ko-KR" dirty="0">
                <a:solidFill>
                  <a:srgbClr val="94C3BB"/>
                </a:solidFill>
              </a:rPr>
              <a:t>5n+1 </a:t>
            </a:r>
            <a:r>
              <a:rPr lang="ko-KR" altLang="en-US" dirty="0">
                <a:solidFill>
                  <a:srgbClr val="94C3BB"/>
                </a:solidFill>
              </a:rPr>
              <a:t>함수의 차이는 미미함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78F6B9-017B-4CBC-81F5-83888C00BD8A}"/>
              </a:ext>
            </a:extLst>
          </p:cNvPr>
          <p:cNvSpPr txBox="1"/>
          <p:nvPr/>
        </p:nvSpPr>
        <p:spPr>
          <a:xfrm>
            <a:off x="352612" y="3723341"/>
            <a:ext cx="11737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94C3BB"/>
                </a:solidFill>
              </a:rPr>
              <a:t>빅오</a:t>
            </a:r>
            <a:r>
              <a:rPr lang="ko-KR" altLang="en-US" dirty="0">
                <a:solidFill>
                  <a:srgbClr val="94C3BB"/>
                </a:solidFill>
              </a:rPr>
              <a:t> 표기법</a:t>
            </a:r>
            <a:r>
              <a:rPr lang="ko-KR" altLang="en-US" dirty="0"/>
              <a:t>은 시간 복잡도 함수에서 </a:t>
            </a:r>
            <a:r>
              <a:rPr lang="ko-KR" altLang="en-US" dirty="0">
                <a:solidFill>
                  <a:srgbClr val="94C3BB"/>
                </a:solidFill>
              </a:rPr>
              <a:t>불필요한 정보를 제거</a:t>
            </a:r>
            <a:r>
              <a:rPr lang="ko-KR" altLang="en-US" dirty="0"/>
              <a:t>하여 알고리즘 분석을 쉽게 할 목적으로 시간 복잡도를 표시하는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EF4C9E-559D-4CED-8105-D4FD179B97CA}"/>
              </a:ext>
            </a:extLst>
          </p:cNvPr>
          <p:cNvSpPr txBox="1"/>
          <p:nvPr/>
        </p:nvSpPr>
        <p:spPr>
          <a:xfrm>
            <a:off x="352612" y="4554071"/>
            <a:ext cx="28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2n</a:t>
            </a:r>
            <a:r>
              <a:rPr lang="ko-KR" altLang="en-US" dirty="0"/>
              <a:t>과 </a:t>
            </a:r>
            <a:r>
              <a:rPr lang="en-US" altLang="ko-KR" dirty="0"/>
              <a:t>5n+1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94C3BB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O(n)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D519B4-3CF8-480C-95DE-01268701312E}"/>
              </a:ext>
            </a:extLst>
          </p:cNvPr>
          <p:cNvSpPr txBox="1"/>
          <p:nvPr/>
        </p:nvSpPr>
        <p:spPr>
          <a:xfrm>
            <a:off x="2636734" y="4564493"/>
            <a:ext cx="67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빅오</a:t>
            </a:r>
            <a:r>
              <a:rPr lang="ko-KR" altLang="en-US" dirty="0"/>
              <a:t> 표기법은 </a:t>
            </a:r>
            <a:r>
              <a:rPr lang="en-US" altLang="ko-KR" dirty="0"/>
              <a:t>n</a:t>
            </a:r>
            <a:r>
              <a:rPr lang="ko-KR" altLang="en-US" dirty="0"/>
              <a:t>값에 따른 </a:t>
            </a:r>
            <a:r>
              <a:rPr lang="ko-KR" altLang="en-US" dirty="0">
                <a:solidFill>
                  <a:srgbClr val="94C3BB"/>
                </a:solidFill>
              </a:rPr>
              <a:t>함수의 </a:t>
            </a:r>
            <a:r>
              <a:rPr lang="ko-KR" altLang="en-US" dirty="0" err="1">
                <a:solidFill>
                  <a:srgbClr val="94C3BB"/>
                </a:solidFill>
              </a:rPr>
              <a:t>상한값</a:t>
            </a:r>
            <a:r>
              <a:rPr lang="ko-KR" altLang="en-US" dirty="0" err="1"/>
              <a:t>을</a:t>
            </a:r>
            <a:r>
              <a:rPr lang="ko-KR" altLang="en-US" dirty="0"/>
              <a:t> 나타내는 방법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86D22E-7CB7-4C85-8929-2ACB90EBED34}"/>
              </a:ext>
            </a:extLst>
          </p:cNvPr>
          <p:cNvSpPr txBox="1"/>
          <p:nvPr/>
        </p:nvSpPr>
        <p:spPr>
          <a:xfrm>
            <a:off x="352612" y="5543506"/>
            <a:ext cx="1140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두개의 함수 </a:t>
            </a:r>
            <a:r>
              <a:rPr lang="en-US" altLang="ko-KR" dirty="0"/>
              <a:t>f(n)</a:t>
            </a:r>
            <a:r>
              <a:rPr lang="ko-KR" altLang="en-US" dirty="0"/>
              <a:t>과 </a:t>
            </a:r>
            <a:r>
              <a:rPr lang="en-US" altLang="ko-KR" dirty="0"/>
              <a:t>g(n)</a:t>
            </a:r>
            <a:r>
              <a:rPr lang="ko-KR" altLang="en-US" dirty="0"/>
              <a:t>이 주어졌을 때 모든 </a:t>
            </a:r>
            <a:r>
              <a:rPr lang="en-US" altLang="ko-KR" dirty="0"/>
              <a:t>n&gt;n</a:t>
            </a:r>
            <a:r>
              <a:rPr lang="en-US" altLang="ko-KR" sz="800" dirty="0"/>
              <a:t>0  </a:t>
            </a:r>
            <a:r>
              <a:rPr lang="ko-KR" altLang="en-US" dirty="0"/>
              <a:t>에 대하여 </a:t>
            </a:r>
            <a:r>
              <a:rPr lang="en-US" altLang="ko-KR" dirty="0"/>
              <a:t>|f(n)| &lt;= </a:t>
            </a:r>
            <a:r>
              <a:rPr lang="en-US" altLang="ko-KR" dirty="0" err="1"/>
              <a:t>c|g</a:t>
            </a:r>
            <a:r>
              <a:rPr lang="en-US" altLang="ko-KR" dirty="0"/>
              <a:t>(n)|</a:t>
            </a:r>
            <a:r>
              <a:rPr lang="ko-KR" altLang="en-US" dirty="0"/>
              <a:t>을 만족하는 </a:t>
            </a:r>
            <a:r>
              <a:rPr lang="en-US" altLang="ko-KR" dirty="0"/>
              <a:t>2</a:t>
            </a:r>
            <a:r>
              <a:rPr lang="ko-KR" altLang="en-US" dirty="0"/>
              <a:t>개의 상수 </a:t>
            </a:r>
            <a:r>
              <a:rPr lang="en-US" altLang="ko-KR" dirty="0"/>
              <a:t>c</a:t>
            </a:r>
            <a:r>
              <a:rPr lang="ko-KR" altLang="en-US" dirty="0"/>
              <a:t>와 </a:t>
            </a:r>
            <a:r>
              <a:rPr lang="en-US" altLang="ko-KR" dirty="0"/>
              <a:t>n</a:t>
            </a:r>
            <a:r>
              <a:rPr lang="en-US" altLang="ko-KR" sz="800" dirty="0"/>
              <a:t>0 </a:t>
            </a:r>
            <a:r>
              <a:rPr lang="ko-KR" altLang="en-US" dirty="0"/>
              <a:t>가 존재하면 </a:t>
            </a:r>
            <a:r>
              <a:rPr lang="en-US" altLang="ko-KR" dirty="0"/>
              <a:t>f(n) = O(g(n))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en-US" altLang="ko-KR" sz="100" dirty="0"/>
              <a:t>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9638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7" grpId="0"/>
      <p:bldP spid="38" grpId="0"/>
      <p:bldP spid="39" grpId="0"/>
      <p:bldP spid="18" grpId="0"/>
      <p:bldP spid="40" grpId="0"/>
      <p:bldP spid="19" grpId="0"/>
      <p:bldP spid="20" grpId="0"/>
      <p:bldP spid="21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1.3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알고리즘의 성능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020B0-839A-4853-A174-FDF71A9BAF24}"/>
              </a:ext>
            </a:extLst>
          </p:cNvPr>
          <p:cNvSpPr txBox="1"/>
          <p:nvPr/>
        </p:nvSpPr>
        <p:spPr>
          <a:xfrm>
            <a:off x="196347" y="1073791"/>
            <a:ext cx="282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4C3BB"/>
                </a:solidFill>
              </a:rPr>
              <a:t>많이 쓰이는 </a:t>
            </a:r>
            <a:r>
              <a:rPr lang="ko-KR" altLang="en-US" dirty="0" err="1">
                <a:solidFill>
                  <a:srgbClr val="94C3BB"/>
                </a:solidFill>
              </a:rPr>
              <a:t>빅오</a:t>
            </a:r>
            <a:r>
              <a:rPr lang="ko-KR" altLang="en-US" dirty="0">
                <a:solidFill>
                  <a:srgbClr val="94C3BB"/>
                </a:solidFill>
              </a:rPr>
              <a:t> 표기법</a:t>
            </a:r>
            <a:endParaRPr lang="en-US" altLang="ko-KR" dirty="0">
              <a:solidFill>
                <a:srgbClr val="94C3B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26BB23-1BA3-4FA0-AC39-DD4A0C11A45D}"/>
              </a:ext>
            </a:extLst>
          </p:cNvPr>
          <p:cNvSpPr txBox="1"/>
          <p:nvPr/>
        </p:nvSpPr>
        <p:spPr>
          <a:xfrm>
            <a:off x="304801" y="1455076"/>
            <a:ext cx="3053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O(1) : </a:t>
            </a:r>
            <a:r>
              <a:rPr lang="ko-KR" altLang="en-US" dirty="0"/>
              <a:t>상수형</a:t>
            </a:r>
            <a:endParaRPr lang="en-US" altLang="ko-KR" dirty="0"/>
          </a:p>
          <a:p>
            <a:r>
              <a:rPr lang="en-US" altLang="ko-KR" dirty="0"/>
              <a:t>O(log n) : </a:t>
            </a:r>
            <a:r>
              <a:rPr lang="ko-KR" altLang="en-US" dirty="0"/>
              <a:t>로그형</a:t>
            </a:r>
          </a:p>
          <a:p>
            <a:r>
              <a:rPr lang="en-US" altLang="ko-KR" dirty="0"/>
              <a:t>O(n) : </a:t>
            </a:r>
            <a:r>
              <a:rPr lang="ko-KR" altLang="en-US" dirty="0"/>
              <a:t>선형</a:t>
            </a:r>
          </a:p>
          <a:p>
            <a:r>
              <a:rPr lang="en-US" altLang="ko-KR" dirty="0"/>
              <a:t>O(</a:t>
            </a:r>
            <a:r>
              <a:rPr lang="en-US" altLang="ko-KR" dirty="0" err="1"/>
              <a:t>nlog</a:t>
            </a:r>
            <a:r>
              <a:rPr lang="en-US" altLang="ko-KR" dirty="0"/>
              <a:t> n) : </a:t>
            </a:r>
            <a:r>
              <a:rPr lang="ko-KR" altLang="en-US" dirty="0"/>
              <a:t>선형로그형</a:t>
            </a:r>
          </a:p>
          <a:p>
            <a:r>
              <a:rPr lang="en-US" altLang="ko-KR" dirty="0"/>
              <a:t>O(n^2) : 2</a:t>
            </a:r>
            <a:r>
              <a:rPr lang="ko-KR" altLang="en-US" dirty="0"/>
              <a:t>차형</a:t>
            </a:r>
          </a:p>
          <a:p>
            <a:r>
              <a:rPr lang="en-US" altLang="ko-KR" dirty="0"/>
              <a:t>O(2^n) : </a:t>
            </a:r>
            <a:r>
              <a:rPr lang="ko-KR" altLang="en-US" dirty="0"/>
              <a:t>지수형</a:t>
            </a:r>
          </a:p>
          <a:p>
            <a:r>
              <a:rPr lang="en-US" altLang="ko-KR" dirty="0"/>
              <a:t>O(n!) : </a:t>
            </a:r>
            <a:r>
              <a:rPr lang="ko-KR" altLang="en-US" dirty="0" err="1"/>
              <a:t>팩토리얼형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529198-DD63-4482-ADCA-A5C44DB5E26E}"/>
              </a:ext>
            </a:extLst>
          </p:cNvPr>
          <p:cNvSpPr txBox="1"/>
          <p:nvPr/>
        </p:nvSpPr>
        <p:spPr>
          <a:xfrm>
            <a:off x="196347" y="3589370"/>
            <a:ext cx="37113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4C3BB"/>
                </a:solidFill>
              </a:rPr>
              <a:t>프로그램 </a:t>
            </a:r>
            <a:r>
              <a:rPr lang="en-US" altLang="ko-KR" dirty="0">
                <a:solidFill>
                  <a:srgbClr val="94C3BB"/>
                </a:solidFill>
              </a:rPr>
              <a:t>1.3 </a:t>
            </a:r>
            <a:r>
              <a:rPr lang="en-US" altLang="ko-KR" dirty="0" err="1"/>
              <a:t>seq_search.c</a:t>
            </a:r>
            <a:endParaRPr lang="en-US" altLang="ko-KR" dirty="0"/>
          </a:p>
          <a:p>
            <a:r>
              <a:rPr lang="en-US" altLang="ko-KR" dirty="0">
                <a:solidFill>
                  <a:schemeClr val="accent5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seq_search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5"/>
                </a:solidFill>
              </a:rPr>
              <a:t>int</a:t>
            </a:r>
            <a:r>
              <a:rPr lang="en-US" altLang="ko-KR" dirty="0"/>
              <a:t> list[], </a:t>
            </a:r>
            <a:r>
              <a:rPr lang="en-US" altLang="ko-KR" dirty="0">
                <a:solidFill>
                  <a:schemeClr val="accent5"/>
                </a:solidFill>
              </a:rPr>
              <a:t>int</a:t>
            </a:r>
            <a:r>
              <a:rPr lang="en-US" altLang="ko-KR" dirty="0"/>
              <a:t> key)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chemeClr val="accent5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chemeClr val="accent5"/>
                </a:solidFill>
              </a:rPr>
              <a:t>for</a:t>
            </a:r>
            <a:r>
              <a:rPr lang="en-US" altLang="ko-KR" dirty="0"/>
              <a:t>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n;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chemeClr val="accent5"/>
                </a:solidFill>
              </a:rPr>
              <a:t>if</a:t>
            </a:r>
            <a:r>
              <a:rPr lang="en-US" altLang="ko-KR" dirty="0"/>
              <a:t>(list[</a:t>
            </a:r>
            <a:r>
              <a:rPr lang="en-US" altLang="ko-KR" dirty="0" err="1"/>
              <a:t>i</a:t>
            </a:r>
            <a:r>
              <a:rPr lang="en-US" altLang="ko-KR" dirty="0"/>
              <a:t>] == key)</a:t>
            </a:r>
          </a:p>
          <a:p>
            <a:r>
              <a:rPr lang="en-US" altLang="ko-KR" dirty="0"/>
              <a:t>            </a:t>
            </a:r>
            <a:r>
              <a:rPr lang="en-US" altLang="ko-KR" dirty="0">
                <a:solidFill>
                  <a:schemeClr val="accent5"/>
                </a:solidFill>
              </a:rPr>
              <a:t>return</a:t>
            </a:r>
            <a:r>
              <a:rPr lang="en-US" altLang="ko-KR" dirty="0"/>
              <a:t> i;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chemeClr val="accent5"/>
                </a:solidFill>
              </a:rPr>
              <a:t>return</a:t>
            </a:r>
            <a:r>
              <a:rPr lang="en-US" altLang="ko-KR" dirty="0"/>
              <a:t> -1;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4A5DF8-0DE1-4EB2-BB2E-2BCE7C922B43}"/>
              </a:ext>
            </a:extLst>
          </p:cNvPr>
          <p:cNvSpPr/>
          <p:nvPr/>
        </p:nvSpPr>
        <p:spPr>
          <a:xfrm>
            <a:off x="196347" y="3912099"/>
            <a:ext cx="3328895" cy="226259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69B57-2111-415F-A3A3-B5C23A86411B}"/>
              </a:ext>
            </a:extLst>
          </p:cNvPr>
          <p:cNvSpPr txBox="1"/>
          <p:nvPr/>
        </p:nvSpPr>
        <p:spPr>
          <a:xfrm>
            <a:off x="5175624" y="2264457"/>
            <a:ext cx="227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최선의 경우 </a:t>
            </a:r>
            <a:r>
              <a:rPr lang="en-US" altLang="ko-KR" b="1" dirty="0"/>
              <a:t>O(1)</a:t>
            </a:r>
            <a:endParaRPr lang="ko-KR" altLang="en-US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40816D0-0E9D-4568-B263-BE058EC4B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79169"/>
              </p:ext>
            </p:extLst>
          </p:nvPr>
        </p:nvGraphicFramePr>
        <p:xfrm>
          <a:off x="5175624" y="2645742"/>
          <a:ext cx="55043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433">
                  <a:extLst>
                    <a:ext uri="{9D8B030D-6E8A-4147-A177-3AD203B41FA5}">
                      <a16:colId xmlns:a16="http://schemas.microsoft.com/office/drawing/2014/main" val="2822212927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2643013426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3654256970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459413735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2629093530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2714457783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1630938676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1108421590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2357908153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479849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2339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460F7BD-1470-4F19-9215-3CC17263DBBC}"/>
              </a:ext>
            </a:extLst>
          </p:cNvPr>
          <p:cNvSpPr txBox="1"/>
          <p:nvPr/>
        </p:nvSpPr>
        <p:spPr>
          <a:xfrm>
            <a:off x="5175624" y="3589370"/>
            <a:ext cx="227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최악의 경우 </a:t>
            </a:r>
            <a:r>
              <a:rPr lang="en-US" altLang="ko-KR" b="1" dirty="0"/>
              <a:t>O(n)</a:t>
            </a:r>
            <a:endParaRPr lang="ko-KR" altLang="en-US" b="1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6B33837-F3BC-4E4A-97C2-EB7FA9BD2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03835"/>
              </p:ext>
            </p:extLst>
          </p:nvPr>
        </p:nvGraphicFramePr>
        <p:xfrm>
          <a:off x="5175624" y="3970655"/>
          <a:ext cx="55043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433">
                  <a:extLst>
                    <a:ext uri="{9D8B030D-6E8A-4147-A177-3AD203B41FA5}">
                      <a16:colId xmlns:a16="http://schemas.microsoft.com/office/drawing/2014/main" val="2822212927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2643013426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3654256970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459413735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2629093530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2714457783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1630938676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1108421590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2357908153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479849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3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233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0E539A7-9C00-4AFD-918C-F08EFA25F5BA}"/>
              </a:ext>
            </a:extLst>
          </p:cNvPr>
          <p:cNvSpPr txBox="1"/>
          <p:nvPr/>
        </p:nvSpPr>
        <p:spPr>
          <a:xfrm>
            <a:off x="5238377" y="2954329"/>
            <a:ext cx="53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0      1     2     3     4      5     6     7      8     9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2477E8-FC9D-42F6-9273-CEEC7C5E1B2A}"/>
              </a:ext>
            </a:extLst>
          </p:cNvPr>
          <p:cNvSpPr txBox="1"/>
          <p:nvPr/>
        </p:nvSpPr>
        <p:spPr>
          <a:xfrm>
            <a:off x="5238377" y="4277734"/>
            <a:ext cx="53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0      1     2     3     4      5     6     7      8     9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80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/>
      <p:bldP spid="22" grpId="0"/>
      <p:bldP spid="10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5409642" y="2909855"/>
            <a:ext cx="1193530" cy="535216"/>
            <a:chOff x="5409642" y="2909855"/>
            <a:chExt cx="1193530" cy="535216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5898" y="2909855"/>
              <a:ext cx="367274" cy="52944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7219" y="2969632"/>
              <a:ext cx="435605" cy="469669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8300" y="2917079"/>
              <a:ext cx="330065" cy="527992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5664856" y="3393886"/>
              <a:ext cx="210693" cy="45414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409642" y="3393109"/>
              <a:ext cx="108000" cy="45719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49647" y="4728001"/>
            <a:ext cx="1492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순환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66478" y="4101659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n w="22225">
                  <a:noFill/>
                </a:ln>
                <a:solidFill>
                  <a:srgbClr val="94C3BB"/>
                </a:solidFill>
                <a:effectLst/>
                <a:latin typeface="HY강B" panose="02030600000101010101" pitchFamily="18" charset="-127"/>
                <a:ea typeface="HY강B" panose="02030600000101010101" pitchFamily="18" charset="-127"/>
              </a:rPr>
              <a:t>Chap 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B361C5-55F2-4EDB-9A36-B91945CE19CE}"/>
              </a:ext>
            </a:extLst>
          </p:cNvPr>
          <p:cNvSpPr txBox="1"/>
          <p:nvPr/>
        </p:nvSpPr>
        <p:spPr>
          <a:xfrm>
            <a:off x="5593974" y="2600300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신준석</a:t>
            </a:r>
          </a:p>
        </p:txBody>
      </p:sp>
    </p:spTree>
    <p:extLst>
      <p:ext uri="{BB962C8B-B14F-4D97-AF65-F5344CB8AC3E}">
        <p14:creationId xmlns:p14="http://schemas.microsoft.com/office/powerpoint/2010/main" val="3143443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6065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0" y="1951557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2.1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순환의 소개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DB745-3D78-4AA4-9229-670469DDC5C5}"/>
              </a:ext>
            </a:extLst>
          </p:cNvPr>
          <p:cNvSpPr txBox="1"/>
          <p:nvPr/>
        </p:nvSpPr>
        <p:spPr>
          <a:xfrm>
            <a:off x="3364290" y="2463818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2.2 </a:t>
            </a:r>
            <a:r>
              <a:rPr lang="ko-KR" altLang="en-US" sz="2000" dirty="0" err="1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거듭제곱값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계산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126267-CF88-469B-A02D-01F856868468}"/>
              </a:ext>
            </a:extLst>
          </p:cNvPr>
          <p:cNvSpPr txBox="1"/>
          <p:nvPr/>
        </p:nvSpPr>
        <p:spPr>
          <a:xfrm>
            <a:off x="3364290" y="2976079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2.3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피보나치 수열의 계산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E67D38-C825-4E1C-A381-C0399E219587}"/>
              </a:ext>
            </a:extLst>
          </p:cNvPr>
          <p:cNvSpPr txBox="1"/>
          <p:nvPr/>
        </p:nvSpPr>
        <p:spPr>
          <a:xfrm>
            <a:off x="3364290" y="3488340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2.4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하노이탑 문제</a:t>
            </a:r>
          </a:p>
        </p:txBody>
      </p:sp>
    </p:spTree>
    <p:extLst>
      <p:ext uri="{BB962C8B-B14F-4D97-AF65-F5344CB8AC3E}">
        <p14:creationId xmlns:p14="http://schemas.microsoft.com/office/powerpoint/2010/main" val="189124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72012" y="142833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6065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530360" y="2035447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1.1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2535540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72012" y="1409494"/>
            <a:ext cx="2847975" cy="523220"/>
            <a:chOff x="4453825" y="528789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547" y="528789"/>
              <a:ext cx="16065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72012" y="2035447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ea typeface="HY강B" panose="02030600000101010101" pitchFamily="18" charset="-127"/>
              </a:rPr>
              <a:t>2.1 </a:t>
            </a:r>
            <a:r>
              <a:rPr lang="ko-KR" altLang="en-US" sz="2000" dirty="0">
                <a:solidFill>
                  <a:srgbClr val="30302A"/>
                </a:solidFill>
                <a:ea typeface="HY강B" panose="02030600000101010101" pitchFamily="18" charset="-127"/>
              </a:rPr>
              <a:t>순환의 소개</a:t>
            </a:r>
          </a:p>
        </p:txBody>
      </p:sp>
    </p:spTree>
    <p:extLst>
      <p:ext uri="{BB962C8B-B14F-4D97-AF65-F5344CB8AC3E}">
        <p14:creationId xmlns:p14="http://schemas.microsoft.com/office/powerpoint/2010/main" val="4006444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2.1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순환의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020B0-839A-4853-A174-FDF71A9BAF24}"/>
              </a:ext>
            </a:extLst>
          </p:cNvPr>
          <p:cNvSpPr txBox="1"/>
          <p:nvPr/>
        </p:nvSpPr>
        <p:spPr>
          <a:xfrm>
            <a:off x="196346" y="1073791"/>
            <a:ext cx="1123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4C3BB"/>
                </a:solidFill>
              </a:rPr>
              <a:t>순환</a:t>
            </a:r>
            <a:r>
              <a:rPr lang="en-US" altLang="ko-KR" dirty="0">
                <a:solidFill>
                  <a:srgbClr val="94C3BB"/>
                </a:solidFill>
              </a:rPr>
              <a:t>(recursion)</a:t>
            </a:r>
            <a:r>
              <a:rPr lang="ko-KR" altLang="en-US" dirty="0"/>
              <a:t>이란 어떤 알고리즘이나 함수가 </a:t>
            </a:r>
            <a:r>
              <a:rPr lang="ko-KR" altLang="en-US" dirty="0">
                <a:solidFill>
                  <a:srgbClr val="94C3BB"/>
                </a:solidFill>
              </a:rPr>
              <a:t>자기 자신을 호출</a:t>
            </a:r>
            <a:r>
              <a:rPr lang="ko-KR" altLang="en-US" dirty="0"/>
              <a:t>하여 문제를 해결하는 프로그래밍 기법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7BB29-4942-4CEE-9086-8F3142511F1A}"/>
              </a:ext>
            </a:extLst>
          </p:cNvPr>
          <p:cNvSpPr txBox="1"/>
          <p:nvPr/>
        </p:nvSpPr>
        <p:spPr>
          <a:xfrm>
            <a:off x="3292157" y="1580010"/>
            <a:ext cx="601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4C3BB"/>
                </a:solidFill>
              </a:rPr>
              <a:t>프로그램 </a:t>
            </a:r>
            <a:r>
              <a:rPr lang="en-US" altLang="ko-KR" dirty="0">
                <a:solidFill>
                  <a:srgbClr val="94C3BB"/>
                </a:solidFill>
              </a:rPr>
              <a:t>2.1 </a:t>
            </a:r>
            <a:r>
              <a:rPr lang="ko-KR" altLang="en-US" dirty="0"/>
              <a:t>순환적인 </a:t>
            </a:r>
            <a:r>
              <a:rPr lang="ko-KR" altLang="en-US" dirty="0" err="1"/>
              <a:t>팩토리얼</a:t>
            </a:r>
            <a:r>
              <a:rPr lang="ko-KR" altLang="en-US" dirty="0"/>
              <a:t> 계산 프로그램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A6A8F1-E468-4475-9E3F-B8899DA2CC24}"/>
              </a:ext>
            </a:extLst>
          </p:cNvPr>
          <p:cNvSpPr/>
          <p:nvPr/>
        </p:nvSpPr>
        <p:spPr>
          <a:xfrm>
            <a:off x="3292157" y="2086228"/>
            <a:ext cx="5039043" cy="141712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589A2-BC7F-4015-8B68-0A5D5B8C0DCD}"/>
              </a:ext>
            </a:extLst>
          </p:cNvPr>
          <p:cNvSpPr txBox="1"/>
          <p:nvPr/>
        </p:nvSpPr>
        <p:spPr>
          <a:xfrm>
            <a:off x="3412565" y="2026024"/>
            <a:ext cx="4751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int</a:t>
            </a:r>
            <a:r>
              <a:rPr lang="en-US" altLang="ko-KR" dirty="0"/>
              <a:t> factorial(</a:t>
            </a:r>
            <a:r>
              <a:rPr lang="en-US" altLang="ko-KR" dirty="0">
                <a:solidFill>
                  <a:schemeClr val="accent5"/>
                </a:solidFill>
              </a:rPr>
              <a:t>int</a:t>
            </a:r>
            <a:r>
              <a:rPr lang="en-US" altLang="ko-KR" dirty="0"/>
              <a:t> n)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chemeClr val="accent5"/>
                </a:solidFill>
              </a:rPr>
              <a:t>if</a:t>
            </a:r>
            <a:r>
              <a:rPr lang="en-US" altLang="ko-KR" dirty="0"/>
              <a:t>(n &lt;= 1) </a:t>
            </a:r>
            <a:r>
              <a:rPr lang="en-US" altLang="ko-KR" dirty="0">
                <a:solidFill>
                  <a:schemeClr val="accent5"/>
                </a:solidFill>
              </a:rPr>
              <a:t>return</a:t>
            </a:r>
            <a:r>
              <a:rPr lang="en-US" altLang="ko-KR" dirty="0"/>
              <a:t> 1;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chemeClr val="accent5"/>
                </a:solidFill>
              </a:rPr>
              <a:t>else return</a:t>
            </a:r>
            <a:r>
              <a:rPr lang="en-US" altLang="ko-KR" dirty="0"/>
              <a:t> ( n * factorial(n-1) 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5A0A0E-8038-4EF5-90AC-590FA65AB902}"/>
              </a:ext>
            </a:extLst>
          </p:cNvPr>
          <p:cNvSpPr/>
          <p:nvPr/>
        </p:nvSpPr>
        <p:spPr>
          <a:xfrm>
            <a:off x="75939" y="4312463"/>
            <a:ext cx="3013896" cy="141712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8498B-D039-48B9-B01F-90A11F1B90A1}"/>
              </a:ext>
            </a:extLst>
          </p:cNvPr>
          <p:cNvSpPr txBox="1"/>
          <p:nvPr/>
        </p:nvSpPr>
        <p:spPr>
          <a:xfrm>
            <a:off x="121459" y="4436248"/>
            <a:ext cx="29683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factorial(</a:t>
            </a:r>
            <a:r>
              <a:rPr lang="en-US" altLang="ko-KR" sz="1400" dirty="0">
                <a:solidFill>
                  <a:schemeClr val="accent5"/>
                </a:solidFill>
              </a:rPr>
              <a:t>3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if(n &lt;= 1) return 1;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F0000"/>
                </a:solidFill>
              </a:rPr>
              <a:t>else return ( 3 * factorial(3-1) 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02851C-9336-477A-8FBA-FA7CA62BE553}"/>
              </a:ext>
            </a:extLst>
          </p:cNvPr>
          <p:cNvSpPr/>
          <p:nvPr/>
        </p:nvSpPr>
        <p:spPr>
          <a:xfrm>
            <a:off x="4259345" y="4324855"/>
            <a:ext cx="3013896" cy="141712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41C8ED-EDD9-4326-AF06-852AC11E4CF8}"/>
              </a:ext>
            </a:extLst>
          </p:cNvPr>
          <p:cNvSpPr txBox="1"/>
          <p:nvPr/>
        </p:nvSpPr>
        <p:spPr>
          <a:xfrm>
            <a:off x="4304865" y="4448640"/>
            <a:ext cx="29683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factorial(</a:t>
            </a:r>
            <a:r>
              <a:rPr lang="en-US" altLang="ko-KR" sz="1400" dirty="0">
                <a:solidFill>
                  <a:schemeClr val="accent5"/>
                </a:solidFill>
              </a:rPr>
              <a:t>2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if(n &lt;= 1) return 1;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F0000"/>
                </a:solidFill>
              </a:rPr>
              <a:t>else return ( 2 * factorial(2-1) 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FC82AD-DA76-47BC-B8A0-0604B3D44AAC}"/>
              </a:ext>
            </a:extLst>
          </p:cNvPr>
          <p:cNvSpPr/>
          <p:nvPr/>
        </p:nvSpPr>
        <p:spPr>
          <a:xfrm>
            <a:off x="8442751" y="4285166"/>
            <a:ext cx="3013896" cy="141712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B9B8FF-B9DD-4364-A923-416300395916}"/>
              </a:ext>
            </a:extLst>
          </p:cNvPr>
          <p:cNvSpPr txBox="1"/>
          <p:nvPr/>
        </p:nvSpPr>
        <p:spPr>
          <a:xfrm>
            <a:off x="8488271" y="4408951"/>
            <a:ext cx="29683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factorial(</a:t>
            </a:r>
            <a:r>
              <a:rPr lang="en-US" altLang="ko-KR" sz="1400" dirty="0">
                <a:solidFill>
                  <a:schemeClr val="accent5"/>
                </a:solidFill>
              </a:rPr>
              <a:t>1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F0000"/>
                </a:solidFill>
              </a:rPr>
              <a:t>if(n &lt;= 1) return 1;</a:t>
            </a:r>
          </a:p>
          <a:p>
            <a:r>
              <a:rPr lang="en-US" altLang="ko-KR" sz="1400" dirty="0"/>
              <a:t>    else return ( n * factorial(n-1) 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6813D1-2591-4940-9E3A-15EE8184DDAD}"/>
              </a:ext>
            </a:extLst>
          </p:cNvPr>
          <p:cNvSpPr/>
          <p:nvPr/>
        </p:nvSpPr>
        <p:spPr>
          <a:xfrm>
            <a:off x="1751106" y="5145741"/>
            <a:ext cx="1099670" cy="197224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075122E-915F-4E20-873F-41B2DF401F39}"/>
              </a:ext>
            </a:extLst>
          </p:cNvPr>
          <p:cNvCxnSpPr>
            <a:stCxn id="12" idx="6"/>
          </p:cNvCxnSpPr>
          <p:nvPr/>
        </p:nvCxnSpPr>
        <p:spPr>
          <a:xfrm flipV="1">
            <a:off x="2850776" y="4727388"/>
            <a:ext cx="2020048" cy="51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0874DE87-020F-4D37-9DC4-531813C3B0D7}"/>
              </a:ext>
            </a:extLst>
          </p:cNvPr>
          <p:cNvSpPr/>
          <p:nvPr/>
        </p:nvSpPr>
        <p:spPr>
          <a:xfrm>
            <a:off x="5970494" y="5154706"/>
            <a:ext cx="1099670" cy="197224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2CEC41-9442-4CB0-9502-E3F7E07BD9A4}"/>
              </a:ext>
            </a:extLst>
          </p:cNvPr>
          <p:cNvCxnSpPr/>
          <p:nvPr/>
        </p:nvCxnSpPr>
        <p:spPr>
          <a:xfrm flipV="1">
            <a:off x="7081178" y="4727387"/>
            <a:ext cx="2020048" cy="51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127A6F4-6D93-454F-92DF-DCC40233B243}"/>
              </a:ext>
            </a:extLst>
          </p:cNvPr>
          <p:cNvCxnSpPr/>
          <p:nvPr/>
        </p:nvCxnSpPr>
        <p:spPr>
          <a:xfrm>
            <a:off x="9949699" y="5085976"/>
            <a:ext cx="0" cy="124310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1855FA6-DB31-4C66-9B0C-393ADCC9C11A}"/>
              </a:ext>
            </a:extLst>
          </p:cNvPr>
          <p:cNvCxnSpPr>
            <a:cxnSpLocks/>
          </p:cNvCxnSpPr>
          <p:nvPr/>
        </p:nvCxnSpPr>
        <p:spPr>
          <a:xfrm flipH="1">
            <a:off x="6598024" y="6329082"/>
            <a:ext cx="335167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91E566F-8AC4-438E-AC8F-EDD05E164EA7}"/>
              </a:ext>
            </a:extLst>
          </p:cNvPr>
          <p:cNvCxnSpPr/>
          <p:nvPr/>
        </p:nvCxnSpPr>
        <p:spPr>
          <a:xfrm flipV="1">
            <a:off x="6604000" y="5420659"/>
            <a:ext cx="0" cy="908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E030AFE-61A2-47D0-B555-BCE056A76C47}"/>
              </a:ext>
            </a:extLst>
          </p:cNvPr>
          <p:cNvCxnSpPr/>
          <p:nvPr/>
        </p:nvCxnSpPr>
        <p:spPr>
          <a:xfrm flipV="1">
            <a:off x="5594915" y="5381812"/>
            <a:ext cx="1475249" cy="89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3A246C9-E992-4100-9BF8-87D268DCA296}"/>
              </a:ext>
            </a:extLst>
          </p:cNvPr>
          <p:cNvCxnSpPr>
            <a:cxnSpLocks/>
          </p:cNvCxnSpPr>
          <p:nvPr/>
        </p:nvCxnSpPr>
        <p:spPr>
          <a:xfrm>
            <a:off x="5788212" y="5384799"/>
            <a:ext cx="0" cy="9502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BB2A501-F0A2-41EA-BF63-EE0E007A9B6B}"/>
              </a:ext>
            </a:extLst>
          </p:cNvPr>
          <p:cNvCxnSpPr/>
          <p:nvPr/>
        </p:nvCxnSpPr>
        <p:spPr>
          <a:xfrm flipH="1">
            <a:off x="2227846" y="6329082"/>
            <a:ext cx="35603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0D5A86B-2CBE-4A4D-BEF5-1723214D9CAC}"/>
              </a:ext>
            </a:extLst>
          </p:cNvPr>
          <p:cNvCxnSpPr/>
          <p:nvPr/>
        </p:nvCxnSpPr>
        <p:spPr>
          <a:xfrm flipV="1">
            <a:off x="2227846" y="5390777"/>
            <a:ext cx="0" cy="938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22AD3AB-CED6-4104-AADF-1FF44510FF0C}"/>
              </a:ext>
            </a:extLst>
          </p:cNvPr>
          <p:cNvCxnSpPr/>
          <p:nvPr/>
        </p:nvCxnSpPr>
        <p:spPr>
          <a:xfrm>
            <a:off x="1404471" y="5366871"/>
            <a:ext cx="1488141" cy="0"/>
          </a:xfrm>
          <a:prstGeom prst="line">
            <a:avLst/>
          </a:prstGeom>
          <a:ln>
            <a:solidFill>
              <a:srgbClr val="94C3BB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EBC5E60-9B74-4AC0-A49E-F10791FC4641}"/>
              </a:ext>
            </a:extLst>
          </p:cNvPr>
          <p:cNvCxnSpPr/>
          <p:nvPr/>
        </p:nvCxnSpPr>
        <p:spPr>
          <a:xfrm flipH="1">
            <a:off x="1178975" y="5375302"/>
            <a:ext cx="764989" cy="726141"/>
          </a:xfrm>
          <a:prstGeom prst="straightConnector1">
            <a:avLst/>
          </a:prstGeom>
          <a:ln>
            <a:solidFill>
              <a:srgbClr val="94C3BB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FEC284A-51D2-4E9A-B0D3-090A391C00B8}"/>
              </a:ext>
            </a:extLst>
          </p:cNvPr>
          <p:cNvSpPr txBox="1"/>
          <p:nvPr/>
        </p:nvSpPr>
        <p:spPr>
          <a:xfrm>
            <a:off x="917638" y="5994738"/>
            <a:ext cx="44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4C3BB"/>
                </a:solidFill>
              </a:rPr>
              <a:t>6</a:t>
            </a:r>
            <a:endParaRPr lang="ko-KR" altLang="en-US" b="1" dirty="0">
              <a:solidFill>
                <a:srgbClr val="94C3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21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1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12" grpId="0" animBg="1"/>
      <p:bldP spid="26" grpId="0" animBg="1"/>
      <p:bldP spid="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2.1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순환의 소개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FB161E-48A0-4CAA-88E9-119510D68E7B}"/>
              </a:ext>
            </a:extLst>
          </p:cNvPr>
          <p:cNvSpPr/>
          <p:nvPr/>
        </p:nvSpPr>
        <p:spPr>
          <a:xfrm>
            <a:off x="623481" y="2608810"/>
            <a:ext cx="2500752" cy="7786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012BB5-F589-4ED1-BA3A-1F63876A1787}"/>
              </a:ext>
            </a:extLst>
          </p:cNvPr>
          <p:cNvSpPr txBox="1"/>
          <p:nvPr/>
        </p:nvSpPr>
        <p:spPr>
          <a:xfrm>
            <a:off x="623481" y="2567226"/>
            <a:ext cx="28488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int factorial(</a:t>
            </a:r>
            <a:r>
              <a:rPr lang="en-US" altLang="ko-KR" sz="1000" dirty="0">
                <a:solidFill>
                  <a:schemeClr val="accent5"/>
                </a:solidFill>
              </a:rPr>
              <a:t>3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if(n &lt;= 1) return 1;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>
                <a:solidFill>
                  <a:srgbClr val="FF0000"/>
                </a:solidFill>
              </a:rPr>
              <a:t>else return ( 3 * factorial(3-1) 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1864BB-6EA8-4093-BB86-8B6B96F0B5A3}"/>
              </a:ext>
            </a:extLst>
          </p:cNvPr>
          <p:cNvSpPr/>
          <p:nvPr/>
        </p:nvSpPr>
        <p:spPr>
          <a:xfrm>
            <a:off x="4935503" y="2608810"/>
            <a:ext cx="2500752" cy="7786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87E5DD-69A0-4159-BADE-0E2EC51C7EDA}"/>
              </a:ext>
            </a:extLst>
          </p:cNvPr>
          <p:cNvSpPr txBox="1"/>
          <p:nvPr/>
        </p:nvSpPr>
        <p:spPr>
          <a:xfrm>
            <a:off x="4935503" y="2567226"/>
            <a:ext cx="28488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int factorial(</a:t>
            </a:r>
            <a:r>
              <a:rPr lang="en-US" altLang="ko-KR" sz="1000" dirty="0">
                <a:solidFill>
                  <a:schemeClr val="accent5"/>
                </a:solidFill>
              </a:rPr>
              <a:t>3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if(n &lt;= 1) return 1;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>
                <a:solidFill>
                  <a:srgbClr val="FF0000"/>
                </a:solidFill>
              </a:rPr>
              <a:t>else return ( 3 * factorial(3-1) 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79BED2-AD77-428C-A3A0-F48AFEC6EA35}"/>
              </a:ext>
            </a:extLst>
          </p:cNvPr>
          <p:cNvSpPr/>
          <p:nvPr/>
        </p:nvSpPr>
        <p:spPr>
          <a:xfrm>
            <a:off x="9080188" y="2608810"/>
            <a:ext cx="2500752" cy="7786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74EF60-867D-41D4-BBE2-C179B856AB58}"/>
              </a:ext>
            </a:extLst>
          </p:cNvPr>
          <p:cNvSpPr txBox="1"/>
          <p:nvPr/>
        </p:nvSpPr>
        <p:spPr>
          <a:xfrm>
            <a:off x="9080188" y="2567226"/>
            <a:ext cx="28488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int factorial(</a:t>
            </a:r>
            <a:r>
              <a:rPr lang="en-US" altLang="ko-KR" sz="1000" dirty="0">
                <a:solidFill>
                  <a:schemeClr val="accent5"/>
                </a:solidFill>
              </a:rPr>
              <a:t>3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if(n &lt;= 1) return 1;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>
                <a:solidFill>
                  <a:srgbClr val="FF0000"/>
                </a:solidFill>
              </a:rPr>
              <a:t>else return ( 3 * factorial(3-1) 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08009B-16D5-4DE3-AAA9-B239F8828E88}"/>
              </a:ext>
            </a:extLst>
          </p:cNvPr>
          <p:cNvSpPr/>
          <p:nvPr/>
        </p:nvSpPr>
        <p:spPr>
          <a:xfrm>
            <a:off x="4935503" y="1788620"/>
            <a:ext cx="2500752" cy="7786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D3CB1A-12BC-4A4D-83D2-8C41F308E342}"/>
              </a:ext>
            </a:extLst>
          </p:cNvPr>
          <p:cNvSpPr txBox="1"/>
          <p:nvPr/>
        </p:nvSpPr>
        <p:spPr>
          <a:xfrm>
            <a:off x="4935503" y="1747036"/>
            <a:ext cx="28488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int factorial(</a:t>
            </a:r>
            <a:r>
              <a:rPr lang="en-US" altLang="ko-KR" sz="1000" dirty="0">
                <a:solidFill>
                  <a:schemeClr val="accent5"/>
                </a:solidFill>
              </a:rPr>
              <a:t>2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if(n &lt;= 1) return 1;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>
                <a:solidFill>
                  <a:srgbClr val="FF0000"/>
                </a:solidFill>
              </a:rPr>
              <a:t>else return ( 2 * factorial(2-1) 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28EBD34-3BA2-4903-B839-845C577FD819}"/>
              </a:ext>
            </a:extLst>
          </p:cNvPr>
          <p:cNvSpPr/>
          <p:nvPr/>
        </p:nvSpPr>
        <p:spPr>
          <a:xfrm>
            <a:off x="9080188" y="1788620"/>
            <a:ext cx="2500752" cy="7786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FB7134-C6A1-4D3B-8334-A2C0B4A12F91}"/>
              </a:ext>
            </a:extLst>
          </p:cNvPr>
          <p:cNvSpPr txBox="1"/>
          <p:nvPr/>
        </p:nvSpPr>
        <p:spPr>
          <a:xfrm>
            <a:off x="9080188" y="1747036"/>
            <a:ext cx="28488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int factorial(</a:t>
            </a:r>
            <a:r>
              <a:rPr lang="en-US" altLang="ko-KR" sz="1000" dirty="0">
                <a:solidFill>
                  <a:schemeClr val="accent5"/>
                </a:solidFill>
              </a:rPr>
              <a:t>2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if(n &lt;= 1) return 1;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>
                <a:solidFill>
                  <a:srgbClr val="FF0000"/>
                </a:solidFill>
              </a:rPr>
              <a:t>else return ( 2 * factorial(2-1) 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55DD67-B4ED-4BA0-8081-E87D1C231D1C}"/>
              </a:ext>
            </a:extLst>
          </p:cNvPr>
          <p:cNvSpPr/>
          <p:nvPr/>
        </p:nvSpPr>
        <p:spPr>
          <a:xfrm>
            <a:off x="9080188" y="968430"/>
            <a:ext cx="2500752" cy="7786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BA7442-C3EF-4236-93F7-28AA4529337C}"/>
              </a:ext>
            </a:extLst>
          </p:cNvPr>
          <p:cNvSpPr txBox="1"/>
          <p:nvPr/>
        </p:nvSpPr>
        <p:spPr>
          <a:xfrm>
            <a:off x="9080188" y="906055"/>
            <a:ext cx="28488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int factorial(</a:t>
            </a:r>
            <a:r>
              <a:rPr lang="en-US" altLang="ko-KR" sz="1000" dirty="0">
                <a:solidFill>
                  <a:schemeClr val="accent5"/>
                </a:solidFill>
              </a:rPr>
              <a:t>1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>
                <a:solidFill>
                  <a:srgbClr val="FF0000"/>
                </a:solidFill>
              </a:rPr>
              <a:t>if(n &lt;= 1) return 1;</a:t>
            </a:r>
          </a:p>
          <a:p>
            <a:r>
              <a:rPr lang="en-US" altLang="ko-KR" sz="1000" dirty="0"/>
              <a:t>    else return ( n * factorial(n-1) 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283027-0519-45A5-AD8A-7A1942870278}"/>
              </a:ext>
            </a:extLst>
          </p:cNvPr>
          <p:cNvSpPr/>
          <p:nvPr/>
        </p:nvSpPr>
        <p:spPr>
          <a:xfrm>
            <a:off x="623481" y="5550808"/>
            <a:ext cx="2500752" cy="7786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AEACAB-968B-440F-A7E9-2129474C8492}"/>
              </a:ext>
            </a:extLst>
          </p:cNvPr>
          <p:cNvSpPr txBox="1"/>
          <p:nvPr/>
        </p:nvSpPr>
        <p:spPr>
          <a:xfrm>
            <a:off x="623481" y="5509224"/>
            <a:ext cx="28488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int factorial(</a:t>
            </a:r>
            <a:r>
              <a:rPr lang="en-US" altLang="ko-KR" sz="1000" dirty="0">
                <a:solidFill>
                  <a:schemeClr val="accent5"/>
                </a:solidFill>
              </a:rPr>
              <a:t>3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if(n &lt;= 1) return 1;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>
                <a:solidFill>
                  <a:srgbClr val="FF0000"/>
                </a:solidFill>
              </a:rPr>
              <a:t>else return ( 3 * factorial(3-1) 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7E35A14-6506-4033-A750-983CB186648C}"/>
              </a:ext>
            </a:extLst>
          </p:cNvPr>
          <p:cNvSpPr/>
          <p:nvPr/>
        </p:nvSpPr>
        <p:spPr>
          <a:xfrm>
            <a:off x="623481" y="4730618"/>
            <a:ext cx="2500752" cy="7786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4A8FB1-B2F7-4D23-A59F-C2EAD97FF717}"/>
              </a:ext>
            </a:extLst>
          </p:cNvPr>
          <p:cNvSpPr txBox="1"/>
          <p:nvPr/>
        </p:nvSpPr>
        <p:spPr>
          <a:xfrm>
            <a:off x="623481" y="4689034"/>
            <a:ext cx="28488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int factorial(</a:t>
            </a:r>
            <a:r>
              <a:rPr lang="en-US" altLang="ko-KR" sz="1000" dirty="0">
                <a:solidFill>
                  <a:schemeClr val="accent5"/>
                </a:solidFill>
              </a:rPr>
              <a:t>2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if(n &lt;= 1) return 1;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>
                <a:solidFill>
                  <a:srgbClr val="FF0000"/>
                </a:solidFill>
              </a:rPr>
              <a:t>else return ( 2 * factorial(2-1) 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0088104-7EF2-441D-A204-1C378D4BFF53}"/>
              </a:ext>
            </a:extLst>
          </p:cNvPr>
          <p:cNvSpPr/>
          <p:nvPr/>
        </p:nvSpPr>
        <p:spPr>
          <a:xfrm>
            <a:off x="4935503" y="5543257"/>
            <a:ext cx="2500752" cy="7786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0D81C1-F570-4C3D-897C-E4C3105733FF}"/>
              </a:ext>
            </a:extLst>
          </p:cNvPr>
          <p:cNvSpPr txBox="1"/>
          <p:nvPr/>
        </p:nvSpPr>
        <p:spPr>
          <a:xfrm>
            <a:off x="4935503" y="5501673"/>
            <a:ext cx="28488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int factorial(</a:t>
            </a:r>
            <a:r>
              <a:rPr lang="en-US" altLang="ko-KR" sz="1000" dirty="0">
                <a:solidFill>
                  <a:schemeClr val="accent5"/>
                </a:solidFill>
              </a:rPr>
              <a:t>3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if(n &lt;= 1) return 1;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>
                <a:solidFill>
                  <a:srgbClr val="FF0000"/>
                </a:solidFill>
              </a:rPr>
              <a:t>else return ( 3 * factorial(3-1) 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32B54E-A5BE-459A-9600-C3583F1AE84B}"/>
              </a:ext>
            </a:extLst>
          </p:cNvPr>
          <p:cNvSpPr/>
          <p:nvPr/>
        </p:nvSpPr>
        <p:spPr>
          <a:xfrm>
            <a:off x="549835" y="800847"/>
            <a:ext cx="2671483" cy="262815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5211718-D672-4BB0-8174-A261C4E8DE22}"/>
              </a:ext>
            </a:extLst>
          </p:cNvPr>
          <p:cNvSpPr/>
          <p:nvPr/>
        </p:nvSpPr>
        <p:spPr>
          <a:xfrm>
            <a:off x="4867305" y="801340"/>
            <a:ext cx="2671483" cy="262815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43D9753-B4F9-40D1-94D3-FB369B6EBCB1}"/>
              </a:ext>
            </a:extLst>
          </p:cNvPr>
          <p:cNvSpPr/>
          <p:nvPr/>
        </p:nvSpPr>
        <p:spPr>
          <a:xfrm>
            <a:off x="8994822" y="800846"/>
            <a:ext cx="2671483" cy="262815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DFA24CA-E6B5-4B0A-88DF-C76794731FA7}"/>
              </a:ext>
            </a:extLst>
          </p:cNvPr>
          <p:cNvSpPr/>
          <p:nvPr/>
        </p:nvSpPr>
        <p:spPr>
          <a:xfrm>
            <a:off x="549835" y="3742845"/>
            <a:ext cx="2671483" cy="262815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89DA62A-3514-4C7D-9F54-C4BE16E0D6E8}"/>
              </a:ext>
            </a:extLst>
          </p:cNvPr>
          <p:cNvSpPr/>
          <p:nvPr/>
        </p:nvSpPr>
        <p:spPr>
          <a:xfrm>
            <a:off x="4850137" y="3742845"/>
            <a:ext cx="2671483" cy="262815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4AF0F0-7576-418E-8265-87C275B801D7}"/>
              </a:ext>
            </a:extLst>
          </p:cNvPr>
          <p:cNvSpPr/>
          <p:nvPr/>
        </p:nvSpPr>
        <p:spPr>
          <a:xfrm>
            <a:off x="8994821" y="3735294"/>
            <a:ext cx="2671483" cy="262815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38580-4580-4A9D-9AE3-52973064CCC9}"/>
              </a:ext>
            </a:extLst>
          </p:cNvPr>
          <p:cNvSpPr txBox="1"/>
          <p:nvPr/>
        </p:nvSpPr>
        <p:spPr>
          <a:xfrm>
            <a:off x="1715480" y="3352721"/>
            <a:ext cx="31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B70327-6F67-42D6-B517-4600B1562EC1}"/>
              </a:ext>
            </a:extLst>
          </p:cNvPr>
          <p:cNvSpPr txBox="1"/>
          <p:nvPr/>
        </p:nvSpPr>
        <p:spPr>
          <a:xfrm>
            <a:off x="6056390" y="3365962"/>
            <a:ext cx="31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27EFE8-6240-4499-BFC0-59B095410DFB}"/>
              </a:ext>
            </a:extLst>
          </p:cNvPr>
          <p:cNvSpPr txBox="1"/>
          <p:nvPr/>
        </p:nvSpPr>
        <p:spPr>
          <a:xfrm>
            <a:off x="10210035" y="3365961"/>
            <a:ext cx="31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005E1C-A270-4DDB-9DE0-67EC83F61F1D}"/>
              </a:ext>
            </a:extLst>
          </p:cNvPr>
          <p:cNvSpPr txBox="1"/>
          <p:nvPr/>
        </p:nvSpPr>
        <p:spPr>
          <a:xfrm>
            <a:off x="1646632" y="6312331"/>
            <a:ext cx="31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5E6A3E-D597-44F9-BCB9-78CF793BB8F0}"/>
              </a:ext>
            </a:extLst>
          </p:cNvPr>
          <p:cNvSpPr txBox="1"/>
          <p:nvPr/>
        </p:nvSpPr>
        <p:spPr>
          <a:xfrm>
            <a:off x="6027501" y="6285833"/>
            <a:ext cx="31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519052-EDBC-49D7-98CE-C642B3D33271}"/>
              </a:ext>
            </a:extLst>
          </p:cNvPr>
          <p:cNvSpPr txBox="1"/>
          <p:nvPr/>
        </p:nvSpPr>
        <p:spPr>
          <a:xfrm>
            <a:off x="10285962" y="6300409"/>
            <a:ext cx="31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21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  <p:bldP spid="35" grpId="0"/>
      <p:bldP spid="38" grpId="0" animBg="1"/>
      <p:bldP spid="39" grpId="0"/>
      <p:bldP spid="40" grpId="0" animBg="1"/>
      <p:bldP spid="42" grpId="0"/>
      <p:bldP spid="44" grpId="0" animBg="1"/>
      <p:bldP spid="46" grpId="0"/>
      <p:bldP spid="47" grpId="0" animBg="1"/>
      <p:bldP spid="48" grpId="0"/>
      <p:bldP spid="50" grpId="0" animBg="1"/>
      <p:bldP spid="52" grpId="0"/>
      <p:bldP spid="54" grpId="0" animBg="1"/>
      <p:bldP spid="57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2.1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순환의 소개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54D629-FEB9-423D-9B3B-B8529C03A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47" y="2266949"/>
            <a:ext cx="3276600" cy="28765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BBED70-7337-4EEF-8E40-5C0583A9B023}"/>
              </a:ext>
            </a:extLst>
          </p:cNvPr>
          <p:cNvSpPr txBox="1"/>
          <p:nvPr/>
        </p:nvSpPr>
        <p:spPr>
          <a:xfrm>
            <a:off x="400423" y="1110876"/>
            <a:ext cx="51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종료조건이 없으면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무한히 호출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오류 발생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94BA2F-A703-4669-94E5-36578D6A3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262" y="2266950"/>
            <a:ext cx="34194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2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2.1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순환의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BED70-7337-4EEF-8E40-5C0583A9B023}"/>
              </a:ext>
            </a:extLst>
          </p:cNvPr>
          <p:cNvSpPr txBox="1"/>
          <p:nvPr/>
        </p:nvSpPr>
        <p:spPr>
          <a:xfrm>
            <a:off x="400423" y="1110876"/>
            <a:ext cx="510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4C3BB"/>
                </a:solidFill>
              </a:rPr>
              <a:t>순환 </a:t>
            </a:r>
            <a:r>
              <a:rPr lang="en-US" altLang="ko-KR" dirty="0">
                <a:solidFill>
                  <a:srgbClr val="94C3BB"/>
                </a:solidFill>
                <a:sym typeface="Wingdings" panose="05000000000000000000" pitchFamily="2" charset="2"/>
              </a:rPr>
              <a:t> </a:t>
            </a:r>
            <a:r>
              <a:rPr lang="ko-KR" altLang="en-US" dirty="0">
                <a:solidFill>
                  <a:srgbClr val="94C3BB"/>
                </a:solidFill>
                <a:sym typeface="Wingdings" panose="05000000000000000000" pitchFamily="2" charset="2"/>
              </a:rPr>
              <a:t>반복</a:t>
            </a:r>
            <a:endParaRPr lang="en-US" altLang="ko-KR" dirty="0">
              <a:solidFill>
                <a:srgbClr val="94C3B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EC742-0486-4781-9B5D-87C50FD82281}"/>
              </a:ext>
            </a:extLst>
          </p:cNvPr>
          <p:cNvSpPr txBox="1"/>
          <p:nvPr/>
        </p:nvSpPr>
        <p:spPr>
          <a:xfrm>
            <a:off x="400423" y="1480208"/>
            <a:ext cx="957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프로그래밍 언어에서 되풀이 하는 방법은 반복</a:t>
            </a:r>
            <a:r>
              <a:rPr lang="en-US" altLang="ko-KR" dirty="0"/>
              <a:t>(iteration)</a:t>
            </a:r>
            <a:r>
              <a:rPr lang="ko-KR" altLang="en-US" dirty="0"/>
              <a:t>과 순환</a:t>
            </a:r>
            <a:r>
              <a:rPr lang="en-US" altLang="ko-KR" dirty="0"/>
              <a:t>(recursion)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가지가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6B57E-0FCB-408D-B5E2-C3A8E9F57CD4}"/>
              </a:ext>
            </a:extLst>
          </p:cNvPr>
          <p:cNvSpPr txBox="1"/>
          <p:nvPr/>
        </p:nvSpPr>
        <p:spPr>
          <a:xfrm>
            <a:off x="400423" y="1849540"/>
            <a:ext cx="473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많은 경우</a:t>
            </a:r>
            <a:r>
              <a:rPr lang="en-US" altLang="ko-KR" dirty="0"/>
              <a:t>, </a:t>
            </a:r>
            <a:r>
              <a:rPr lang="ko-KR" altLang="en-US" dirty="0"/>
              <a:t>순환은 반복으로 변경이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89D4EB-E28B-4205-9B3A-58C551241BF6}"/>
              </a:ext>
            </a:extLst>
          </p:cNvPr>
          <p:cNvSpPr txBox="1"/>
          <p:nvPr/>
        </p:nvSpPr>
        <p:spPr>
          <a:xfrm>
            <a:off x="400422" y="2218872"/>
            <a:ext cx="10877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순환이 더 빠른 예제도 존재하지만 일반적으로 순환은 함수 호출을 하게 되므로 반복에 비해 수행속도 면에서 떨어짐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5F92E-DE6E-49BD-B11D-B9BB4C6EE4B9}"/>
              </a:ext>
            </a:extLst>
          </p:cNvPr>
          <p:cNvSpPr txBox="1"/>
          <p:nvPr/>
        </p:nvSpPr>
        <p:spPr>
          <a:xfrm>
            <a:off x="400423" y="3244334"/>
            <a:ext cx="510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4C3BB"/>
                </a:solidFill>
              </a:rPr>
              <a:t>프로그램 </a:t>
            </a:r>
            <a:r>
              <a:rPr lang="en-US" altLang="ko-KR" dirty="0">
                <a:solidFill>
                  <a:srgbClr val="94C3BB"/>
                </a:solidFill>
              </a:rPr>
              <a:t>2.3 </a:t>
            </a:r>
            <a:r>
              <a:rPr lang="ko-KR" altLang="en-US" dirty="0"/>
              <a:t>반복적인 </a:t>
            </a:r>
            <a:r>
              <a:rPr lang="ko-KR" altLang="en-US" dirty="0" err="1"/>
              <a:t>팩토리얼</a:t>
            </a:r>
            <a:r>
              <a:rPr lang="ko-KR" altLang="en-US" dirty="0"/>
              <a:t> 계산 프로그램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9CFCA1-F080-41C8-9B2C-B96732084D98}"/>
              </a:ext>
            </a:extLst>
          </p:cNvPr>
          <p:cNvSpPr/>
          <p:nvPr/>
        </p:nvSpPr>
        <p:spPr>
          <a:xfrm>
            <a:off x="400422" y="3613666"/>
            <a:ext cx="5109882" cy="203132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A3BD13-D6B4-46FA-BA77-E2DB029E611A}"/>
              </a:ext>
            </a:extLst>
          </p:cNvPr>
          <p:cNvSpPr txBox="1"/>
          <p:nvPr/>
        </p:nvSpPr>
        <p:spPr>
          <a:xfrm>
            <a:off x="525927" y="3615232"/>
            <a:ext cx="48648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factorial_iter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70C0"/>
                </a:solidFill>
              </a:rPr>
              <a:t>int</a:t>
            </a:r>
            <a:r>
              <a:rPr lang="en-US" altLang="ko-KR" dirty="0"/>
              <a:t> n)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0070C0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result = 1;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=1; </a:t>
            </a:r>
            <a:r>
              <a:rPr lang="en-US" altLang="ko-KR" dirty="0" err="1"/>
              <a:t>i</a:t>
            </a:r>
            <a:r>
              <a:rPr lang="en-US" altLang="ko-KR" dirty="0"/>
              <a:t>&lt;=n;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       result = result * i;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0070C0"/>
                </a:solidFill>
              </a:rPr>
              <a:t>return</a:t>
            </a:r>
            <a:r>
              <a:rPr lang="en-US" altLang="ko-KR" dirty="0"/>
              <a:t> result;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256CFB-6BD3-4EFB-BCC1-6E11B5D7990B}"/>
              </a:ext>
            </a:extLst>
          </p:cNvPr>
          <p:cNvSpPr txBox="1"/>
          <p:nvPr/>
        </p:nvSpPr>
        <p:spPr>
          <a:xfrm>
            <a:off x="5970494" y="3603867"/>
            <a:ext cx="55401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문제의 정의가 순환적으로 되어 있다면 순환으로 작성하는 것이 쉬움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대개 순환 형태의 코드가 이해하기 더 쉬움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약점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실행시간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적지 않은 경우에 순환을 사용하지 않으면 도저히 프로그램을 작성할 수 없는 경우도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35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7" grpId="0" animBg="1"/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72012" y="1409494"/>
            <a:ext cx="2847975" cy="523220"/>
            <a:chOff x="4453825" y="528789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547" y="528789"/>
              <a:ext cx="16065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72012" y="2035447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ea typeface="HY강B" panose="02030600000101010101" pitchFamily="18" charset="-127"/>
              </a:rPr>
              <a:t>2.2 </a:t>
            </a:r>
            <a:r>
              <a:rPr lang="ko-KR" altLang="en-US" sz="2000" dirty="0" err="1">
                <a:solidFill>
                  <a:srgbClr val="30302A"/>
                </a:solidFill>
                <a:ea typeface="HY강B" panose="02030600000101010101" pitchFamily="18" charset="-127"/>
              </a:rPr>
              <a:t>거듭제곱값</a:t>
            </a:r>
            <a:r>
              <a:rPr lang="ko-KR" altLang="en-US" sz="2000" dirty="0">
                <a:solidFill>
                  <a:srgbClr val="30302A"/>
                </a:solidFill>
                <a:ea typeface="HY강B" panose="02030600000101010101" pitchFamily="18" charset="-127"/>
              </a:rPr>
              <a:t> 계산</a:t>
            </a:r>
          </a:p>
        </p:txBody>
      </p:sp>
    </p:spTree>
    <p:extLst>
      <p:ext uri="{BB962C8B-B14F-4D97-AF65-F5344CB8AC3E}">
        <p14:creationId xmlns:p14="http://schemas.microsoft.com/office/powerpoint/2010/main" val="3756194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2.2 </a:t>
            </a:r>
            <a:r>
              <a:rPr lang="ko-KR" altLang="en-US" sz="2000" dirty="0" err="1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거듭제곱값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계산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A24E3-B486-439F-A8EF-521ECE166C62}"/>
              </a:ext>
            </a:extLst>
          </p:cNvPr>
          <p:cNvSpPr txBox="1"/>
          <p:nvPr/>
        </p:nvSpPr>
        <p:spPr>
          <a:xfrm>
            <a:off x="245035" y="1010024"/>
            <a:ext cx="406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반복을 이용한 계산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601608-0A67-4427-AA4F-603F62838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21" y="1430150"/>
            <a:ext cx="3857625" cy="1666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77B789-3889-4636-B619-054DD6E324ED}"/>
              </a:ext>
            </a:extLst>
          </p:cNvPr>
          <p:cNvSpPr txBox="1"/>
          <p:nvPr/>
        </p:nvSpPr>
        <p:spPr>
          <a:xfrm>
            <a:off x="1241227" y="3069840"/>
            <a:ext cx="406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 복잡도 </a:t>
            </a:r>
            <a:r>
              <a:rPr lang="en-US" altLang="ko-KR" b="1" dirty="0"/>
              <a:t>O(n)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B21588-2C3C-4553-B492-166ED2AC3B45}"/>
              </a:ext>
            </a:extLst>
          </p:cNvPr>
          <p:cNvSpPr txBox="1"/>
          <p:nvPr/>
        </p:nvSpPr>
        <p:spPr>
          <a:xfrm>
            <a:off x="245034" y="3760976"/>
            <a:ext cx="406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순환을 이용한 계산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CD8C9-A581-4BCC-9C3B-2BCBBBC906D8}"/>
              </a:ext>
            </a:extLst>
          </p:cNvPr>
          <p:cNvSpPr txBox="1"/>
          <p:nvPr/>
        </p:nvSpPr>
        <p:spPr>
          <a:xfrm>
            <a:off x="1178474" y="5595571"/>
            <a:ext cx="406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 복잡도 </a:t>
            </a:r>
            <a:r>
              <a:rPr lang="en-US" altLang="ko-KR" b="1" dirty="0"/>
              <a:t>O(log</a:t>
            </a:r>
            <a:r>
              <a:rPr lang="en-US" altLang="ko-KR" sz="800" b="1" dirty="0"/>
              <a:t>2</a:t>
            </a:r>
            <a:r>
              <a:rPr lang="en-US" altLang="ko-KR" b="1" dirty="0"/>
              <a:t>n)</a:t>
            </a:r>
            <a:endParaRPr lang="ko-KR" altLang="en-US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F2D754-188C-40CB-B26F-60B20ADE52F0}"/>
              </a:ext>
            </a:extLst>
          </p:cNvPr>
          <p:cNvCxnSpPr/>
          <p:nvPr/>
        </p:nvCxnSpPr>
        <p:spPr>
          <a:xfrm>
            <a:off x="2725270" y="3975525"/>
            <a:ext cx="1661458" cy="0"/>
          </a:xfrm>
          <a:prstGeom prst="line">
            <a:avLst/>
          </a:prstGeom>
          <a:ln>
            <a:solidFill>
              <a:srgbClr val="94C3B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92C048E-307A-4FCE-97DD-BE67E0640B96}"/>
              </a:ext>
            </a:extLst>
          </p:cNvPr>
          <p:cNvCxnSpPr/>
          <p:nvPr/>
        </p:nvCxnSpPr>
        <p:spPr>
          <a:xfrm flipV="1">
            <a:off x="4392705" y="1290918"/>
            <a:ext cx="0" cy="2684607"/>
          </a:xfrm>
          <a:prstGeom prst="line">
            <a:avLst/>
          </a:prstGeom>
          <a:ln>
            <a:solidFill>
              <a:srgbClr val="94C3B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7F60407-E210-4349-AC09-7A13CE67DC94}"/>
              </a:ext>
            </a:extLst>
          </p:cNvPr>
          <p:cNvCxnSpPr/>
          <p:nvPr/>
        </p:nvCxnSpPr>
        <p:spPr>
          <a:xfrm>
            <a:off x="4386728" y="1290918"/>
            <a:ext cx="358589" cy="0"/>
          </a:xfrm>
          <a:prstGeom prst="straightConnector1">
            <a:avLst/>
          </a:prstGeom>
          <a:ln>
            <a:solidFill>
              <a:srgbClr val="94C3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478BE727-BBB4-4546-AF0C-C8CBF8539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21" y="4146689"/>
            <a:ext cx="3857625" cy="14668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137448B-7FB5-4EBB-B63F-C586EEDDE858}"/>
              </a:ext>
            </a:extLst>
          </p:cNvPr>
          <p:cNvSpPr txBox="1"/>
          <p:nvPr/>
        </p:nvSpPr>
        <p:spPr>
          <a:xfrm>
            <a:off x="4745319" y="1122535"/>
            <a:ext cx="1350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r>
              <a:rPr lang="ko-KR" altLang="en-US" sz="1200" dirty="0"/>
              <a:t>이 짝수일 경우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1FD793-DD33-4C69-9FA1-24B6DB8A967E}"/>
              </a:ext>
            </a:extLst>
          </p:cNvPr>
          <p:cNvSpPr txBox="1"/>
          <p:nvPr/>
        </p:nvSpPr>
        <p:spPr>
          <a:xfrm>
            <a:off x="4745318" y="1375771"/>
            <a:ext cx="633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x^2</a:t>
            </a:r>
            <a:r>
              <a:rPr lang="ko-KR" altLang="en-US" sz="1200" dirty="0"/>
              <a:t>을 먼저 계산하고 이 값을 </a:t>
            </a:r>
            <a:r>
              <a:rPr lang="en-US" altLang="ko-KR" sz="1200" dirty="0"/>
              <a:t>n/2 </a:t>
            </a:r>
            <a:r>
              <a:rPr lang="ko-KR" altLang="en-US" sz="1200" dirty="0"/>
              <a:t>제곱 하는 것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B74352-ED6A-4311-92BB-A2B2F7DAC6D4}"/>
              </a:ext>
            </a:extLst>
          </p:cNvPr>
          <p:cNvSpPr txBox="1"/>
          <p:nvPr/>
        </p:nvSpPr>
        <p:spPr>
          <a:xfrm>
            <a:off x="4745319" y="1847164"/>
            <a:ext cx="1350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r>
              <a:rPr lang="ko-KR" altLang="en-US" sz="1200" dirty="0"/>
              <a:t>이 홀수일 경우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2B13D5-0C83-47B3-8294-E84D4395EDCE}"/>
              </a:ext>
            </a:extLst>
          </p:cNvPr>
          <p:cNvSpPr txBox="1"/>
          <p:nvPr/>
        </p:nvSpPr>
        <p:spPr>
          <a:xfrm>
            <a:off x="4745317" y="2096188"/>
            <a:ext cx="633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x^2</a:t>
            </a:r>
            <a:r>
              <a:rPr lang="ko-KR" altLang="en-US" sz="1200" dirty="0"/>
              <a:t>을 </a:t>
            </a:r>
            <a:r>
              <a:rPr lang="en-US" altLang="ko-KR" sz="1200" dirty="0"/>
              <a:t>(n-1)/2</a:t>
            </a:r>
            <a:r>
              <a:rPr lang="ko-KR" altLang="en-US" sz="1200" dirty="0"/>
              <a:t>제곱하고 여기에 </a:t>
            </a:r>
            <a:r>
              <a:rPr lang="en-US" altLang="ko-KR" sz="1200" dirty="0"/>
              <a:t>x</a:t>
            </a:r>
            <a:r>
              <a:rPr lang="ko-KR" altLang="en-US" sz="1200" dirty="0"/>
              <a:t>를 곱함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12190E-20AA-4F2E-BB2F-B2C4959B8921}"/>
              </a:ext>
            </a:extLst>
          </p:cNvPr>
          <p:cNvSpPr txBox="1"/>
          <p:nvPr/>
        </p:nvSpPr>
        <p:spPr>
          <a:xfrm>
            <a:off x="4745317" y="2834616"/>
            <a:ext cx="6335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문제의 크기가 절반씩 줄어듦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만약 </a:t>
            </a:r>
            <a:r>
              <a:rPr lang="en-US" altLang="ko-KR" sz="1200" dirty="0"/>
              <a:t>n</a:t>
            </a:r>
            <a:r>
              <a:rPr lang="ko-KR" altLang="en-US" sz="1200" dirty="0"/>
              <a:t>이 </a:t>
            </a:r>
            <a:r>
              <a:rPr lang="en-US" altLang="ko-KR" sz="1200"/>
              <a:t>100</a:t>
            </a:r>
            <a:r>
              <a:rPr lang="ko-KR" altLang="en-US" sz="1200"/>
              <a:t>이라면</a:t>
            </a:r>
            <a:r>
              <a:rPr lang="en-US" altLang="ko-KR" sz="1200" dirty="0"/>
              <a:t>, 100</a:t>
            </a:r>
            <a:r>
              <a:rPr lang="en-US" altLang="ko-KR" sz="1200" dirty="0">
                <a:sym typeface="Wingdings" panose="05000000000000000000" pitchFamily="2" charset="2"/>
              </a:rPr>
              <a:t>502512631 (7</a:t>
            </a:r>
            <a:r>
              <a:rPr lang="ko-KR" altLang="en-US" sz="1200" dirty="0">
                <a:sym typeface="Wingdings" panose="05000000000000000000" pitchFamily="2" charset="2"/>
              </a:rPr>
              <a:t>번</a:t>
            </a:r>
            <a:r>
              <a:rPr lang="en-US" altLang="ko-KR" sz="120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5D29C5-3FDC-49B3-B28B-97BFD02D9D78}"/>
              </a:ext>
            </a:extLst>
          </p:cNvPr>
          <p:cNvSpPr txBox="1"/>
          <p:nvPr/>
        </p:nvSpPr>
        <p:spPr>
          <a:xfrm>
            <a:off x="4745317" y="3429000"/>
            <a:ext cx="6735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ym typeface="Wingdings" panose="05000000000000000000" pitchFamily="2" charset="2"/>
              </a:rPr>
              <a:t>이때 </a:t>
            </a:r>
            <a:r>
              <a:rPr lang="en-US" altLang="ko-KR" sz="1200" dirty="0">
                <a:sym typeface="Wingdings" panose="05000000000000000000" pitchFamily="2" charset="2"/>
              </a:rPr>
              <a:t>n</a:t>
            </a:r>
            <a:r>
              <a:rPr lang="ko-KR" altLang="en-US" sz="1200" dirty="0">
                <a:sym typeface="Wingdings" panose="05000000000000000000" pitchFamily="2" charset="2"/>
              </a:rPr>
              <a:t>을 </a:t>
            </a:r>
            <a:r>
              <a:rPr lang="en-US" altLang="ko-KR" sz="1200" dirty="0">
                <a:sym typeface="Wingdings" panose="05000000000000000000" pitchFamily="2" charset="2"/>
              </a:rPr>
              <a:t>2^k </a:t>
            </a:r>
            <a:r>
              <a:rPr lang="ko-KR" altLang="en-US" sz="1200" dirty="0">
                <a:sym typeface="Wingdings" panose="05000000000000000000" pitchFamily="2" charset="2"/>
              </a:rPr>
              <a:t>라고 가정하면</a:t>
            </a:r>
            <a:r>
              <a:rPr lang="en-US" altLang="ko-KR" sz="1200" dirty="0">
                <a:sym typeface="Wingdings" panose="05000000000000000000" pitchFamily="2" charset="2"/>
              </a:rPr>
              <a:t>, 2^k  2^(k-1)  2^(k-2)  …  2^1  2^0</a:t>
            </a:r>
          </a:p>
          <a:p>
            <a:r>
              <a:rPr lang="ko-KR" altLang="en-US" sz="1200" dirty="0">
                <a:sym typeface="Wingdings" panose="05000000000000000000" pitchFamily="2" charset="2"/>
              </a:rPr>
              <a:t>대략 </a:t>
            </a:r>
            <a:r>
              <a:rPr lang="en-US" altLang="ko-KR" sz="1200" dirty="0">
                <a:sym typeface="Wingdings" panose="05000000000000000000" pitchFamily="2" charset="2"/>
              </a:rPr>
              <a:t>k</a:t>
            </a:r>
            <a:r>
              <a:rPr lang="ko-KR" altLang="en-US" sz="1200" dirty="0">
                <a:sym typeface="Wingdings" panose="05000000000000000000" pitchFamily="2" charset="2"/>
              </a:rPr>
              <a:t>번의 순환 호출이 일어남을 알 수 있음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231F2C-66DA-4F0D-9954-A9CA2F8CDB39}"/>
              </a:ext>
            </a:extLst>
          </p:cNvPr>
          <p:cNvSpPr txBox="1"/>
          <p:nvPr/>
        </p:nvSpPr>
        <p:spPr>
          <a:xfrm>
            <a:off x="4745317" y="4046884"/>
            <a:ext cx="673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= 2^k </a:t>
            </a:r>
            <a:r>
              <a:rPr lang="ko-KR" altLang="en-US" dirty="0"/>
              <a:t>에서 양변에 </a:t>
            </a:r>
            <a:r>
              <a:rPr lang="en-US" altLang="ko-KR" dirty="0"/>
              <a:t>log</a:t>
            </a:r>
            <a:r>
              <a:rPr lang="ko-KR" altLang="en-US" dirty="0"/>
              <a:t>를 취하면 </a:t>
            </a:r>
            <a:r>
              <a:rPr lang="en-US" altLang="ko-KR" dirty="0"/>
              <a:t>log</a:t>
            </a:r>
            <a:r>
              <a:rPr lang="en-US" altLang="ko-KR" sz="800" dirty="0"/>
              <a:t>2</a:t>
            </a:r>
            <a:r>
              <a:rPr lang="en-US" altLang="ko-KR" dirty="0"/>
              <a:t>n = k</a:t>
            </a:r>
          </a:p>
          <a:p>
            <a:r>
              <a:rPr lang="ko-KR" altLang="en-US" dirty="0"/>
              <a:t>따라서 시간 복잡도는 </a:t>
            </a:r>
            <a:r>
              <a:rPr lang="en-US" altLang="ko-KR" dirty="0"/>
              <a:t>O(log</a:t>
            </a:r>
            <a:r>
              <a:rPr lang="en-US" altLang="ko-KR" sz="800" dirty="0"/>
              <a:t>2</a:t>
            </a:r>
            <a:r>
              <a:rPr lang="en-US" altLang="ko-KR" dirty="0"/>
              <a:t>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13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5" grpId="0"/>
      <p:bldP spid="16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72012" y="1409494"/>
            <a:ext cx="2847975" cy="523220"/>
            <a:chOff x="4453825" y="528789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547" y="528789"/>
              <a:ext cx="16065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72012" y="2035447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ea typeface="HY강B" panose="02030600000101010101" pitchFamily="18" charset="-127"/>
              </a:rPr>
              <a:t>2.3 </a:t>
            </a:r>
            <a:r>
              <a:rPr lang="ko-KR" altLang="en-US" sz="2000" dirty="0">
                <a:solidFill>
                  <a:srgbClr val="30302A"/>
                </a:solidFill>
                <a:ea typeface="HY강B" panose="02030600000101010101" pitchFamily="18" charset="-127"/>
              </a:rPr>
              <a:t>피보나치 수열의 계산</a:t>
            </a:r>
          </a:p>
        </p:txBody>
      </p:sp>
    </p:spTree>
    <p:extLst>
      <p:ext uri="{BB962C8B-B14F-4D97-AF65-F5344CB8AC3E}">
        <p14:creationId xmlns:p14="http://schemas.microsoft.com/office/powerpoint/2010/main" val="849426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2.3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피보나치 수열의 계산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4A5A0-CBDC-4267-8D88-6E1312335418}"/>
              </a:ext>
            </a:extLst>
          </p:cNvPr>
          <p:cNvSpPr txBox="1"/>
          <p:nvPr/>
        </p:nvSpPr>
        <p:spPr>
          <a:xfrm>
            <a:off x="484094" y="980141"/>
            <a:ext cx="266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피보나치 수열의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78578-D7D3-4D91-B873-DFACBF26D575}"/>
              </a:ext>
            </a:extLst>
          </p:cNvPr>
          <p:cNvSpPr txBox="1"/>
          <p:nvPr/>
        </p:nvSpPr>
        <p:spPr>
          <a:xfrm>
            <a:off x="508000" y="193637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fin(n)</a:t>
            </a:r>
            <a:endParaRPr lang="ko-KR" altLang="en-US" dirty="0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EFB6B66B-5070-41B7-9593-7E4DB8E3E42A}"/>
              </a:ext>
            </a:extLst>
          </p:cNvPr>
          <p:cNvSpPr/>
          <p:nvPr/>
        </p:nvSpPr>
        <p:spPr>
          <a:xfrm>
            <a:off x="1219200" y="1594508"/>
            <a:ext cx="412377" cy="108892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E85811-AD57-4A97-8DB1-A7DCB9234272}"/>
              </a:ext>
            </a:extLst>
          </p:cNvPr>
          <p:cNvSpPr txBox="1"/>
          <p:nvPr/>
        </p:nvSpPr>
        <p:spPr>
          <a:xfrm>
            <a:off x="1601695" y="1409842"/>
            <a:ext cx="31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FA1BF9-D17B-49B6-B67D-698836C47D46}"/>
              </a:ext>
            </a:extLst>
          </p:cNvPr>
          <p:cNvSpPr txBox="1"/>
          <p:nvPr/>
        </p:nvSpPr>
        <p:spPr>
          <a:xfrm>
            <a:off x="1601695" y="1938759"/>
            <a:ext cx="31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A6B9AB-3DE0-49BF-A462-176B245B2500}"/>
              </a:ext>
            </a:extLst>
          </p:cNvPr>
          <p:cNvSpPr txBox="1"/>
          <p:nvPr/>
        </p:nvSpPr>
        <p:spPr>
          <a:xfrm>
            <a:off x="1631577" y="2490977"/>
            <a:ext cx="203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fin(n-2) + fin(n-1)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B6F752-2870-4CEE-AD07-9EFEE96402EB}"/>
              </a:ext>
            </a:extLst>
          </p:cNvPr>
          <p:cNvSpPr txBox="1"/>
          <p:nvPr/>
        </p:nvSpPr>
        <p:spPr>
          <a:xfrm>
            <a:off x="3756212" y="1409842"/>
            <a:ext cx="11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= 0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D5E514-209D-4291-929E-666FCC8C2E32}"/>
              </a:ext>
            </a:extLst>
          </p:cNvPr>
          <p:cNvSpPr txBox="1"/>
          <p:nvPr/>
        </p:nvSpPr>
        <p:spPr>
          <a:xfrm>
            <a:off x="3756212" y="1936376"/>
            <a:ext cx="11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= 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D308FE-B9AF-4D32-AED3-370F1B7657B5}"/>
              </a:ext>
            </a:extLst>
          </p:cNvPr>
          <p:cNvSpPr txBox="1"/>
          <p:nvPr/>
        </p:nvSpPr>
        <p:spPr>
          <a:xfrm>
            <a:off x="3756213" y="2462910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otherwise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C25F9-7619-4085-B582-EB0DB5171E4B}"/>
              </a:ext>
            </a:extLst>
          </p:cNvPr>
          <p:cNvSpPr txBox="1"/>
          <p:nvPr/>
        </p:nvSpPr>
        <p:spPr>
          <a:xfrm>
            <a:off x="484094" y="3015128"/>
            <a:ext cx="6825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피보나치 수열은 정의 자체가 순환적임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구현 시에 순환 호출을 사용하는 것이 자연스러운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B0C7E-E06D-4343-9A20-387031587536}"/>
              </a:ext>
            </a:extLst>
          </p:cNvPr>
          <p:cNvSpPr txBox="1"/>
          <p:nvPr/>
        </p:nvSpPr>
        <p:spPr>
          <a:xfrm>
            <a:off x="484094" y="3816278"/>
            <a:ext cx="601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프로그램 </a:t>
            </a:r>
            <a:r>
              <a:rPr lang="en-US" altLang="ko-KR" dirty="0">
                <a:solidFill>
                  <a:srgbClr val="0070C0"/>
                </a:solidFill>
              </a:rPr>
              <a:t>2.6 </a:t>
            </a:r>
            <a:r>
              <a:rPr lang="ko-KR" altLang="en-US" dirty="0"/>
              <a:t>순환적인 피보나치 수열 계산 프로그램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7D8EB5-C396-4C76-AE0B-C55F288EB904}"/>
              </a:ext>
            </a:extLst>
          </p:cNvPr>
          <p:cNvSpPr/>
          <p:nvPr/>
        </p:nvSpPr>
        <p:spPr>
          <a:xfrm>
            <a:off x="508000" y="4185610"/>
            <a:ext cx="5588000" cy="18299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0EA8B-1631-4153-9524-1081E4A1A04E}"/>
              </a:ext>
            </a:extLst>
          </p:cNvPr>
          <p:cNvSpPr txBox="1"/>
          <p:nvPr/>
        </p:nvSpPr>
        <p:spPr>
          <a:xfrm>
            <a:off x="633506" y="4261224"/>
            <a:ext cx="5313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int</a:t>
            </a:r>
            <a:r>
              <a:rPr lang="en-US" altLang="ko-KR" dirty="0"/>
              <a:t> fib(</a:t>
            </a:r>
            <a:r>
              <a:rPr lang="en-US" altLang="ko-KR" dirty="0">
                <a:solidFill>
                  <a:srgbClr val="0070C0"/>
                </a:solidFill>
              </a:rPr>
              <a:t>int</a:t>
            </a:r>
            <a:r>
              <a:rPr lang="en-US" altLang="ko-KR" dirty="0"/>
              <a:t> b)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(n==0) </a:t>
            </a:r>
            <a:r>
              <a:rPr lang="en-US" altLang="ko-KR" dirty="0">
                <a:solidFill>
                  <a:srgbClr val="0070C0"/>
                </a:solidFill>
              </a:rPr>
              <a:t>return</a:t>
            </a:r>
            <a:r>
              <a:rPr lang="en-US" altLang="ko-KR" dirty="0"/>
              <a:t> 0;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(n==1) </a:t>
            </a:r>
            <a:r>
              <a:rPr lang="en-US" altLang="ko-KR" dirty="0">
                <a:solidFill>
                  <a:srgbClr val="0070C0"/>
                </a:solidFill>
              </a:rPr>
              <a:t>return</a:t>
            </a:r>
            <a:r>
              <a:rPr lang="en-US" altLang="ko-KR" dirty="0"/>
              <a:t> 1;</a:t>
            </a:r>
          </a:p>
          <a:p>
            <a:r>
              <a:rPr lang="en-US" altLang="ko-KR" dirty="0"/>
              <a:t>    return (fib(n-1) + fib(n-2));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67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24" grpId="0"/>
      <p:bldP spid="26" grpId="0"/>
      <p:bldP spid="28" grpId="0"/>
      <p:bldP spid="29" grpId="0"/>
      <p:bldP spid="40" grpId="0"/>
      <p:bldP spid="41" grpId="0"/>
      <p:bldP spid="9" grpId="0"/>
      <p:bldP spid="10" grpId="0"/>
      <p:bldP spid="11" grpId="0" animBg="1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2.3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피보나치 수열의 계산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B0C7E-E06D-4343-9A20-387031587536}"/>
              </a:ext>
            </a:extLst>
          </p:cNvPr>
          <p:cNvSpPr txBox="1"/>
          <p:nvPr/>
        </p:nvSpPr>
        <p:spPr>
          <a:xfrm>
            <a:off x="196347" y="810113"/>
            <a:ext cx="6012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프로그램 </a:t>
            </a:r>
            <a:r>
              <a:rPr lang="en-US" altLang="ko-KR" sz="1200" dirty="0">
                <a:solidFill>
                  <a:srgbClr val="0070C0"/>
                </a:solidFill>
              </a:rPr>
              <a:t>2.6 </a:t>
            </a:r>
            <a:r>
              <a:rPr lang="ko-KR" altLang="en-US" sz="1200" dirty="0"/>
              <a:t>순환적인 피보나치 수열 계산 프로그램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7D8EB5-C396-4C76-AE0B-C55F288EB904}"/>
              </a:ext>
            </a:extLst>
          </p:cNvPr>
          <p:cNvSpPr/>
          <p:nvPr/>
        </p:nvSpPr>
        <p:spPr>
          <a:xfrm>
            <a:off x="196347" y="1087112"/>
            <a:ext cx="3730194" cy="13246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0EA8B-1631-4153-9524-1081E4A1A04E}"/>
              </a:ext>
            </a:extLst>
          </p:cNvPr>
          <p:cNvSpPr txBox="1"/>
          <p:nvPr/>
        </p:nvSpPr>
        <p:spPr>
          <a:xfrm>
            <a:off x="321853" y="1162726"/>
            <a:ext cx="2481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int</a:t>
            </a:r>
            <a:r>
              <a:rPr lang="en-US" altLang="ko-KR" sz="1200" dirty="0"/>
              <a:t> fib(</a:t>
            </a:r>
            <a:r>
              <a:rPr lang="en-US" altLang="ko-KR" sz="1200" dirty="0">
                <a:solidFill>
                  <a:srgbClr val="0070C0"/>
                </a:solidFill>
              </a:rPr>
              <a:t>int</a:t>
            </a:r>
            <a:r>
              <a:rPr lang="en-US" altLang="ko-KR" sz="1200" dirty="0"/>
              <a:t> b)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0070C0"/>
                </a:solidFill>
              </a:rPr>
              <a:t>if</a:t>
            </a:r>
            <a:r>
              <a:rPr lang="en-US" altLang="ko-KR" sz="1200" dirty="0"/>
              <a:t>(n==0) </a:t>
            </a:r>
            <a:r>
              <a:rPr lang="en-US" altLang="ko-KR" sz="1200" dirty="0">
                <a:solidFill>
                  <a:srgbClr val="0070C0"/>
                </a:solidFill>
              </a:rPr>
              <a:t>return</a:t>
            </a:r>
            <a:r>
              <a:rPr lang="en-US" altLang="ko-KR" sz="1200" dirty="0"/>
              <a:t> 0;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0070C0"/>
                </a:solidFill>
              </a:rPr>
              <a:t>if</a:t>
            </a:r>
            <a:r>
              <a:rPr lang="en-US" altLang="ko-KR" sz="1200" dirty="0"/>
              <a:t>(n==1) </a:t>
            </a:r>
            <a:r>
              <a:rPr lang="en-US" altLang="ko-KR" sz="1200" dirty="0">
                <a:solidFill>
                  <a:srgbClr val="0070C0"/>
                </a:solidFill>
              </a:rPr>
              <a:t>return</a:t>
            </a:r>
            <a:r>
              <a:rPr lang="en-US" altLang="ko-KR" sz="1200" dirty="0"/>
              <a:t> 1;</a:t>
            </a:r>
          </a:p>
          <a:p>
            <a:r>
              <a:rPr lang="en-US" altLang="ko-KR" sz="1200" dirty="0"/>
              <a:t>    return (fib(n-1) + fib(n-2));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B66CD-66DD-4805-B989-31FDC57C3494}"/>
              </a:ext>
            </a:extLst>
          </p:cNvPr>
          <p:cNvSpPr txBox="1"/>
          <p:nvPr/>
        </p:nvSpPr>
        <p:spPr>
          <a:xfrm>
            <a:off x="196347" y="2528826"/>
            <a:ext cx="4841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위의 함수는 매우 단순하고 이해하기 쉽지만 매우 비효율적임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26" name="Picture 2" descr="http://thumbnail.egloos.net/600x0/http:/pds16.egloos.com/pds/200908/25/06/e0082306_4a936c5655eda.jpg">
            <a:extLst>
              <a:ext uri="{FF2B5EF4-FFF2-40B4-BE49-F238E27FC236}">
                <a16:creationId xmlns:a16="http://schemas.microsoft.com/office/drawing/2014/main" id="{59530B7A-6641-4FB6-9B65-8E04480E8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53" y="3340754"/>
            <a:ext cx="57150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A72533E-0B98-4FAC-9EB8-246B024AB999}"/>
              </a:ext>
            </a:extLst>
          </p:cNvPr>
          <p:cNvCxnSpPr/>
          <p:nvPr/>
        </p:nvCxnSpPr>
        <p:spPr>
          <a:xfrm>
            <a:off x="5976471" y="5671671"/>
            <a:ext cx="310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16245FD-98D4-4ABC-8FE2-483A76E33358}"/>
              </a:ext>
            </a:extLst>
          </p:cNvPr>
          <p:cNvCxnSpPr/>
          <p:nvPr/>
        </p:nvCxnSpPr>
        <p:spPr>
          <a:xfrm flipV="1">
            <a:off x="6293224" y="1715247"/>
            <a:ext cx="0" cy="396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306F2C4-D7EC-44AF-8244-8E81DC776312}"/>
              </a:ext>
            </a:extLst>
          </p:cNvPr>
          <p:cNvCxnSpPr/>
          <p:nvPr/>
        </p:nvCxnSpPr>
        <p:spPr>
          <a:xfrm>
            <a:off x="6287247" y="1721224"/>
            <a:ext cx="2569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9A783F-946B-4290-8876-2A3786FDB98C}"/>
              </a:ext>
            </a:extLst>
          </p:cNvPr>
          <p:cNvSpPr txBox="1"/>
          <p:nvPr/>
        </p:nvSpPr>
        <p:spPr>
          <a:xfrm>
            <a:off x="6621929" y="1541929"/>
            <a:ext cx="552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중복호출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비효율적</a:t>
            </a:r>
            <a:endParaRPr lang="en-US" altLang="ko-KR" dirty="0"/>
          </a:p>
          <a:p>
            <a:r>
              <a:rPr lang="ko-KR" altLang="en-US" dirty="0"/>
              <a:t>이러한 현상은 순환호출이 깊어질수록 점점 </a:t>
            </a:r>
            <a:r>
              <a:rPr lang="ko-KR" altLang="en-US" dirty="0" err="1"/>
              <a:t>심해짐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FC473F-F2B6-48F4-9906-40D00DC15296}"/>
              </a:ext>
            </a:extLst>
          </p:cNvPr>
          <p:cNvSpPr txBox="1"/>
          <p:nvPr/>
        </p:nvSpPr>
        <p:spPr>
          <a:xfrm>
            <a:off x="6621929" y="2467270"/>
            <a:ext cx="552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T(n) = T(n-1) + T(n-2) + C</a:t>
            </a:r>
          </a:p>
          <a:p>
            <a:r>
              <a:rPr lang="ko-KR" altLang="en-US" dirty="0"/>
              <a:t>위의 순환적인 수식을 풀어보면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ADB686-BED5-4205-9BF5-7134ADA92CF4}"/>
              </a:ext>
            </a:extLst>
          </p:cNvPr>
          <p:cNvSpPr txBox="1"/>
          <p:nvPr/>
        </p:nvSpPr>
        <p:spPr>
          <a:xfrm>
            <a:off x="6621929" y="3392611"/>
            <a:ext cx="55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O(2^n)</a:t>
            </a:r>
            <a:r>
              <a:rPr lang="en-US" altLang="ko-KR" dirty="0"/>
              <a:t> </a:t>
            </a:r>
            <a:r>
              <a:rPr lang="ko-KR" altLang="en-US" dirty="0"/>
              <a:t>라는 시간 복잡도가 도출됨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46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1.1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자료구조와 알고리즘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B4B865-8EFD-4D10-863A-31D4D0F81B7E}"/>
              </a:ext>
            </a:extLst>
          </p:cNvPr>
          <p:cNvSpPr txBox="1"/>
          <p:nvPr/>
        </p:nvSpPr>
        <p:spPr>
          <a:xfrm>
            <a:off x="146013" y="940191"/>
            <a:ext cx="11623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94C3BB"/>
                </a:solidFill>
                <a:ea typeface="HY엽서L" panose="02030600000101010101" pitchFamily="18" charset="-127"/>
              </a:rPr>
              <a:t>자료구조</a:t>
            </a:r>
            <a:r>
              <a:rPr lang="en-US" altLang="ko-KR" dirty="0">
                <a:ea typeface="HY엽서L" panose="02030600000101010101" pitchFamily="18" charset="-127"/>
              </a:rPr>
              <a:t>(</a:t>
            </a:r>
            <a:r>
              <a:rPr lang="ko-KR" altLang="en-US" dirty="0">
                <a:ea typeface="HY엽서L" panose="02030600000101010101" pitchFamily="18" charset="-127"/>
              </a:rPr>
              <a:t>資料構造</a:t>
            </a:r>
            <a:r>
              <a:rPr lang="en-US" altLang="ko-KR" dirty="0">
                <a:ea typeface="HY엽서L" panose="02030600000101010101" pitchFamily="18" charset="-127"/>
              </a:rPr>
              <a:t>, </a:t>
            </a:r>
            <a:r>
              <a:rPr lang="ko-KR" altLang="en-US" dirty="0">
                <a:ea typeface="HY엽서L" panose="02030600000101010101" pitchFamily="18" charset="-127"/>
              </a:rPr>
              <a:t>영어</a:t>
            </a:r>
            <a:r>
              <a:rPr lang="en-US" altLang="ko-KR" dirty="0">
                <a:ea typeface="HY엽서L" panose="02030600000101010101" pitchFamily="18" charset="-127"/>
              </a:rPr>
              <a:t>: data structure)</a:t>
            </a:r>
            <a:r>
              <a:rPr lang="ko-KR" altLang="en-US" dirty="0">
                <a:ea typeface="HY엽서L" panose="02030600000101010101" pitchFamily="18" charset="-127"/>
              </a:rPr>
              <a:t>는 컴퓨터 과학에서 효율적인 접근 및 수정을 가능케 하는 </a:t>
            </a:r>
            <a:r>
              <a:rPr lang="ko-KR" altLang="en-US" dirty="0">
                <a:solidFill>
                  <a:srgbClr val="94C3BB"/>
                </a:solidFill>
                <a:ea typeface="HY엽서L" panose="02030600000101010101" pitchFamily="18" charset="-127"/>
              </a:rPr>
              <a:t>자료의 조직</a:t>
            </a:r>
            <a:r>
              <a:rPr lang="en-US" altLang="ko-KR" dirty="0">
                <a:solidFill>
                  <a:srgbClr val="94C3BB"/>
                </a:solidFill>
                <a:ea typeface="HY엽서L" panose="02030600000101010101" pitchFamily="18" charset="-127"/>
              </a:rPr>
              <a:t>, </a:t>
            </a:r>
            <a:r>
              <a:rPr lang="ko-KR" altLang="en-US" dirty="0">
                <a:solidFill>
                  <a:srgbClr val="94C3BB"/>
                </a:solidFill>
                <a:ea typeface="HY엽서L" panose="02030600000101010101" pitchFamily="18" charset="-127"/>
              </a:rPr>
              <a:t>관리</a:t>
            </a:r>
            <a:r>
              <a:rPr lang="en-US" altLang="ko-KR" dirty="0">
                <a:solidFill>
                  <a:srgbClr val="94C3BB"/>
                </a:solidFill>
                <a:ea typeface="HY엽서L" panose="02030600000101010101" pitchFamily="18" charset="-127"/>
              </a:rPr>
              <a:t>, </a:t>
            </a:r>
            <a:r>
              <a:rPr lang="ko-KR" altLang="en-US" dirty="0">
                <a:solidFill>
                  <a:srgbClr val="94C3BB"/>
                </a:solidFill>
                <a:ea typeface="HY엽서L" panose="02030600000101010101" pitchFamily="18" charset="-127"/>
              </a:rPr>
              <a:t>저장을 의미</a:t>
            </a:r>
            <a:r>
              <a:rPr lang="ko-KR" altLang="en-US" dirty="0">
                <a:ea typeface="HY엽서L" panose="02030600000101010101" pitchFamily="18" charset="-127"/>
              </a:rPr>
              <a:t>한다</a:t>
            </a:r>
            <a:r>
              <a:rPr lang="en-US" altLang="ko-KR" dirty="0">
                <a:ea typeface="HY엽서L" panose="02030600000101010101" pitchFamily="18" charset="-127"/>
              </a:rPr>
              <a:t>. </a:t>
            </a:r>
            <a:r>
              <a:rPr lang="ko-KR" altLang="en-US" dirty="0">
                <a:ea typeface="HY엽서L" panose="02030600000101010101" pitchFamily="18" charset="-127"/>
              </a:rPr>
              <a:t>더 정확히 말해</a:t>
            </a:r>
            <a:r>
              <a:rPr lang="en-US" altLang="ko-KR" dirty="0">
                <a:ea typeface="HY엽서L" panose="02030600000101010101" pitchFamily="18" charset="-127"/>
              </a:rPr>
              <a:t>, </a:t>
            </a:r>
            <a:r>
              <a:rPr lang="ko-KR" altLang="en-US" dirty="0">
                <a:ea typeface="HY엽서L" panose="02030600000101010101" pitchFamily="18" charset="-127"/>
              </a:rPr>
              <a:t>자료 구조는 데이터 값의 모임</a:t>
            </a:r>
            <a:r>
              <a:rPr lang="en-US" altLang="ko-KR" dirty="0">
                <a:ea typeface="HY엽서L" panose="02030600000101010101" pitchFamily="18" charset="-127"/>
              </a:rPr>
              <a:t>, </a:t>
            </a:r>
            <a:r>
              <a:rPr lang="ko-KR" altLang="en-US" dirty="0">
                <a:ea typeface="HY엽서L" panose="02030600000101010101" pitchFamily="18" charset="-127"/>
              </a:rPr>
              <a:t>또 데이터 간의 관계</a:t>
            </a:r>
            <a:r>
              <a:rPr lang="en-US" altLang="ko-KR" dirty="0">
                <a:ea typeface="HY엽서L" panose="02030600000101010101" pitchFamily="18" charset="-127"/>
              </a:rPr>
              <a:t>, </a:t>
            </a:r>
            <a:r>
              <a:rPr lang="ko-KR" altLang="en-US" dirty="0">
                <a:ea typeface="HY엽서L" panose="02030600000101010101" pitchFamily="18" charset="-127"/>
              </a:rPr>
              <a:t>그리고 데이터에 적용할 수 있는 함수나 명령을 의미</a:t>
            </a:r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ea typeface="HY엽서L" panose="02030600000101010101" pitchFamily="18" charset="-127"/>
            </a:endParaRPr>
          </a:p>
        </p:txBody>
      </p:sp>
      <p:pic>
        <p:nvPicPr>
          <p:cNvPr id="1026" name="Picture 2" descr="https://t1.daumcdn.net/cfile/tistory/223E824C58D3340B04">
            <a:extLst>
              <a:ext uri="{FF2B5EF4-FFF2-40B4-BE49-F238E27FC236}">
                <a16:creationId xmlns:a16="http://schemas.microsoft.com/office/drawing/2014/main" id="{FF20638A-2238-4CB4-815C-3A395851A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83" y="2563635"/>
            <a:ext cx="2337128" cy="2318331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83F35B-5C9A-4733-9C84-09CB0E45D371}"/>
              </a:ext>
            </a:extLst>
          </p:cNvPr>
          <p:cNvSpPr txBox="1"/>
          <p:nvPr/>
        </p:nvSpPr>
        <p:spPr>
          <a:xfrm>
            <a:off x="2657911" y="2526683"/>
            <a:ext cx="3238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식당에서 그릇을 쌓는 것처럼 자료들을 쌓아서 정리하는 구조를 컴퓨터에서는 </a:t>
            </a:r>
            <a:r>
              <a:rPr lang="en-US" altLang="ko-KR" dirty="0"/>
              <a:t>“</a:t>
            </a:r>
            <a:r>
              <a:rPr lang="ko-KR" altLang="en-US" dirty="0">
                <a:solidFill>
                  <a:srgbClr val="94C3BB"/>
                </a:solidFill>
              </a:rPr>
              <a:t>스택</a:t>
            </a:r>
            <a:r>
              <a:rPr lang="en-US" altLang="ko-KR" dirty="0"/>
              <a:t>”</a:t>
            </a:r>
            <a:r>
              <a:rPr lang="ko-KR" altLang="en-US" dirty="0"/>
              <a:t>이라고 부름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8" name="Picture 4" descr="자료구조 큐 이미지에 대한 이미지 검색결과">
            <a:extLst>
              <a:ext uri="{FF2B5EF4-FFF2-40B4-BE49-F238E27FC236}">
                <a16:creationId xmlns:a16="http://schemas.microsoft.com/office/drawing/2014/main" id="{5B0F3D6F-24AA-4307-8407-4C71176EA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062" y="2526683"/>
            <a:ext cx="2335723" cy="231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B7B9B6-A46B-4F85-AC4B-4C6DB6ADB4DB}"/>
              </a:ext>
            </a:extLst>
          </p:cNvPr>
          <p:cNvSpPr txBox="1"/>
          <p:nvPr/>
        </p:nvSpPr>
        <p:spPr>
          <a:xfrm>
            <a:off x="8531603" y="2563635"/>
            <a:ext cx="3238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 대기줄에 해당하는 자료 구조를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rgbClr val="94C3BB"/>
                </a:solidFill>
              </a:rPr>
              <a:t>큐</a:t>
            </a:r>
            <a:r>
              <a:rPr lang="en-US" altLang="ko-KR" dirty="0"/>
              <a:t>’</a:t>
            </a:r>
            <a:r>
              <a:rPr lang="ko-KR" altLang="en-US" dirty="0"/>
              <a:t>라고 부름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큐에서는 먼저 도착한 자료가 먼저 빠져나감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49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2.3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피보나치 수열의 계산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B0C7E-E06D-4343-9A20-387031587536}"/>
              </a:ext>
            </a:extLst>
          </p:cNvPr>
          <p:cNvSpPr txBox="1"/>
          <p:nvPr/>
        </p:nvSpPr>
        <p:spPr>
          <a:xfrm>
            <a:off x="399379" y="989093"/>
            <a:ext cx="3859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프로그램 </a:t>
            </a:r>
            <a:r>
              <a:rPr lang="en-US" altLang="ko-KR" sz="1200" dirty="0">
                <a:solidFill>
                  <a:srgbClr val="0070C0"/>
                </a:solidFill>
              </a:rPr>
              <a:t>2.7 </a:t>
            </a:r>
            <a:r>
              <a:rPr lang="ko-KR" altLang="en-US" sz="1200" dirty="0"/>
              <a:t>반복적인 피보나치 수열 계산 프로그램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7D8EB5-C396-4C76-AE0B-C55F288EB904}"/>
              </a:ext>
            </a:extLst>
          </p:cNvPr>
          <p:cNvSpPr/>
          <p:nvPr/>
        </p:nvSpPr>
        <p:spPr>
          <a:xfrm>
            <a:off x="399378" y="1266092"/>
            <a:ext cx="3859967" cy="29652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0EA8B-1631-4153-9524-1081E4A1A04E}"/>
              </a:ext>
            </a:extLst>
          </p:cNvPr>
          <p:cNvSpPr txBox="1"/>
          <p:nvPr/>
        </p:nvSpPr>
        <p:spPr>
          <a:xfrm>
            <a:off x="492289" y="1377565"/>
            <a:ext cx="35877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int </a:t>
            </a:r>
            <a:r>
              <a:rPr lang="en-US" altLang="ko-KR" sz="1100" dirty="0" err="1"/>
              <a:t>fib_iter</a:t>
            </a:r>
            <a:r>
              <a:rPr lang="en-US" altLang="ko-KR" sz="1100" dirty="0"/>
              <a:t>(</a:t>
            </a:r>
            <a:r>
              <a:rPr lang="en-US" altLang="ko-KR" sz="1100" dirty="0">
                <a:solidFill>
                  <a:srgbClr val="0070C0"/>
                </a:solidFill>
              </a:rPr>
              <a:t>int </a:t>
            </a:r>
            <a:r>
              <a:rPr lang="en-US" altLang="ko-KR" sz="1100" dirty="0"/>
              <a:t>n)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>
                <a:solidFill>
                  <a:srgbClr val="0070C0"/>
                </a:solidFill>
              </a:rPr>
              <a:t>    if</a:t>
            </a:r>
            <a:r>
              <a:rPr lang="en-US" altLang="ko-KR" sz="1100" dirty="0"/>
              <a:t>(n==0)</a:t>
            </a:r>
            <a:r>
              <a:rPr lang="en-US" altLang="ko-KR" sz="1100" dirty="0">
                <a:solidFill>
                  <a:srgbClr val="0070C0"/>
                </a:solidFill>
              </a:rPr>
              <a:t> return </a:t>
            </a:r>
            <a:r>
              <a:rPr lang="en-US" altLang="ko-KR" sz="1100" dirty="0"/>
              <a:t>0;</a:t>
            </a:r>
          </a:p>
          <a:p>
            <a:r>
              <a:rPr lang="en-US" altLang="ko-KR" sz="1100" dirty="0">
                <a:solidFill>
                  <a:srgbClr val="0070C0"/>
                </a:solidFill>
              </a:rPr>
              <a:t>    if</a:t>
            </a:r>
            <a:r>
              <a:rPr lang="en-US" altLang="ko-KR" sz="1100" dirty="0"/>
              <a:t>(n==1) </a:t>
            </a:r>
            <a:r>
              <a:rPr lang="en-US" altLang="ko-KR" sz="1100" dirty="0">
                <a:solidFill>
                  <a:srgbClr val="0070C0"/>
                </a:solidFill>
              </a:rPr>
              <a:t>return </a:t>
            </a:r>
            <a:r>
              <a:rPr lang="en-US" altLang="ko-KR" sz="1100" dirty="0"/>
              <a:t>1;</a:t>
            </a:r>
          </a:p>
          <a:p>
            <a:r>
              <a:rPr lang="en-US" altLang="ko-KR" sz="1100" dirty="0">
                <a:solidFill>
                  <a:srgbClr val="0070C0"/>
                </a:solidFill>
              </a:rPr>
              <a:t>    </a:t>
            </a:r>
          </a:p>
          <a:p>
            <a:r>
              <a:rPr lang="en-US" altLang="ko-KR" sz="1100" dirty="0">
                <a:solidFill>
                  <a:srgbClr val="0070C0"/>
                </a:solidFill>
              </a:rPr>
              <a:t>    int </a:t>
            </a:r>
            <a:r>
              <a:rPr lang="en-US" altLang="ko-KR" sz="1100" dirty="0"/>
              <a:t>pp = 0;</a:t>
            </a:r>
          </a:p>
          <a:p>
            <a:r>
              <a:rPr lang="en-US" altLang="ko-KR" sz="1100" dirty="0">
                <a:solidFill>
                  <a:srgbClr val="0070C0"/>
                </a:solidFill>
              </a:rPr>
              <a:t>    int </a:t>
            </a:r>
            <a:r>
              <a:rPr lang="en-US" altLang="ko-KR" sz="1100" dirty="0"/>
              <a:t>p = 1;</a:t>
            </a:r>
          </a:p>
          <a:p>
            <a:r>
              <a:rPr lang="en-US" altLang="ko-KR" sz="1100" dirty="0">
                <a:solidFill>
                  <a:srgbClr val="0070C0"/>
                </a:solidFill>
              </a:rPr>
              <a:t>    int </a:t>
            </a:r>
            <a:r>
              <a:rPr lang="en-US" altLang="ko-KR" sz="1100" dirty="0"/>
              <a:t>result = 0;</a:t>
            </a:r>
          </a:p>
          <a:p>
            <a:endParaRPr lang="en-US" altLang="ko-KR" sz="1100" dirty="0">
              <a:solidFill>
                <a:srgbClr val="0070C0"/>
              </a:solidFill>
            </a:endParaRPr>
          </a:p>
          <a:p>
            <a:r>
              <a:rPr lang="en-US" altLang="ko-KR" sz="1100" dirty="0">
                <a:solidFill>
                  <a:srgbClr val="0070C0"/>
                </a:solidFill>
              </a:rPr>
              <a:t>    for</a:t>
            </a:r>
            <a:r>
              <a:rPr lang="en-US" altLang="ko-KR" sz="1100" dirty="0"/>
              <a:t>(</a:t>
            </a:r>
            <a:r>
              <a:rPr lang="en-US" altLang="ko-KR" sz="1100" dirty="0">
                <a:solidFill>
                  <a:srgbClr val="0070C0"/>
                </a:solidFill>
              </a:rPr>
              <a:t>int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=2;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&lt;=n;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++){</a:t>
            </a:r>
          </a:p>
          <a:p>
            <a:r>
              <a:rPr lang="en-US" altLang="ko-KR" sz="1100" dirty="0"/>
              <a:t>        result = p + pp;</a:t>
            </a:r>
          </a:p>
          <a:p>
            <a:r>
              <a:rPr lang="en-US" altLang="ko-KR" sz="1100" dirty="0"/>
              <a:t>        pp = p;</a:t>
            </a:r>
          </a:p>
          <a:p>
            <a:r>
              <a:rPr lang="en-US" altLang="ko-KR" sz="1100" dirty="0"/>
              <a:t>        p = result;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>
                <a:solidFill>
                  <a:srgbClr val="0070C0"/>
                </a:solidFill>
              </a:rPr>
              <a:t>    return </a:t>
            </a:r>
            <a:r>
              <a:rPr lang="en-US" altLang="ko-KR" sz="1100" dirty="0"/>
              <a:t>result;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D4887-F57B-42FD-9F41-D71E24E2D44E}"/>
              </a:ext>
            </a:extLst>
          </p:cNvPr>
          <p:cNvSpPr txBox="1"/>
          <p:nvPr/>
        </p:nvSpPr>
        <p:spPr>
          <a:xfrm>
            <a:off x="4876800" y="1583765"/>
            <a:ext cx="472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반복구조를 이용하여 프로그램 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시간 복잡도는 </a:t>
            </a:r>
            <a:r>
              <a:rPr lang="en-US" altLang="ko-KR" b="1" dirty="0"/>
              <a:t>O(n)</a:t>
            </a:r>
            <a:r>
              <a:rPr lang="ko-KR" altLang="en-US" dirty="0"/>
              <a:t>이 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88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72012" y="1409494"/>
            <a:ext cx="2847975" cy="523220"/>
            <a:chOff x="4453825" y="528789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547" y="528789"/>
              <a:ext cx="16065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72012" y="2035447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ea typeface="HY강B" panose="02030600000101010101" pitchFamily="18" charset="-127"/>
              </a:rPr>
              <a:t>2.4 </a:t>
            </a:r>
            <a:r>
              <a:rPr lang="ko-KR" altLang="en-US" sz="2000" dirty="0">
                <a:solidFill>
                  <a:srgbClr val="30302A"/>
                </a:solidFill>
                <a:ea typeface="HY강B" panose="02030600000101010101" pitchFamily="18" charset="-127"/>
              </a:rPr>
              <a:t>하노이탑 문제</a:t>
            </a:r>
          </a:p>
        </p:txBody>
      </p:sp>
    </p:spTree>
    <p:extLst>
      <p:ext uri="{BB962C8B-B14F-4D97-AF65-F5344CB8AC3E}">
        <p14:creationId xmlns:p14="http://schemas.microsoft.com/office/powerpoint/2010/main" val="1466596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2.4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하노이탑 문제</a:t>
            </a:r>
          </a:p>
        </p:txBody>
      </p:sp>
      <p:pic>
        <p:nvPicPr>
          <p:cNvPr id="2050" name="Picture 2" descr="하노이의 탑에 대한 이미지 검색결과">
            <a:extLst>
              <a:ext uri="{FF2B5EF4-FFF2-40B4-BE49-F238E27FC236}">
                <a16:creationId xmlns:a16="http://schemas.microsoft.com/office/drawing/2014/main" id="{014FC0A0-24EE-4639-B1D2-63A27BCDB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10397"/>
            <a:ext cx="47625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2863DC-0E9D-483A-AC75-B6BF21CE99BF}"/>
              </a:ext>
            </a:extLst>
          </p:cNvPr>
          <p:cNvSpPr txBox="1"/>
          <p:nvPr/>
        </p:nvSpPr>
        <p:spPr>
          <a:xfrm>
            <a:off x="3714750" y="3842870"/>
            <a:ext cx="6574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원판들을 다른 기둥으로 모두 옮겨야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조건 </a:t>
            </a:r>
            <a:r>
              <a:rPr lang="en-US" altLang="ko-KR" dirty="0"/>
              <a:t>: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한번에 하나의 원판만 이동할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맨 위에 있는 원판만 이동할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크기가 작은 원판위에 큰 원판이 쌓일 수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866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2.4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하노이탑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72CA2-A6A5-4295-AB9C-18944D54B3E6}"/>
              </a:ext>
            </a:extLst>
          </p:cNvPr>
          <p:cNvSpPr txBox="1"/>
          <p:nvPr/>
        </p:nvSpPr>
        <p:spPr>
          <a:xfrm>
            <a:off x="519953" y="1207247"/>
            <a:ext cx="275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4C3BB"/>
                </a:solidFill>
              </a:rPr>
              <a:t>알고리즘</a:t>
            </a:r>
            <a:r>
              <a:rPr lang="en-US" altLang="ko-KR" dirty="0">
                <a:solidFill>
                  <a:srgbClr val="94C3BB"/>
                </a:solidFill>
              </a:rPr>
              <a:t>(</a:t>
            </a:r>
            <a:r>
              <a:rPr lang="ko-KR" altLang="en-US" dirty="0">
                <a:solidFill>
                  <a:srgbClr val="94C3BB"/>
                </a:solidFill>
              </a:rPr>
              <a:t>하노이의 탑</a:t>
            </a:r>
            <a:r>
              <a:rPr lang="en-US" altLang="ko-KR" dirty="0">
                <a:solidFill>
                  <a:srgbClr val="94C3BB"/>
                </a:solidFill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777BD0-CF5E-42BF-AC39-22305A67AC0F}"/>
              </a:ext>
            </a:extLst>
          </p:cNvPr>
          <p:cNvSpPr/>
          <p:nvPr/>
        </p:nvSpPr>
        <p:spPr>
          <a:xfrm>
            <a:off x="561788" y="1643529"/>
            <a:ext cx="6795247" cy="31974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715FC-3A16-41A6-B904-0C613CE68727}"/>
              </a:ext>
            </a:extLst>
          </p:cNvPr>
          <p:cNvSpPr txBox="1"/>
          <p:nvPr/>
        </p:nvSpPr>
        <p:spPr>
          <a:xfrm>
            <a:off x="675341" y="1822824"/>
            <a:ext cx="67474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void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hanoi_tower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0070C0"/>
                </a:solidFill>
              </a:rPr>
              <a:t>int</a:t>
            </a:r>
            <a:r>
              <a:rPr lang="en-US" altLang="ko-KR" sz="1600" dirty="0"/>
              <a:t> n, </a:t>
            </a:r>
            <a:r>
              <a:rPr lang="en-US" altLang="ko-KR" sz="1600" dirty="0">
                <a:solidFill>
                  <a:srgbClr val="0070C0"/>
                </a:solidFill>
              </a:rPr>
              <a:t>char </a:t>
            </a:r>
            <a:r>
              <a:rPr lang="en-US" altLang="ko-KR" sz="1600" dirty="0"/>
              <a:t>from, </a:t>
            </a:r>
            <a:r>
              <a:rPr lang="en-US" altLang="ko-KR" sz="1600" dirty="0">
                <a:solidFill>
                  <a:srgbClr val="0070C0"/>
                </a:solidFill>
              </a:rPr>
              <a:t>char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70C0"/>
                </a:solidFill>
              </a:rPr>
              <a:t>char </a:t>
            </a:r>
            <a:r>
              <a:rPr lang="en-US" altLang="ko-KR" sz="1600" dirty="0"/>
              <a:t>to)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0070C0"/>
                </a:solidFill>
              </a:rPr>
              <a:t>if</a:t>
            </a:r>
            <a:r>
              <a:rPr lang="en-US" altLang="ko-KR" sz="1600" dirty="0"/>
              <a:t>( n== 1 ){</a:t>
            </a:r>
          </a:p>
          <a:p>
            <a:r>
              <a:rPr lang="en-US" altLang="ko-KR" sz="1600" dirty="0"/>
              <a:t>        from</a:t>
            </a:r>
            <a:r>
              <a:rPr lang="ko-KR" altLang="en-US" sz="1600" dirty="0"/>
              <a:t>에 있는 한 개의 원판을 </a:t>
            </a:r>
            <a:r>
              <a:rPr lang="en-US" altLang="ko-KR" sz="1600" dirty="0"/>
              <a:t>to</a:t>
            </a:r>
            <a:r>
              <a:rPr lang="ko-KR" altLang="en-US" sz="1600" dirty="0"/>
              <a:t>로 옮긴다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}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else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    1. from</a:t>
            </a:r>
            <a:r>
              <a:rPr lang="ko-KR" altLang="en-US" sz="1600" dirty="0"/>
              <a:t>의 맨 밑의 원판을 제외한 나머지 원판들을 </a:t>
            </a:r>
            <a:r>
              <a:rPr lang="en-US" altLang="ko-KR" sz="1600" dirty="0" err="1"/>
              <a:t>tmp</a:t>
            </a:r>
            <a:r>
              <a:rPr lang="ko-KR" altLang="en-US" sz="1600" dirty="0"/>
              <a:t>로 옮긴다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  2. from</a:t>
            </a:r>
            <a:r>
              <a:rPr lang="ko-KR" altLang="en-US" sz="1600" dirty="0"/>
              <a:t>에 있는 한 개의 원판을 </a:t>
            </a:r>
            <a:r>
              <a:rPr lang="en-US" altLang="ko-KR" sz="1600" dirty="0"/>
              <a:t>to</a:t>
            </a:r>
            <a:r>
              <a:rPr lang="ko-KR" altLang="en-US" sz="1600" dirty="0"/>
              <a:t>로 옮긴다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  3. </a:t>
            </a:r>
            <a:r>
              <a:rPr lang="en-US" altLang="ko-KR" sz="1600" dirty="0" err="1"/>
              <a:t>tmp</a:t>
            </a:r>
            <a:r>
              <a:rPr lang="ko-KR" altLang="en-US" sz="1600" dirty="0"/>
              <a:t>의 원판들을 </a:t>
            </a:r>
            <a:r>
              <a:rPr lang="en-US" altLang="ko-KR" sz="1600" dirty="0"/>
              <a:t>to</a:t>
            </a:r>
            <a:r>
              <a:rPr lang="ko-KR" altLang="en-US" sz="1600" dirty="0"/>
              <a:t>로 옮긴다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24245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2.4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하노이탑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72CA2-A6A5-4295-AB9C-18944D54B3E6}"/>
              </a:ext>
            </a:extLst>
          </p:cNvPr>
          <p:cNvSpPr txBox="1"/>
          <p:nvPr/>
        </p:nvSpPr>
        <p:spPr>
          <a:xfrm>
            <a:off x="196347" y="962212"/>
            <a:ext cx="275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4C3BB"/>
                </a:solidFill>
              </a:rPr>
              <a:t>알고리즘</a:t>
            </a:r>
            <a:r>
              <a:rPr lang="en-US" altLang="ko-KR" dirty="0">
                <a:solidFill>
                  <a:srgbClr val="94C3BB"/>
                </a:solidFill>
              </a:rPr>
              <a:t>(</a:t>
            </a:r>
            <a:r>
              <a:rPr lang="ko-KR" altLang="en-US" dirty="0">
                <a:solidFill>
                  <a:srgbClr val="94C3BB"/>
                </a:solidFill>
              </a:rPr>
              <a:t>하노이의 탑</a:t>
            </a:r>
            <a:r>
              <a:rPr lang="en-US" altLang="ko-KR" dirty="0">
                <a:solidFill>
                  <a:srgbClr val="94C3BB"/>
                </a:solidFill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777BD0-CF5E-42BF-AC39-22305A67AC0F}"/>
              </a:ext>
            </a:extLst>
          </p:cNvPr>
          <p:cNvSpPr/>
          <p:nvPr/>
        </p:nvSpPr>
        <p:spPr>
          <a:xfrm>
            <a:off x="238182" y="1398494"/>
            <a:ext cx="5145741" cy="230295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715FC-3A16-41A6-B904-0C613CE68727}"/>
              </a:ext>
            </a:extLst>
          </p:cNvPr>
          <p:cNvSpPr txBox="1"/>
          <p:nvPr/>
        </p:nvSpPr>
        <p:spPr>
          <a:xfrm>
            <a:off x="238183" y="1488141"/>
            <a:ext cx="508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void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hanoi_tower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int</a:t>
            </a:r>
            <a:r>
              <a:rPr lang="en-US" altLang="ko-KR" sz="1200" dirty="0"/>
              <a:t> n, </a:t>
            </a:r>
            <a:r>
              <a:rPr lang="en-US" altLang="ko-KR" sz="1200" dirty="0">
                <a:solidFill>
                  <a:srgbClr val="0070C0"/>
                </a:solidFill>
              </a:rPr>
              <a:t>char </a:t>
            </a:r>
            <a:r>
              <a:rPr lang="en-US" altLang="ko-KR" sz="1200" dirty="0"/>
              <a:t>from, </a:t>
            </a:r>
            <a:r>
              <a:rPr lang="en-US" altLang="ko-KR" sz="1200" dirty="0">
                <a:solidFill>
                  <a:srgbClr val="0070C0"/>
                </a:solidFill>
              </a:rPr>
              <a:t>char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0070C0"/>
                </a:solidFill>
              </a:rPr>
              <a:t>char </a:t>
            </a:r>
            <a:r>
              <a:rPr lang="en-US" altLang="ko-KR" sz="1200" dirty="0"/>
              <a:t>to)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0070C0"/>
                </a:solidFill>
              </a:rPr>
              <a:t>if</a:t>
            </a:r>
            <a:r>
              <a:rPr lang="en-US" altLang="ko-KR" sz="1200" dirty="0"/>
              <a:t>( n== 1 ){</a:t>
            </a:r>
          </a:p>
          <a:p>
            <a:r>
              <a:rPr lang="en-US" altLang="ko-KR" sz="1200" dirty="0"/>
              <a:t>        from</a:t>
            </a:r>
            <a:r>
              <a:rPr lang="ko-KR" altLang="en-US" sz="1200" dirty="0"/>
              <a:t>에 있는 한 개의 원판을 </a:t>
            </a:r>
            <a:r>
              <a:rPr lang="en-US" altLang="ko-KR" sz="1200" dirty="0"/>
              <a:t>to</a:t>
            </a:r>
            <a:r>
              <a:rPr lang="ko-KR" altLang="en-US" sz="1200" dirty="0"/>
              <a:t>로 옮긴다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    else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1. from</a:t>
            </a:r>
            <a:r>
              <a:rPr lang="ko-KR" altLang="en-US" sz="1200" dirty="0"/>
              <a:t>의 맨 밑의 원판을 제외한 나머지 원판들을 </a:t>
            </a:r>
            <a:r>
              <a:rPr lang="en-US" altLang="ko-KR" sz="1200" dirty="0" err="1"/>
              <a:t>tmp</a:t>
            </a:r>
            <a:r>
              <a:rPr lang="ko-KR" altLang="en-US" sz="1200" dirty="0"/>
              <a:t>로 옮긴다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2. from</a:t>
            </a:r>
            <a:r>
              <a:rPr lang="ko-KR" altLang="en-US" sz="1200" dirty="0"/>
              <a:t>에 있는 한 개의 원판을 </a:t>
            </a:r>
            <a:r>
              <a:rPr lang="en-US" altLang="ko-KR" sz="1200" dirty="0"/>
              <a:t>to</a:t>
            </a:r>
            <a:r>
              <a:rPr lang="ko-KR" altLang="en-US" sz="1200" dirty="0"/>
              <a:t>로 옮긴다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3. </a:t>
            </a:r>
            <a:r>
              <a:rPr lang="en-US" altLang="ko-KR" sz="1200" dirty="0" err="1"/>
              <a:t>tmp</a:t>
            </a:r>
            <a:r>
              <a:rPr lang="ko-KR" altLang="en-US" sz="1200" dirty="0"/>
              <a:t>의 원판들을 </a:t>
            </a:r>
            <a:r>
              <a:rPr lang="en-US" altLang="ko-KR" sz="1200" dirty="0"/>
              <a:t>to</a:t>
            </a:r>
            <a:r>
              <a:rPr lang="ko-KR" altLang="en-US" sz="1200" dirty="0"/>
              <a:t>로 옮긴다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F7FC19-6303-4FD9-95A2-5416B1ACED4D}"/>
              </a:ext>
            </a:extLst>
          </p:cNvPr>
          <p:cNvSpPr/>
          <p:nvPr/>
        </p:nvSpPr>
        <p:spPr>
          <a:xfrm>
            <a:off x="759012" y="2647576"/>
            <a:ext cx="4458447" cy="16136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B56BE5-9115-404E-A0DF-5878D160BF30}"/>
              </a:ext>
            </a:extLst>
          </p:cNvPr>
          <p:cNvCxnSpPr/>
          <p:nvPr/>
        </p:nvCxnSpPr>
        <p:spPr>
          <a:xfrm>
            <a:off x="992094" y="2808941"/>
            <a:ext cx="0" cy="132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EE6462-5D1A-42F7-BAC4-6E8F006F04D8}"/>
              </a:ext>
            </a:extLst>
          </p:cNvPr>
          <p:cNvSpPr txBox="1"/>
          <p:nvPr/>
        </p:nvSpPr>
        <p:spPr>
          <a:xfrm>
            <a:off x="352613" y="4135718"/>
            <a:ext cx="5743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</a:t>
            </a:r>
            <a:r>
              <a:rPr lang="ko-KR" altLang="en-US" sz="1200" dirty="0"/>
              <a:t>를 사용하여 </a:t>
            </a:r>
            <a:r>
              <a:rPr lang="en-US" altLang="ko-KR" sz="1200" dirty="0"/>
              <a:t>from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tmp</a:t>
            </a:r>
            <a:r>
              <a:rPr lang="ko-KR" altLang="en-US" sz="1200" dirty="0"/>
              <a:t>로 </a:t>
            </a:r>
            <a:r>
              <a:rPr lang="en-US" altLang="ko-KR" sz="1200" dirty="0"/>
              <a:t>n-1</a:t>
            </a:r>
            <a:r>
              <a:rPr lang="ko-KR" altLang="en-US" sz="1200" dirty="0"/>
              <a:t>개의 원판을 이동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593F6D-2AE0-4BE9-9FA1-456186956A97}"/>
              </a:ext>
            </a:extLst>
          </p:cNvPr>
          <p:cNvSpPr/>
          <p:nvPr/>
        </p:nvSpPr>
        <p:spPr>
          <a:xfrm>
            <a:off x="759012" y="3019158"/>
            <a:ext cx="2192488" cy="16136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64D1EAE-C2D5-407C-A671-2EF45236501C}"/>
              </a:ext>
            </a:extLst>
          </p:cNvPr>
          <p:cNvCxnSpPr>
            <a:cxnSpLocks/>
          </p:cNvCxnSpPr>
          <p:nvPr/>
        </p:nvCxnSpPr>
        <p:spPr>
          <a:xfrm>
            <a:off x="1766047" y="3112764"/>
            <a:ext cx="0" cy="71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59DC8C-47A1-48B6-833E-30BD016016D1}"/>
              </a:ext>
            </a:extLst>
          </p:cNvPr>
          <p:cNvSpPr txBox="1"/>
          <p:nvPr/>
        </p:nvSpPr>
        <p:spPr>
          <a:xfrm>
            <a:off x="1225177" y="3802983"/>
            <a:ext cx="5743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from</a:t>
            </a:r>
            <a:r>
              <a:rPr lang="ko-KR" altLang="en-US" sz="1200" dirty="0"/>
              <a:t>를 사용하여 </a:t>
            </a:r>
            <a:r>
              <a:rPr lang="en-US" altLang="ko-KR" sz="1200" dirty="0" err="1"/>
              <a:t>tmp</a:t>
            </a:r>
            <a:r>
              <a:rPr lang="ko-KR" altLang="en-US" sz="1200" dirty="0"/>
              <a:t>에서 </a:t>
            </a:r>
            <a:r>
              <a:rPr lang="en-US" altLang="ko-KR" sz="1200" dirty="0"/>
              <a:t>to</a:t>
            </a:r>
            <a:r>
              <a:rPr lang="ko-KR" altLang="en-US" sz="1200" dirty="0"/>
              <a:t>로 </a:t>
            </a:r>
            <a:r>
              <a:rPr lang="en-US" altLang="ko-KR" sz="1200" dirty="0"/>
              <a:t>n-1</a:t>
            </a:r>
            <a:r>
              <a:rPr lang="ko-KR" altLang="en-US" sz="1200" dirty="0"/>
              <a:t>개의 원판을 이동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C9069D2-EA13-4BCE-B4E8-D6B1E159C0D2}"/>
              </a:ext>
            </a:extLst>
          </p:cNvPr>
          <p:cNvSpPr/>
          <p:nvPr/>
        </p:nvSpPr>
        <p:spPr>
          <a:xfrm>
            <a:off x="5432173" y="2404874"/>
            <a:ext cx="424328" cy="276999"/>
          </a:xfrm>
          <a:prstGeom prst="rightArrow">
            <a:avLst/>
          </a:prstGeom>
          <a:solidFill>
            <a:srgbClr val="94C3BB">
              <a:alpha val="0"/>
            </a:srgb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B5F25-AE33-497D-A6FA-5E9779501B3F}"/>
              </a:ext>
            </a:extLst>
          </p:cNvPr>
          <p:cNvSpPr txBox="1"/>
          <p:nvPr/>
        </p:nvSpPr>
        <p:spPr>
          <a:xfrm>
            <a:off x="5882957" y="954256"/>
            <a:ext cx="275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4C3BB"/>
                </a:solidFill>
              </a:rPr>
              <a:t>알고리즘</a:t>
            </a:r>
            <a:r>
              <a:rPr lang="en-US" altLang="ko-KR" dirty="0">
                <a:solidFill>
                  <a:srgbClr val="94C3BB"/>
                </a:solidFill>
              </a:rPr>
              <a:t>(</a:t>
            </a:r>
            <a:r>
              <a:rPr lang="ko-KR" altLang="en-US" dirty="0">
                <a:solidFill>
                  <a:srgbClr val="94C3BB"/>
                </a:solidFill>
              </a:rPr>
              <a:t>하노이의 탑</a:t>
            </a:r>
            <a:r>
              <a:rPr lang="en-US" altLang="ko-KR" dirty="0">
                <a:solidFill>
                  <a:srgbClr val="94C3BB"/>
                </a:solidFill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8E7E4D-C2CE-4C45-9348-6E2AD6C3EED0}"/>
              </a:ext>
            </a:extLst>
          </p:cNvPr>
          <p:cNvSpPr/>
          <p:nvPr/>
        </p:nvSpPr>
        <p:spPr>
          <a:xfrm>
            <a:off x="5904752" y="1379324"/>
            <a:ext cx="5259292" cy="232212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576093-B160-4474-AEA9-54F08B3E18AB}"/>
              </a:ext>
            </a:extLst>
          </p:cNvPr>
          <p:cNvSpPr txBox="1"/>
          <p:nvPr/>
        </p:nvSpPr>
        <p:spPr>
          <a:xfrm>
            <a:off x="5971370" y="1488141"/>
            <a:ext cx="67474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void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hanoi_tower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int</a:t>
            </a:r>
            <a:r>
              <a:rPr lang="en-US" altLang="ko-KR" sz="1200" dirty="0"/>
              <a:t> n, </a:t>
            </a:r>
            <a:r>
              <a:rPr lang="en-US" altLang="ko-KR" sz="1200" dirty="0">
                <a:solidFill>
                  <a:srgbClr val="0070C0"/>
                </a:solidFill>
              </a:rPr>
              <a:t>char </a:t>
            </a:r>
            <a:r>
              <a:rPr lang="en-US" altLang="ko-KR" sz="1200" dirty="0"/>
              <a:t>from, </a:t>
            </a:r>
            <a:r>
              <a:rPr lang="en-US" altLang="ko-KR" sz="1200" dirty="0">
                <a:solidFill>
                  <a:srgbClr val="0070C0"/>
                </a:solidFill>
              </a:rPr>
              <a:t>char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0070C0"/>
                </a:solidFill>
              </a:rPr>
              <a:t>char </a:t>
            </a:r>
            <a:r>
              <a:rPr lang="en-US" altLang="ko-KR" sz="1200" dirty="0"/>
              <a:t>to)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0070C0"/>
                </a:solidFill>
              </a:rPr>
              <a:t>if</a:t>
            </a:r>
            <a:r>
              <a:rPr lang="en-US" altLang="ko-KR" sz="1200" dirty="0"/>
              <a:t>( n== 1 ){</a:t>
            </a:r>
          </a:p>
          <a:p>
            <a:r>
              <a:rPr lang="en-US" altLang="ko-KR" sz="1200" dirty="0"/>
              <a:t>        from</a:t>
            </a:r>
            <a:r>
              <a:rPr lang="ko-KR" altLang="en-US" sz="1200" dirty="0"/>
              <a:t>에 있는 한 개의 원판을 </a:t>
            </a:r>
            <a:r>
              <a:rPr lang="en-US" altLang="ko-KR" sz="1200" dirty="0"/>
              <a:t>to</a:t>
            </a:r>
            <a:r>
              <a:rPr lang="ko-KR" altLang="en-US" sz="1200" dirty="0"/>
              <a:t>로 옮긴다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    else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hanoi_tower</a:t>
            </a:r>
            <a:r>
              <a:rPr lang="en-US" altLang="ko-KR" sz="1200" dirty="0"/>
              <a:t>(n-1, from, to,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from</a:t>
            </a:r>
            <a:r>
              <a:rPr lang="ko-KR" altLang="en-US" sz="1200" dirty="0"/>
              <a:t>에 있는 한 개의 원판을 </a:t>
            </a:r>
            <a:r>
              <a:rPr lang="en-US" altLang="ko-KR" sz="1200" dirty="0"/>
              <a:t>to</a:t>
            </a:r>
            <a:r>
              <a:rPr lang="ko-KR" altLang="en-US" sz="1200" dirty="0"/>
              <a:t>로 옮긴다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hanoi_tower</a:t>
            </a:r>
            <a:r>
              <a:rPr lang="en-US" altLang="ko-KR" sz="1200" dirty="0"/>
              <a:t>(n-1,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, from, to);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1D06DE-1972-46AD-9665-E8067242660D}"/>
              </a:ext>
            </a:extLst>
          </p:cNvPr>
          <p:cNvSpPr/>
          <p:nvPr/>
        </p:nvSpPr>
        <p:spPr>
          <a:xfrm>
            <a:off x="6469530" y="2648096"/>
            <a:ext cx="2250142" cy="16136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CCEB1B-D8D9-45C0-8DBB-C9160AFCA544}"/>
              </a:ext>
            </a:extLst>
          </p:cNvPr>
          <p:cNvSpPr/>
          <p:nvPr/>
        </p:nvSpPr>
        <p:spPr>
          <a:xfrm>
            <a:off x="6469530" y="3016689"/>
            <a:ext cx="2250142" cy="16136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CDB148-D20A-4064-8361-5615FBAA67B0}"/>
              </a:ext>
            </a:extLst>
          </p:cNvPr>
          <p:cNvSpPr/>
          <p:nvPr/>
        </p:nvSpPr>
        <p:spPr>
          <a:xfrm>
            <a:off x="6469529" y="2827456"/>
            <a:ext cx="2859741" cy="161365"/>
          </a:xfrm>
          <a:prstGeom prst="rect">
            <a:avLst/>
          </a:prstGeom>
          <a:solidFill>
            <a:srgbClr val="94C3BB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1028EED-A26A-4010-A8C9-A75DC26B506C}"/>
              </a:ext>
            </a:extLst>
          </p:cNvPr>
          <p:cNvCxnSpPr>
            <a:stCxn id="22" idx="3"/>
          </p:cNvCxnSpPr>
          <p:nvPr/>
        </p:nvCxnSpPr>
        <p:spPr>
          <a:xfrm>
            <a:off x="9329270" y="2908139"/>
            <a:ext cx="316754" cy="1783390"/>
          </a:xfrm>
          <a:prstGeom prst="bentConnector2">
            <a:avLst/>
          </a:prstGeom>
          <a:ln>
            <a:solidFill>
              <a:srgbClr val="94C3BB">
                <a:alpha val="40000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B04497-9105-483B-A030-BB6E3D1E218B}"/>
              </a:ext>
            </a:extLst>
          </p:cNvPr>
          <p:cNvSpPr txBox="1"/>
          <p:nvPr/>
        </p:nvSpPr>
        <p:spPr>
          <a:xfrm>
            <a:off x="6917764" y="4656212"/>
            <a:ext cx="4823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원판을 이동한다는 것은 그냥 화면에 어디서 어디로 이동한다고 출력해주면 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FD4E03-D6E0-4B93-B923-AC46D0937727}"/>
              </a:ext>
            </a:extLst>
          </p:cNvPr>
          <p:cNvSpPr txBox="1"/>
          <p:nvPr/>
        </p:nvSpPr>
        <p:spPr>
          <a:xfrm>
            <a:off x="6917764" y="5040762"/>
            <a:ext cx="482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94C3BB"/>
                </a:solidFill>
              </a:rPr>
              <a:t>printf</a:t>
            </a:r>
            <a:r>
              <a:rPr lang="en-US" altLang="ko-KR" sz="1200" dirty="0">
                <a:solidFill>
                  <a:srgbClr val="94C3BB"/>
                </a:solidFill>
              </a:rPr>
              <a:t>(“</a:t>
            </a:r>
            <a:r>
              <a:rPr lang="ko-KR" altLang="en-US" sz="1200" dirty="0">
                <a:solidFill>
                  <a:srgbClr val="94C3BB"/>
                </a:solidFill>
              </a:rPr>
              <a:t>원판 </a:t>
            </a:r>
            <a:r>
              <a:rPr lang="en-US" altLang="ko-KR" sz="1200" dirty="0">
                <a:solidFill>
                  <a:srgbClr val="94C3BB"/>
                </a:solidFill>
              </a:rPr>
              <a:t>%d</a:t>
            </a:r>
            <a:r>
              <a:rPr lang="ko-KR" altLang="en-US" sz="1200" dirty="0">
                <a:solidFill>
                  <a:srgbClr val="94C3BB"/>
                </a:solidFill>
              </a:rPr>
              <a:t>을 </a:t>
            </a:r>
            <a:r>
              <a:rPr lang="en-US" altLang="ko-KR" sz="1200" dirty="0">
                <a:solidFill>
                  <a:srgbClr val="94C3BB"/>
                </a:solidFill>
              </a:rPr>
              <a:t>%c</a:t>
            </a:r>
            <a:r>
              <a:rPr lang="ko-KR" altLang="en-US" sz="1200" dirty="0">
                <a:solidFill>
                  <a:srgbClr val="94C3BB"/>
                </a:solidFill>
              </a:rPr>
              <a:t>에서 </a:t>
            </a:r>
            <a:r>
              <a:rPr lang="en-US" altLang="ko-KR" sz="1200" dirty="0">
                <a:solidFill>
                  <a:srgbClr val="94C3BB"/>
                </a:solidFill>
              </a:rPr>
              <a:t>%c</a:t>
            </a:r>
            <a:r>
              <a:rPr lang="ko-KR" altLang="en-US" sz="1200" dirty="0">
                <a:solidFill>
                  <a:srgbClr val="94C3BB"/>
                </a:solidFill>
              </a:rPr>
              <a:t>으로 옮긴다</a:t>
            </a:r>
            <a:r>
              <a:rPr lang="en-US" altLang="ko-KR" sz="1200" dirty="0">
                <a:solidFill>
                  <a:srgbClr val="94C3BB"/>
                </a:solidFill>
              </a:rPr>
              <a:t>.\n”, n, from, to);</a:t>
            </a:r>
            <a:endParaRPr lang="ko-KR" altLang="en-US" sz="1200" dirty="0">
              <a:solidFill>
                <a:srgbClr val="94C3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57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1" grpId="0" animBg="1"/>
      <p:bldP spid="15" grpId="0"/>
      <p:bldP spid="13" grpId="0" animBg="1"/>
      <p:bldP spid="16" grpId="0"/>
      <p:bldP spid="17" grpId="0" animBg="1"/>
      <p:bldP spid="18" grpId="0"/>
      <p:bldP spid="20" grpId="0" animBg="1"/>
      <p:bldP spid="21" grpId="0" animBg="1"/>
      <p:bldP spid="22" grpId="0" animBg="1"/>
      <p:bldP spid="25" grpId="0"/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2.4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하노이탑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72CA2-A6A5-4295-AB9C-18944D54B3E6}"/>
              </a:ext>
            </a:extLst>
          </p:cNvPr>
          <p:cNvSpPr txBox="1"/>
          <p:nvPr/>
        </p:nvSpPr>
        <p:spPr>
          <a:xfrm>
            <a:off x="196347" y="962212"/>
            <a:ext cx="561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4C3BB"/>
                </a:solidFill>
              </a:rPr>
              <a:t>프로그램 </a:t>
            </a:r>
            <a:r>
              <a:rPr lang="en-US" altLang="ko-KR" dirty="0">
                <a:solidFill>
                  <a:srgbClr val="94C3BB"/>
                </a:solidFill>
              </a:rPr>
              <a:t>2.8 </a:t>
            </a:r>
            <a:r>
              <a:rPr lang="ko-KR" altLang="en-US" dirty="0"/>
              <a:t>하노이의 탑 문제 프로그램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777BD0-CF5E-42BF-AC39-22305A67AC0F}"/>
              </a:ext>
            </a:extLst>
          </p:cNvPr>
          <p:cNvSpPr/>
          <p:nvPr/>
        </p:nvSpPr>
        <p:spPr>
          <a:xfrm>
            <a:off x="238182" y="1398494"/>
            <a:ext cx="5576924" cy="3460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715FC-3A16-41A6-B904-0C613CE68727}"/>
              </a:ext>
            </a:extLst>
          </p:cNvPr>
          <p:cNvSpPr txBox="1"/>
          <p:nvPr/>
        </p:nvSpPr>
        <p:spPr>
          <a:xfrm>
            <a:off x="238183" y="1488141"/>
            <a:ext cx="5080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#include </a:t>
            </a:r>
            <a:r>
              <a:rPr lang="en-US" altLang="ko-KR" sz="1200" dirty="0">
                <a:solidFill>
                  <a:schemeClr val="accent2"/>
                </a:solidFill>
              </a:rPr>
              <a:t>&lt;</a:t>
            </a:r>
            <a:r>
              <a:rPr lang="en-US" altLang="ko-KR" sz="1200" dirty="0" err="1">
                <a:solidFill>
                  <a:schemeClr val="accent2"/>
                </a:solidFill>
              </a:rPr>
              <a:t>stdio.h</a:t>
            </a:r>
            <a:r>
              <a:rPr lang="en-US" altLang="ko-KR" sz="1200" dirty="0">
                <a:solidFill>
                  <a:schemeClr val="accent2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void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hanoi_tower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int</a:t>
            </a:r>
            <a:r>
              <a:rPr lang="en-US" altLang="ko-KR" sz="1200" dirty="0"/>
              <a:t> n, </a:t>
            </a:r>
            <a:r>
              <a:rPr lang="en-US" altLang="ko-KR" sz="1200" dirty="0">
                <a:solidFill>
                  <a:srgbClr val="0070C0"/>
                </a:solidFill>
              </a:rPr>
              <a:t>char </a:t>
            </a:r>
            <a:r>
              <a:rPr lang="en-US" altLang="ko-KR" sz="1200" dirty="0"/>
              <a:t>from, </a:t>
            </a:r>
            <a:r>
              <a:rPr lang="en-US" altLang="ko-KR" sz="1200" dirty="0">
                <a:solidFill>
                  <a:srgbClr val="0070C0"/>
                </a:solidFill>
              </a:rPr>
              <a:t>char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0070C0"/>
                </a:solidFill>
              </a:rPr>
              <a:t>char </a:t>
            </a:r>
            <a:r>
              <a:rPr lang="en-US" altLang="ko-KR" sz="1200" dirty="0"/>
              <a:t>to)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0070C0"/>
                </a:solidFill>
              </a:rPr>
              <a:t>if</a:t>
            </a:r>
            <a:r>
              <a:rPr lang="en-US" altLang="ko-KR" sz="1200" dirty="0"/>
              <a:t>( n== 1 ){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chemeClr val="accent2"/>
                </a:solidFill>
              </a:rPr>
              <a:t>“</a:t>
            </a:r>
            <a:r>
              <a:rPr lang="ko-KR" altLang="en-US" sz="1200" dirty="0">
                <a:solidFill>
                  <a:schemeClr val="accent2"/>
                </a:solidFill>
              </a:rPr>
              <a:t>원판 </a:t>
            </a:r>
            <a:r>
              <a:rPr lang="en-US" altLang="ko-KR" sz="1200" dirty="0">
                <a:solidFill>
                  <a:schemeClr val="accent2"/>
                </a:solidFill>
              </a:rPr>
              <a:t>1</a:t>
            </a:r>
            <a:r>
              <a:rPr lang="ko-KR" altLang="en-US" sz="1200" dirty="0">
                <a:solidFill>
                  <a:schemeClr val="accent2"/>
                </a:solidFill>
              </a:rPr>
              <a:t>을 </a:t>
            </a:r>
            <a:r>
              <a:rPr lang="en-US" altLang="ko-KR" sz="1200" dirty="0">
                <a:solidFill>
                  <a:schemeClr val="accent2"/>
                </a:solidFill>
              </a:rPr>
              <a:t>%c</a:t>
            </a:r>
            <a:r>
              <a:rPr lang="ko-KR" altLang="en-US" sz="1200" dirty="0">
                <a:solidFill>
                  <a:schemeClr val="accent2"/>
                </a:solidFill>
              </a:rPr>
              <a:t>에서 </a:t>
            </a:r>
            <a:r>
              <a:rPr lang="en-US" altLang="ko-KR" sz="1200" dirty="0">
                <a:solidFill>
                  <a:schemeClr val="accent2"/>
                </a:solidFill>
              </a:rPr>
              <a:t>%c</a:t>
            </a:r>
            <a:r>
              <a:rPr lang="ko-KR" altLang="en-US" sz="1200" dirty="0">
                <a:solidFill>
                  <a:schemeClr val="accent2"/>
                </a:solidFill>
              </a:rPr>
              <a:t>으로 옮긴다</a:t>
            </a:r>
            <a:r>
              <a:rPr lang="en-US" altLang="ko-KR" sz="1200" dirty="0">
                <a:solidFill>
                  <a:schemeClr val="accent2"/>
                </a:solidFill>
              </a:rPr>
              <a:t>.\n”</a:t>
            </a:r>
            <a:r>
              <a:rPr lang="en-US" altLang="ko-KR" sz="1200" dirty="0"/>
              <a:t>, from, to);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    else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hanoi_tower</a:t>
            </a:r>
            <a:r>
              <a:rPr lang="en-US" altLang="ko-KR" sz="1200" dirty="0"/>
              <a:t>(n-1, from, to,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chemeClr val="accent2"/>
                </a:solidFill>
              </a:rPr>
              <a:t>“</a:t>
            </a:r>
            <a:r>
              <a:rPr lang="ko-KR" altLang="en-US" sz="1200" dirty="0">
                <a:solidFill>
                  <a:schemeClr val="accent2"/>
                </a:solidFill>
              </a:rPr>
              <a:t>원판 </a:t>
            </a:r>
            <a:r>
              <a:rPr lang="en-US" altLang="ko-KR" sz="1200" dirty="0">
                <a:solidFill>
                  <a:schemeClr val="accent2"/>
                </a:solidFill>
              </a:rPr>
              <a:t>%d</a:t>
            </a:r>
            <a:r>
              <a:rPr lang="ko-KR" altLang="en-US" sz="1200" dirty="0">
                <a:solidFill>
                  <a:schemeClr val="accent2"/>
                </a:solidFill>
              </a:rPr>
              <a:t>을 </a:t>
            </a:r>
            <a:r>
              <a:rPr lang="en-US" altLang="ko-KR" sz="1200" dirty="0">
                <a:solidFill>
                  <a:schemeClr val="accent2"/>
                </a:solidFill>
              </a:rPr>
              <a:t>%c</a:t>
            </a:r>
            <a:r>
              <a:rPr lang="ko-KR" altLang="en-US" sz="1200" dirty="0">
                <a:solidFill>
                  <a:schemeClr val="accent2"/>
                </a:solidFill>
              </a:rPr>
              <a:t>에서 </a:t>
            </a:r>
            <a:r>
              <a:rPr lang="en-US" altLang="ko-KR" sz="1200" dirty="0">
                <a:solidFill>
                  <a:schemeClr val="accent2"/>
                </a:solidFill>
              </a:rPr>
              <a:t>%c</a:t>
            </a:r>
            <a:r>
              <a:rPr lang="ko-KR" altLang="en-US" sz="1200" dirty="0">
                <a:solidFill>
                  <a:schemeClr val="accent2"/>
                </a:solidFill>
              </a:rPr>
              <a:t>으로 옮긴다</a:t>
            </a:r>
            <a:r>
              <a:rPr lang="en-US" altLang="ko-KR" sz="1200" dirty="0">
                <a:solidFill>
                  <a:schemeClr val="accent2"/>
                </a:solidFill>
              </a:rPr>
              <a:t>.\n”</a:t>
            </a:r>
            <a:r>
              <a:rPr lang="en-US" altLang="ko-KR" sz="1200" dirty="0"/>
              <a:t>,</a:t>
            </a:r>
            <a:r>
              <a:rPr lang="en-US" altLang="ko-KR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/>
              <a:t>n, from, to);</a:t>
            </a:r>
            <a:endParaRPr lang="ko-KR" altLang="en-US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hanoi_tower</a:t>
            </a:r>
            <a:r>
              <a:rPr lang="en-US" altLang="ko-KR" sz="1200" dirty="0"/>
              <a:t>(n-1,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, from, to);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int</a:t>
            </a:r>
            <a:r>
              <a:rPr lang="en-US" altLang="ko-KR" sz="1200" dirty="0"/>
              <a:t> main(</a:t>
            </a:r>
            <a:r>
              <a:rPr lang="en-US" altLang="ko-KR" sz="1200" dirty="0">
                <a:solidFill>
                  <a:srgbClr val="0070C0"/>
                </a:solidFill>
              </a:rPr>
              <a:t>void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hanoi_tower</a:t>
            </a:r>
            <a:r>
              <a:rPr lang="en-US" altLang="ko-KR" sz="1200" dirty="0"/>
              <a:t>(4, </a:t>
            </a:r>
            <a:r>
              <a:rPr lang="en-US" altLang="ko-KR" sz="1200" dirty="0">
                <a:solidFill>
                  <a:schemeClr val="accent2"/>
                </a:solidFill>
              </a:rPr>
              <a:t>‘A’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chemeClr val="accent2"/>
                </a:solidFill>
              </a:rPr>
              <a:t>‘B’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chemeClr val="accent2"/>
                </a:solidFill>
              </a:rPr>
              <a:t>‘C’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0070C0"/>
                </a:solidFill>
              </a:rPr>
              <a:t>return</a:t>
            </a:r>
            <a:r>
              <a:rPr lang="en-US" altLang="ko-KR" sz="1200" dirty="0"/>
              <a:t> 0;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C996D7-F1C0-4E4F-9CCD-666B67B9F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896" y="1398494"/>
            <a:ext cx="24669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5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2.4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하노이탑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7F66E9-A174-4FEB-BD7C-CD4EAFE614CD}"/>
              </a:ext>
            </a:extLst>
          </p:cNvPr>
          <p:cNvSpPr txBox="1"/>
          <p:nvPr/>
        </p:nvSpPr>
        <p:spPr>
          <a:xfrm>
            <a:off x="274918" y="1087718"/>
            <a:ext cx="475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4C3BB"/>
                </a:solidFill>
              </a:rPr>
              <a:t>반복적인 형태로 바꾸기 어려운 순환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5BF2B-34A8-4228-B027-D9F495B3866A}"/>
              </a:ext>
            </a:extLst>
          </p:cNvPr>
          <p:cNvSpPr txBox="1"/>
          <p:nvPr/>
        </p:nvSpPr>
        <p:spPr>
          <a:xfrm>
            <a:off x="400424" y="1607671"/>
            <a:ext cx="515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accent5"/>
                </a:solidFill>
              </a:rPr>
              <a:t>return</a:t>
            </a:r>
            <a:r>
              <a:rPr lang="en-US" altLang="ko-KR" dirty="0"/>
              <a:t> n * factorial(n-1);</a:t>
            </a:r>
          </a:p>
          <a:p>
            <a:r>
              <a:rPr lang="en-US" altLang="ko-KR" dirty="0"/>
              <a:t>2.</a:t>
            </a:r>
            <a:r>
              <a:rPr lang="en-US" altLang="ko-KR" dirty="0">
                <a:solidFill>
                  <a:schemeClr val="accent5"/>
                </a:solidFill>
              </a:rPr>
              <a:t> return</a:t>
            </a:r>
            <a:r>
              <a:rPr lang="en-US" altLang="ko-KR" dirty="0"/>
              <a:t> factorial(n-1) * n;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0D55B-F899-4F05-B3BB-6F11BBBB64CB}"/>
              </a:ext>
            </a:extLst>
          </p:cNvPr>
          <p:cNvSpPr txBox="1"/>
          <p:nvPr/>
        </p:nvSpPr>
        <p:spPr>
          <a:xfrm>
            <a:off x="615577" y="3024094"/>
            <a:ext cx="103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94C3BB"/>
                </a:solidFill>
              </a:rPr>
              <a:t>꼬리 순환</a:t>
            </a:r>
            <a:r>
              <a:rPr lang="en-US" altLang="ko-KR" sz="1400" dirty="0"/>
              <a:t>(tail recursion)</a:t>
            </a:r>
            <a:r>
              <a:rPr lang="ko-KR" altLang="en-US" sz="1400" dirty="0"/>
              <a:t>은</a:t>
            </a:r>
            <a:r>
              <a:rPr lang="ko-KR" altLang="en-US" sz="1400" dirty="0">
                <a:solidFill>
                  <a:srgbClr val="94C3BB"/>
                </a:solidFill>
              </a:rPr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처럼 순환 호출이 순환 함수의 맨 끝에서 이루어지는 형태의 순환</a:t>
            </a:r>
            <a:r>
              <a:rPr lang="en-US" altLang="ko-KR" sz="1400" dirty="0"/>
              <a:t>. </a:t>
            </a:r>
            <a:r>
              <a:rPr lang="ko-KR" altLang="en-US" sz="1400" dirty="0"/>
              <a:t>꼬리 순환에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알고리즘은 쉽게 반복적인 형태로 변환이 가능함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89960-FA7A-4045-AAA8-5E145474BD06}"/>
              </a:ext>
            </a:extLst>
          </p:cNvPr>
          <p:cNvSpPr txBox="1"/>
          <p:nvPr/>
        </p:nvSpPr>
        <p:spPr>
          <a:xfrm>
            <a:off x="615576" y="3989294"/>
            <a:ext cx="10614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와 같은 </a:t>
            </a:r>
            <a:r>
              <a:rPr lang="ko-KR" altLang="en-US" sz="1400" dirty="0">
                <a:solidFill>
                  <a:srgbClr val="94C3BB"/>
                </a:solidFill>
              </a:rPr>
              <a:t>머리 순환</a:t>
            </a:r>
            <a:r>
              <a:rPr lang="en-US" altLang="ko-KR" sz="1400" dirty="0"/>
              <a:t>(head recursion) </a:t>
            </a:r>
            <a:r>
              <a:rPr lang="ko-KR" altLang="en-US" sz="1400" dirty="0"/>
              <a:t>의 경우나 방금 살펴본 하노이의 탑 문제처럼 여러 군데에서 자기 자신을 호출</a:t>
            </a:r>
            <a:r>
              <a:rPr lang="en-US" altLang="ko-KR" sz="1400" dirty="0"/>
              <a:t>(multi recursion)</a:t>
            </a:r>
            <a:r>
              <a:rPr lang="ko-KR" altLang="en-US" sz="1400" dirty="0"/>
              <a:t>하는 경우는 쉽게 반복적인 코드로 바꿀 수 없음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E1822-BBF6-4246-88D5-93317A9610DC}"/>
              </a:ext>
            </a:extLst>
          </p:cNvPr>
          <p:cNvSpPr txBox="1"/>
          <p:nvPr/>
        </p:nvSpPr>
        <p:spPr>
          <a:xfrm>
            <a:off x="615577" y="5053106"/>
            <a:ext cx="1037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만약 동일한 알고리즘을 꼬리 순환과 머리 순환 양쪽으로 모두 표현할 수 있다면 당연히 꼬리 순환으로 작성 해야함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9636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8799" y="2951947"/>
            <a:ext cx="3674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THANK YOU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33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1.1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자료구조와 알고리즘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CEDD4-319A-4231-A3E1-D94B25D6D6D2}"/>
              </a:ext>
            </a:extLst>
          </p:cNvPr>
          <p:cNvSpPr txBox="1"/>
          <p:nvPr/>
        </p:nvSpPr>
        <p:spPr>
          <a:xfrm>
            <a:off x="3467450" y="1739276"/>
            <a:ext cx="840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4C3BB"/>
                </a:solidFill>
              </a:rPr>
              <a:t>&lt;</a:t>
            </a:r>
            <a:r>
              <a:rPr lang="ko-KR" altLang="en-US" dirty="0">
                <a:solidFill>
                  <a:srgbClr val="94C3BB"/>
                </a:solidFill>
              </a:rPr>
              <a:t>표 </a:t>
            </a:r>
            <a:r>
              <a:rPr lang="en-US" altLang="ko-KR" dirty="0">
                <a:solidFill>
                  <a:srgbClr val="94C3BB"/>
                </a:solidFill>
              </a:rPr>
              <a:t>1-1&gt; </a:t>
            </a:r>
            <a:r>
              <a:rPr lang="ko-KR" altLang="en-US" dirty="0"/>
              <a:t>일상생활과 자료구조의 유사성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C96BF13-BC65-4AE6-81F7-3EF4EA618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29416"/>
              </p:ext>
            </p:extLst>
          </p:nvPr>
        </p:nvGraphicFramePr>
        <p:xfrm>
          <a:off x="1809156" y="2329578"/>
          <a:ext cx="8571684" cy="30017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85842">
                  <a:extLst>
                    <a:ext uri="{9D8B030D-6E8A-4147-A177-3AD203B41FA5}">
                      <a16:colId xmlns:a16="http://schemas.microsoft.com/office/drawing/2014/main" val="3748811073"/>
                    </a:ext>
                  </a:extLst>
                </a:gridCol>
                <a:gridCol w="4285842">
                  <a:extLst>
                    <a:ext uri="{9D8B030D-6E8A-4147-A177-3AD203B41FA5}">
                      <a16:colId xmlns:a16="http://schemas.microsoft.com/office/drawing/2014/main" val="239288440"/>
                    </a:ext>
                  </a:extLst>
                </a:gridCol>
              </a:tblGrid>
              <a:tr h="42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일상생활에서의 예</a:t>
                      </a:r>
                    </a:p>
                  </a:txBody>
                  <a:tcPr>
                    <a:solidFill>
                      <a:srgbClr val="94C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해당하는 자료구조</a:t>
                      </a:r>
                    </a:p>
                  </a:txBody>
                  <a:tcPr>
                    <a:solidFill>
                      <a:srgbClr val="94C3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50454"/>
                  </a:ext>
                </a:extLst>
              </a:tr>
              <a:tr h="42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그릇을 쌓아서 보관하는 것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333448"/>
                  </a:ext>
                </a:extLst>
              </a:tr>
              <a:tr h="42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영화 대기 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625965"/>
                  </a:ext>
                </a:extLst>
              </a:tr>
              <a:tr h="42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버킷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리스트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384835"/>
                  </a:ext>
                </a:extLst>
              </a:tr>
              <a:tr h="42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영어사전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308204"/>
                  </a:ext>
                </a:extLst>
              </a:tr>
              <a:tr h="42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지도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그래프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139137"/>
                  </a:ext>
                </a:extLst>
              </a:tr>
              <a:tr h="42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컴퓨터의 디렉토리 구조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트리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4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84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1.1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자료구조와 알고리즘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CE2660-F91D-4084-A5B0-EE8851FD0C1A}"/>
              </a:ext>
            </a:extLst>
          </p:cNvPr>
          <p:cNvSpPr txBox="1"/>
          <p:nvPr/>
        </p:nvSpPr>
        <p:spPr>
          <a:xfrm>
            <a:off x="285226" y="1023457"/>
            <a:ext cx="49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 프로그램은 무엇으로 이루어져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58B33-C0C3-4550-A1DE-8EF60119DE6D}"/>
              </a:ext>
            </a:extLst>
          </p:cNvPr>
          <p:cNvSpPr txBox="1"/>
          <p:nvPr/>
        </p:nvSpPr>
        <p:spPr>
          <a:xfrm>
            <a:off x="285226" y="1877900"/>
            <a:ext cx="56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흔히 </a:t>
            </a:r>
            <a:r>
              <a:rPr lang="en-US" altLang="ko-KR" dirty="0"/>
              <a:t>“</a:t>
            </a:r>
            <a:r>
              <a:rPr lang="ko-KR" altLang="en-US" dirty="0">
                <a:solidFill>
                  <a:srgbClr val="94C3BB"/>
                </a:solidFill>
              </a:rPr>
              <a:t>프로그램 </a:t>
            </a:r>
            <a:r>
              <a:rPr lang="en-US" altLang="ko-KR" dirty="0">
                <a:solidFill>
                  <a:srgbClr val="94C3BB"/>
                </a:solidFill>
              </a:rPr>
              <a:t>= </a:t>
            </a:r>
            <a:r>
              <a:rPr lang="ko-KR" altLang="en-US" dirty="0">
                <a:solidFill>
                  <a:srgbClr val="94C3BB"/>
                </a:solidFill>
              </a:rPr>
              <a:t>자료구조 </a:t>
            </a:r>
            <a:r>
              <a:rPr lang="en-US" altLang="ko-KR" dirty="0">
                <a:solidFill>
                  <a:srgbClr val="94C3BB"/>
                </a:solidFill>
              </a:rPr>
              <a:t>+ </a:t>
            </a:r>
            <a:r>
              <a:rPr lang="ko-KR" altLang="en-US" dirty="0">
                <a:solidFill>
                  <a:srgbClr val="94C3BB"/>
                </a:solidFill>
              </a:rPr>
              <a:t>알고리즘</a:t>
            </a:r>
            <a:r>
              <a:rPr lang="en-US" altLang="ko-KR" dirty="0"/>
              <a:t>“</a:t>
            </a:r>
            <a:r>
              <a:rPr lang="ko-KR" altLang="en-US" dirty="0"/>
              <a:t>이라고 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6C82D-DC6B-4827-94D9-18A0443CE14B}"/>
              </a:ext>
            </a:extLst>
          </p:cNvPr>
          <p:cNvSpPr txBox="1"/>
          <p:nvPr/>
        </p:nvSpPr>
        <p:spPr>
          <a:xfrm>
            <a:off x="285226" y="2855989"/>
            <a:ext cx="5679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대부분의 </a:t>
            </a:r>
            <a:r>
              <a:rPr lang="ko-KR" altLang="en-US" dirty="0">
                <a:solidFill>
                  <a:srgbClr val="94C3BB"/>
                </a:solidFill>
              </a:rPr>
              <a:t>프로그램</a:t>
            </a:r>
            <a:r>
              <a:rPr lang="ko-KR" altLang="en-US" dirty="0"/>
              <a:t>에서 자료</a:t>
            </a:r>
            <a:r>
              <a:rPr lang="en-US" altLang="ko-KR" dirty="0"/>
              <a:t>(data)</a:t>
            </a:r>
            <a:r>
              <a:rPr lang="ko-KR" altLang="en-US" dirty="0"/>
              <a:t>를 처리하고 있고 이러한 자료는 </a:t>
            </a:r>
            <a:r>
              <a:rPr lang="ko-KR" altLang="en-US" dirty="0">
                <a:solidFill>
                  <a:srgbClr val="94C3BB"/>
                </a:solidFill>
              </a:rPr>
              <a:t>자료구조</a:t>
            </a:r>
            <a:r>
              <a:rPr lang="en-US" altLang="ko-KR" dirty="0"/>
              <a:t>(data structure)</a:t>
            </a:r>
            <a:r>
              <a:rPr lang="ko-KR" altLang="en-US" dirty="0"/>
              <a:t>를 사용하여 저장됨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6C217-1080-4D48-8425-EE279E10862F}"/>
              </a:ext>
            </a:extLst>
          </p:cNvPr>
          <p:cNvSpPr txBox="1"/>
          <p:nvPr/>
        </p:nvSpPr>
        <p:spPr>
          <a:xfrm>
            <a:off x="285226" y="4432451"/>
            <a:ext cx="567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또한 주어진 문제를 처리하는 절차가 필요한데</a:t>
            </a:r>
            <a:r>
              <a:rPr lang="en-US" altLang="ko-KR" dirty="0"/>
              <a:t>, </a:t>
            </a:r>
            <a:r>
              <a:rPr lang="ko-KR" altLang="en-US" dirty="0"/>
              <a:t>이것은 </a:t>
            </a:r>
            <a:r>
              <a:rPr lang="ko-KR" altLang="en-US" dirty="0">
                <a:solidFill>
                  <a:srgbClr val="94C3BB"/>
                </a:solidFill>
              </a:rPr>
              <a:t>알고리즘</a:t>
            </a:r>
            <a:r>
              <a:rPr lang="en-US" altLang="ko-KR" dirty="0"/>
              <a:t>(algorithm)</a:t>
            </a:r>
            <a:r>
              <a:rPr lang="ko-KR" altLang="en-US" dirty="0"/>
              <a:t>이라고 불림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B914FBA-D791-4560-BAC9-67BE87A5AA85}"/>
              </a:ext>
            </a:extLst>
          </p:cNvPr>
          <p:cNvSpPr/>
          <p:nvPr/>
        </p:nvSpPr>
        <p:spPr>
          <a:xfrm>
            <a:off x="7902428" y="1476462"/>
            <a:ext cx="645953" cy="605513"/>
          </a:xfrm>
          <a:prstGeom prst="ellipse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DEEAA2A-C210-4F4F-89E1-50EABBC14220}"/>
              </a:ext>
            </a:extLst>
          </p:cNvPr>
          <p:cNvSpPr/>
          <p:nvPr/>
        </p:nvSpPr>
        <p:spPr>
          <a:xfrm>
            <a:off x="7055139" y="2899040"/>
            <a:ext cx="645953" cy="605513"/>
          </a:xfrm>
          <a:prstGeom prst="ellipse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E64DEB-FDFB-49B0-8D2D-250EA014B145}"/>
              </a:ext>
            </a:extLst>
          </p:cNvPr>
          <p:cNvSpPr/>
          <p:nvPr/>
        </p:nvSpPr>
        <p:spPr>
          <a:xfrm>
            <a:off x="8800051" y="2899039"/>
            <a:ext cx="645953" cy="605513"/>
          </a:xfrm>
          <a:prstGeom prst="ellipse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127D9B6-986E-416D-86D6-FD4FEFA34DDB}"/>
              </a:ext>
            </a:extLst>
          </p:cNvPr>
          <p:cNvSpPr/>
          <p:nvPr/>
        </p:nvSpPr>
        <p:spPr>
          <a:xfrm>
            <a:off x="9756395" y="4473269"/>
            <a:ext cx="645953" cy="605513"/>
          </a:xfrm>
          <a:prstGeom prst="ellipse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2AE6737-70D2-4EAB-9904-865F44300ADA}"/>
              </a:ext>
            </a:extLst>
          </p:cNvPr>
          <p:cNvSpPr/>
          <p:nvPr/>
        </p:nvSpPr>
        <p:spPr>
          <a:xfrm>
            <a:off x="7902428" y="4473269"/>
            <a:ext cx="645953" cy="605513"/>
          </a:xfrm>
          <a:prstGeom prst="ellipse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FC65EB-47A2-4C42-BAF1-3449D0AFBF90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7378116" y="1993300"/>
            <a:ext cx="618910" cy="905740"/>
          </a:xfrm>
          <a:prstGeom prst="line">
            <a:avLst/>
          </a:prstGeom>
          <a:ln>
            <a:solidFill>
              <a:srgbClr val="94C3B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69E9EF4-65B4-4C35-B9A6-ADE5F13AD5CE}"/>
              </a:ext>
            </a:extLst>
          </p:cNvPr>
          <p:cNvCxnSpPr>
            <a:stCxn id="4" idx="5"/>
            <a:endCxn id="11" idx="0"/>
          </p:cNvCxnSpPr>
          <p:nvPr/>
        </p:nvCxnSpPr>
        <p:spPr>
          <a:xfrm>
            <a:off x="8453783" y="1993300"/>
            <a:ext cx="669245" cy="905739"/>
          </a:xfrm>
          <a:prstGeom prst="line">
            <a:avLst/>
          </a:prstGeom>
          <a:ln>
            <a:solidFill>
              <a:srgbClr val="94C3B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6FE6775-9B30-4CAB-A9AB-8ACB60EDDDBD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8225405" y="3415877"/>
            <a:ext cx="669244" cy="1057392"/>
          </a:xfrm>
          <a:prstGeom prst="line">
            <a:avLst/>
          </a:prstGeom>
          <a:ln>
            <a:solidFill>
              <a:srgbClr val="94C3B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DAD211B-F40B-4EFD-9CAB-92B423670C0F}"/>
              </a:ext>
            </a:extLst>
          </p:cNvPr>
          <p:cNvCxnSpPr>
            <a:stCxn id="11" idx="5"/>
            <a:endCxn id="12" idx="0"/>
          </p:cNvCxnSpPr>
          <p:nvPr/>
        </p:nvCxnSpPr>
        <p:spPr>
          <a:xfrm>
            <a:off x="9351406" y="3415877"/>
            <a:ext cx="727966" cy="1057392"/>
          </a:xfrm>
          <a:prstGeom prst="line">
            <a:avLst/>
          </a:prstGeom>
          <a:ln>
            <a:solidFill>
              <a:srgbClr val="94C3B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DF7B28-01CF-43ED-BEC9-25634FD206B0}"/>
              </a:ext>
            </a:extLst>
          </p:cNvPr>
          <p:cNvSpPr txBox="1"/>
          <p:nvPr/>
        </p:nvSpPr>
        <p:spPr>
          <a:xfrm>
            <a:off x="8063915" y="1592051"/>
            <a:ext cx="322977" cy="374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61DE3E-E8FB-4ACB-8F81-F7374453D6E7}"/>
              </a:ext>
            </a:extLst>
          </p:cNvPr>
          <p:cNvSpPr txBox="1"/>
          <p:nvPr/>
        </p:nvSpPr>
        <p:spPr>
          <a:xfrm>
            <a:off x="7216626" y="3014628"/>
            <a:ext cx="32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87F485-076B-4696-BD22-52F56FED13C6}"/>
              </a:ext>
            </a:extLst>
          </p:cNvPr>
          <p:cNvSpPr txBox="1"/>
          <p:nvPr/>
        </p:nvSpPr>
        <p:spPr>
          <a:xfrm>
            <a:off x="8961538" y="3014628"/>
            <a:ext cx="322977" cy="374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B61A37-2E25-47D6-BCBA-6D1D090781CF}"/>
              </a:ext>
            </a:extLst>
          </p:cNvPr>
          <p:cNvSpPr txBox="1"/>
          <p:nvPr/>
        </p:nvSpPr>
        <p:spPr>
          <a:xfrm>
            <a:off x="8063915" y="4588858"/>
            <a:ext cx="322977" cy="374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E60F21-7FFD-4E49-9711-D0C37B76F154}"/>
              </a:ext>
            </a:extLst>
          </p:cNvPr>
          <p:cNvSpPr txBox="1"/>
          <p:nvPr/>
        </p:nvSpPr>
        <p:spPr>
          <a:xfrm>
            <a:off x="9917882" y="4588858"/>
            <a:ext cx="322977" cy="374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FA5763-4710-4759-BC1B-91B620971EAE}"/>
              </a:ext>
            </a:extLst>
          </p:cNvPr>
          <p:cNvSpPr txBox="1"/>
          <p:nvPr/>
        </p:nvSpPr>
        <p:spPr>
          <a:xfrm>
            <a:off x="7756668" y="1190308"/>
            <a:ext cx="1260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자료구조</a:t>
            </a:r>
          </a:p>
        </p:txBody>
      </p:sp>
      <p:sp>
        <p:nvSpPr>
          <p:cNvPr id="39" name="화살표: 원형 38">
            <a:extLst>
              <a:ext uri="{FF2B5EF4-FFF2-40B4-BE49-F238E27FC236}">
                <a16:creationId xmlns:a16="http://schemas.microsoft.com/office/drawing/2014/main" id="{93BF33C5-18DA-4E92-AA90-F702F90F3526}"/>
              </a:ext>
            </a:extLst>
          </p:cNvPr>
          <p:cNvSpPr/>
          <p:nvPr/>
        </p:nvSpPr>
        <p:spPr>
          <a:xfrm rot="7563178" flipV="1">
            <a:off x="7441489" y="3365734"/>
            <a:ext cx="1626028" cy="951450"/>
          </a:xfrm>
          <a:prstGeom prst="circularArrow">
            <a:avLst>
              <a:gd name="adj1" fmla="val 5096"/>
              <a:gd name="adj2" fmla="val 1142319"/>
              <a:gd name="adj3" fmla="val 21392948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원형 40">
            <a:extLst>
              <a:ext uri="{FF2B5EF4-FFF2-40B4-BE49-F238E27FC236}">
                <a16:creationId xmlns:a16="http://schemas.microsoft.com/office/drawing/2014/main" id="{26166665-EDEA-4E02-A3C6-EF5D4062007D}"/>
              </a:ext>
            </a:extLst>
          </p:cNvPr>
          <p:cNvSpPr/>
          <p:nvPr/>
        </p:nvSpPr>
        <p:spPr>
          <a:xfrm rot="3366690">
            <a:off x="8204102" y="1829736"/>
            <a:ext cx="1626028" cy="870892"/>
          </a:xfrm>
          <a:prstGeom prst="circularArrow">
            <a:avLst>
              <a:gd name="adj1" fmla="val 4627"/>
              <a:gd name="adj2" fmla="val 1142319"/>
              <a:gd name="adj3" fmla="val 20967462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2035B7-6C0D-47D1-8DF5-70ED390634A8}"/>
              </a:ext>
            </a:extLst>
          </p:cNvPr>
          <p:cNvSpPr txBox="1"/>
          <p:nvPr/>
        </p:nvSpPr>
        <p:spPr>
          <a:xfrm>
            <a:off x="9345337" y="2062566"/>
            <a:ext cx="1260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알고리즘</a:t>
            </a:r>
            <a:endParaRPr lang="en-US" altLang="ko-KR" sz="14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0BFDE10-C3F1-4053-B312-BBA4731FF787}"/>
              </a:ext>
            </a:extLst>
          </p:cNvPr>
          <p:cNvSpPr/>
          <p:nvPr/>
        </p:nvSpPr>
        <p:spPr>
          <a:xfrm>
            <a:off x="7900108" y="1477752"/>
            <a:ext cx="645953" cy="605513"/>
          </a:xfrm>
          <a:prstGeom prst="ellipse">
            <a:avLst/>
          </a:prstGeom>
          <a:solidFill>
            <a:schemeClr val="bg2">
              <a:alpha val="5000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75EC101-F7B9-48B6-B6E5-020EC5F0111A}"/>
              </a:ext>
            </a:extLst>
          </p:cNvPr>
          <p:cNvSpPr/>
          <p:nvPr/>
        </p:nvSpPr>
        <p:spPr>
          <a:xfrm>
            <a:off x="8799129" y="2896891"/>
            <a:ext cx="645953" cy="605513"/>
          </a:xfrm>
          <a:prstGeom prst="ellipse">
            <a:avLst/>
          </a:prstGeom>
          <a:solidFill>
            <a:schemeClr val="bg2">
              <a:alpha val="5000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B653278-DE7F-43B1-9F6E-2664F2758180}"/>
              </a:ext>
            </a:extLst>
          </p:cNvPr>
          <p:cNvSpPr/>
          <p:nvPr/>
        </p:nvSpPr>
        <p:spPr>
          <a:xfrm>
            <a:off x="7902904" y="4475421"/>
            <a:ext cx="645953" cy="605513"/>
          </a:xfrm>
          <a:prstGeom prst="ellipse">
            <a:avLst/>
          </a:prstGeom>
          <a:solidFill>
            <a:schemeClr val="bg2">
              <a:alpha val="50000"/>
            </a:schemeClr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579194-636C-480A-9F31-E0D5AA01D24E}"/>
              </a:ext>
            </a:extLst>
          </p:cNvPr>
          <p:cNvSpPr txBox="1"/>
          <p:nvPr/>
        </p:nvSpPr>
        <p:spPr>
          <a:xfrm>
            <a:off x="7997026" y="5341159"/>
            <a:ext cx="1260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94C3BB"/>
                </a:solidFill>
              </a:rPr>
              <a:t>프로그램</a:t>
            </a:r>
            <a:endParaRPr lang="en-US" altLang="ko-KR" sz="1400" dirty="0">
              <a:solidFill>
                <a:srgbClr val="94C3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38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4" grpId="0" animBg="1"/>
      <p:bldP spid="10" grpId="0" animBg="1"/>
      <p:bldP spid="11" grpId="0" animBg="1"/>
      <p:bldP spid="12" grpId="0" animBg="1"/>
      <p:bldP spid="13" grpId="0" animBg="1"/>
      <p:bldP spid="27" grpId="0"/>
      <p:bldP spid="28" grpId="0"/>
      <p:bldP spid="29" grpId="0"/>
      <p:bldP spid="30" grpId="0"/>
      <p:bldP spid="31" grpId="0"/>
      <p:bldP spid="32" grpId="0"/>
      <p:bldP spid="39" grpId="0" animBg="1"/>
      <p:bldP spid="41" grpId="0" animBg="1"/>
      <p:bldP spid="42" grpId="0"/>
      <p:bldP spid="43" grpId="0" animBg="1"/>
      <p:bldP spid="44" grpId="0" animBg="1"/>
      <p:bldP spid="46" grpId="0" animBg="1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1.1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자료구조와 알고리즘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8A1821-6AD9-49CE-8481-59C2CB354E35}"/>
              </a:ext>
            </a:extLst>
          </p:cNvPr>
          <p:cNvSpPr txBox="1"/>
          <p:nvPr/>
        </p:nvSpPr>
        <p:spPr>
          <a:xfrm>
            <a:off x="196347" y="964734"/>
            <a:ext cx="880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예를 들어서 시험성적을 읽어 들여서 최고 성적을 구하는 프로그램을 생각해보면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211529-032B-4A87-B285-AAF789F419FD}"/>
              </a:ext>
            </a:extLst>
          </p:cNvPr>
          <p:cNvSpPr txBox="1"/>
          <p:nvPr/>
        </p:nvSpPr>
        <p:spPr>
          <a:xfrm>
            <a:off x="196347" y="2607939"/>
            <a:ext cx="9358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외부에서 성적이 입력되면 이 성적들을 처리하기 편하게 프로그램 </a:t>
            </a:r>
            <a:r>
              <a:rPr lang="ko-KR" altLang="en-US" dirty="0" err="1"/>
              <a:t>어딘가에</a:t>
            </a:r>
            <a:r>
              <a:rPr lang="ko-KR" altLang="en-US" dirty="0"/>
              <a:t> 저장해야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가장 쉽게 사용할 수 있는 것은 아마도 배열일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경우</a:t>
            </a:r>
            <a:r>
              <a:rPr lang="en-US" altLang="ko-KR" dirty="0"/>
              <a:t>, “</a:t>
            </a:r>
            <a:r>
              <a:rPr lang="ko-KR" altLang="en-US" dirty="0">
                <a:solidFill>
                  <a:srgbClr val="94C3BB"/>
                </a:solidFill>
              </a:rPr>
              <a:t>배열</a:t>
            </a:r>
            <a:r>
              <a:rPr lang="en-US" altLang="ko-KR" dirty="0"/>
              <a:t>”</a:t>
            </a:r>
            <a:r>
              <a:rPr lang="ko-KR" altLang="en-US" dirty="0"/>
              <a:t>이 자료를 저장하는 구조</a:t>
            </a:r>
            <a:r>
              <a:rPr lang="en-US" altLang="ko-KR" dirty="0"/>
              <a:t>, </a:t>
            </a:r>
            <a:r>
              <a:rPr lang="ko-KR" altLang="en-US" dirty="0"/>
              <a:t>즉 자료구조가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F02205-77A8-4BA8-86EF-4B0634EE01EF}"/>
              </a:ext>
            </a:extLst>
          </p:cNvPr>
          <p:cNvSpPr txBox="1"/>
          <p:nvPr/>
        </p:nvSpPr>
        <p:spPr>
          <a:xfrm>
            <a:off x="196347" y="4805142"/>
            <a:ext cx="9358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다음으로 필요한 것은 배열에 저장된 점수들 중에서 가장 큰 값을 찾는 절차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간단한 방법으로</a:t>
            </a:r>
            <a:r>
              <a:rPr lang="en-US" altLang="ko-KR" dirty="0"/>
              <a:t>, </a:t>
            </a:r>
            <a:r>
              <a:rPr lang="ko-KR" altLang="en-US" dirty="0"/>
              <a:t>배열의 첫번째 요소 값을 변수에 저장한 후 이 변수와 배열의 요소들을 순차적으로 비교하여 찾는 방법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문제를 해결하는 절차를 </a:t>
            </a:r>
            <a:r>
              <a:rPr lang="en-US" altLang="ko-KR" dirty="0"/>
              <a:t>“</a:t>
            </a:r>
            <a:r>
              <a:rPr lang="ko-KR" altLang="en-US" dirty="0">
                <a:solidFill>
                  <a:srgbClr val="94C3BB"/>
                </a:solidFill>
              </a:rPr>
              <a:t>알고리즘</a:t>
            </a:r>
            <a:r>
              <a:rPr lang="en-US" altLang="ko-KR" dirty="0"/>
              <a:t>”</a:t>
            </a:r>
            <a:r>
              <a:rPr lang="ko-KR" altLang="en-US" dirty="0"/>
              <a:t>이라고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17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1.1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자료구조와 알고리즘</a:t>
            </a:r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547BB143-B31F-48BE-9221-ABFDE2427BFE}"/>
              </a:ext>
            </a:extLst>
          </p:cNvPr>
          <p:cNvSpPr/>
          <p:nvPr/>
        </p:nvSpPr>
        <p:spPr>
          <a:xfrm rot="10800000">
            <a:off x="1359017" y="2265028"/>
            <a:ext cx="3582099" cy="2768367"/>
          </a:xfrm>
          <a:prstGeom prst="wedgeRectCallout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D5F326D8-688E-4BF4-9CEB-8E28BCB1BBCF}"/>
              </a:ext>
            </a:extLst>
          </p:cNvPr>
          <p:cNvSpPr/>
          <p:nvPr/>
        </p:nvSpPr>
        <p:spPr>
          <a:xfrm rot="10800000" flipH="1">
            <a:off x="7250884" y="2265029"/>
            <a:ext cx="3582100" cy="2768367"/>
          </a:xfrm>
          <a:prstGeom prst="wedgeRectCallout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453C2-C634-449A-9C71-86821212D411}"/>
              </a:ext>
            </a:extLst>
          </p:cNvPr>
          <p:cNvSpPr txBox="1"/>
          <p:nvPr/>
        </p:nvSpPr>
        <p:spPr>
          <a:xfrm>
            <a:off x="3347207" y="1501629"/>
            <a:ext cx="135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E4E070-D86A-421A-A903-A31E7858B89D}"/>
              </a:ext>
            </a:extLst>
          </p:cNvPr>
          <p:cNvSpPr txBox="1"/>
          <p:nvPr/>
        </p:nvSpPr>
        <p:spPr>
          <a:xfrm>
            <a:off x="7716473" y="1501629"/>
            <a:ext cx="135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84A98E-6357-421F-A993-48E500B2692D}"/>
              </a:ext>
            </a:extLst>
          </p:cNvPr>
          <p:cNvSpPr txBox="1"/>
          <p:nvPr/>
        </p:nvSpPr>
        <p:spPr>
          <a:xfrm>
            <a:off x="1548337" y="2417427"/>
            <a:ext cx="135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score[]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C01DF78-11C0-4DCD-9CBE-2499FCDFB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24504"/>
              </p:ext>
            </p:extLst>
          </p:nvPr>
        </p:nvGraphicFramePr>
        <p:xfrm>
          <a:off x="1548337" y="2937676"/>
          <a:ext cx="3283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931">
                  <a:extLst>
                    <a:ext uri="{9D8B030D-6E8A-4147-A177-3AD203B41FA5}">
                      <a16:colId xmlns:a16="http://schemas.microsoft.com/office/drawing/2014/main" val="2259411282"/>
                    </a:ext>
                  </a:extLst>
                </a:gridCol>
                <a:gridCol w="820931">
                  <a:extLst>
                    <a:ext uri="{9D8B030D-6E8A-4147-A177-3AD203B41FA5}">
                      <a16:colId xmlns:a16="http://schemas.microsoft.com/office/drawing/2014/main" val="3993685201"/>
                    </a:ext>
                  </a:extLst>
                </a:gridCol>
                <a:gridCol w="484179">
                  <a:extLst>
                    <a:ext uri="{9D8B030D-6E8A-4147-A177-3AD203B41FA5}">
                      <a16:colId xmlns:a16="http://schemas.microsoft.com/office/drawing/2014/main" val="3110933653"/>
                    </a:ext>
                  </a:extLst>
                </a:gridCol>
                <a:gridCol w="1157683">
                  <a:extLst>
                    <a:ext uri="{9D8B030D-6E8A-4147-A177-3AD203B41FA5}">
                      <a16:colId xmlns:a16="http://schemas.microsoft.com/office/drawing/2014/main" val="2074842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620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FE703A9-E9CF-4AE4-AA1C-F2C33DC9BEBE}"/>
              </a:ext>
            </a:extLst>
          </p:cNvPr>
          <p:cNvSpPr txBox="1"/>
          <p:nvPr/>
        </p:nvSpPr>
        <p:spPr>
          <a:xfrm>
            <a:off x="7496137" y="2417427"/>
            <a:ext cx="3032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largest</a:t>
            </a:r>
            <a:r>
              <a:rPr lang="en-US" altLang="ko-KR" dirty="0" err="1">
                <a:sym typeface="Wingdings" panose="05000000000000000000" pitchFamily="2" charset="2"/>
              </a:rPr>
              <a:t>score</a:t>
            </a:r>
            <a:r>
              <a:rPr lang="en-US" altLang="ko-KR" dirty="0">
                <a:sym typeface="Wingdings" panose="05000000000000000000" pitchFamily="2" charset="2"/>
              </a:rPr>
              <a:t>[0]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for i1 to N-1 do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if score[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] &gt; largest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then </a:t>
            </a:r>
            <a:r>
              <a:rPr lang="en-US" altLang="ko-KR" dirty="0" err="1">
                <a:sym typeface="Wingdings" panose="05000000000000000000" pitchFamily="2" charset="2"/>
              </a:rPr>
              <a:t>largestscore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return largest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92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CD501B-FD64-490F-BAAF-3F6B73D06D01}"/>
              </a:ext>
            </a:extLst>
          </p:cNvPr>
          <p:cNvSpPr txBox="1"/>
          <p:nvPr/>
        </p:nvSpPr>
        <p:spPr>
          <a:xfrm>
            <a:off x="196347" y="167462"/>
            <a:ext cx="40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1.1 </a:t>
            </a:r>
            <a:r>
              <a:rPr lang="ko-KR" altLang="en-US" sz="2000" dirty="0">
                <a:solidFill>
                  <a:srgbClr val="30302A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자료구조와 알고리즘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3D734-CF2B-4B53-9368-ED4AD531C22A}"/>
              </a:ext>
            </a:extLst>
          </p:cNvPr>
          <p:cNvSpPr txBox="1"/>
          <p:nvPr/>
        </p:nvSpPr>
        <p:spPr>
          <a:xfrm>
            <a:off x="392020" y="1014960"/>
            <a:ext cx="697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4C3BB"/>
                </a:solidFill>
              </a:rPr>
              <a:t>프로그램 </a:t>
            </a:r>
            <a:r>
              <a:rPr lang="en-US" altLang="ko-KR" dirty="0">
                <a:solidFill>
                  <a:srgbClr val="94C3BB"/>
                </a:solidFill>
              </a:rPr>
              <a:t>1.1 </a:t>
            </a:r>
            <a:r>
              <a:rPr lang="en-US" altLang="ko-KR" dirty="0" err="1"/>
              <a:t>calc_scores.c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363E97-5D87-455C-A912-EE63B9436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6" y="1384292"/>
            <a:ext cx="4962832" cy="530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33993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3565</Words>
  <Application>Microsoft Office PowerPoint</Application>
  <PresentationFormat>와이드스크린</PresentationFormat>
  <Paragraphs>599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맑은 고딕</vt:lpstr>
      <vt:lpstr>Wingdings</vt:lpstr>
      <vt:lpstr>HY강B</vt:lpstr>
      <vt:lpstr>Arial</vt:lpstr>
      <vt:lpstr>메인 레이아웃_1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신준석</cp:lastModifiedBy>
  <cp:revision>229</cp:revision>
  <dcterms:created xsi:type="dcterms:W3CDTF">2017-10-13T13:12:51Z</dcterms:created>
  <dcterms:modified xsi:type="dcterms:W3CDTF">2020-01-02T02:05:12Z</dcterms:modified>
</cp:coreProperties>
</file>