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7" r:id="rId4"/>
    <p:sldId id="298" r:id="rId5"/>
    <p:sldId id="299" r:id="rId6"/>
    <p:sldId id="287" r:id="rId7"/>
    <p:sldId id="288" r:id="rId8"/>
    <p:sldId id="289" r:id="rId9"/>
    <p:sldId id="290" r:id="rId10"/>
    <p:sldId id="291" r:id="rId11"/>
    <p:sldId id="284" r:id="rId12"/>
    <p:sldId id="292" r:id="rId13"/>
    <p:sldId id="293" r:id="rId14"/>
    <p:sldId id="294" r:id="rId15"/>
    <p:sldId id="285" r:id="rId16"/>
    <p:sldId id="280" r:id="rId17"/>
    <p:sldId id="268" r:id="rId18"/>
    <p:sldId id="286" r:id="rId19"/>
    <p:sldId id="296" r:id="rId20"/>
    <p:sldId id="295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5D3"/>
    <a:srgbClr val="769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463D3-5321-4D95-9853-7297FB5306F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A3594-8927-472C-980A-169CB923D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53CCF-A1F8-4458-8632-7F9FB7AD2360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9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9242-73E3-4EB9-9267-46AF07A5B8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5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9242-73E3-4EB9-9267-46AF07A5B8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9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9242-73E3-4EB9-9267-46AF07A5B8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6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9242-73E3-4EB9-9267-46AF07A5B8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07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9242-73E3-4EB9-9267-46AF07A5B8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9242-73E3-4EB9-9267-46AF07A5B8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9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9242-73E3-4EB9-9267-46AF07A5B8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2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9242-73E3-4EB9-9267-46AF07A5B8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2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1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6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42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9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8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7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4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134D-CD73-4804-A62F-653F55319D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4370-C85A-4D61-9B6A-24F41F9BC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2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 rot="18900000" flipH="1">
            <a:off x="5758399" y="1467999"/>
            <a:ext cx="2298603" cy="2298603"/>
          </a:xfrm>
          <a:prstGeom prst="ellipse">
            <a:avLst/>
          </a:prstGeom>
          <a:solidFill>
            <a:srgbClr val="E047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 rot="18900000" flipH="1">
            <a:off x="4135000" y="3091397"/>
            <a:ext cx="2298603" cy="2298603"/>
          </a:xfrm>
          <a:prstGeom prst="ellipse">
            <a:avLst/>
          </a:prstGeom>
          <a:solidFill>
            <a:srgbClr val="246FE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椭圆 19"/>
          <p:cNvSpPr/>
          <p:nvPr/>
        </p:nvSpPr>
        <p:spPr>
          <a:xfrm rot="2700000">
            <a:off x="4135000" y="1467999"/>
            <a:ext cx="2298603" cy="2298603"/>
          </a:xfrm>
          <a:prstGeom prst="ellipse">
            <a:avLst/>
          </a:prstGeom>
          <a:solidFill>
            <a:srgbClr val="B42AD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椭圆 20"/>
          <p:cNvSpPr/>
          <p:nvPr/>
        </p:nvSpPr>
        <p:spPr>
          <a:xfrm rot="2700000">
            <a:off x="5758399" y="3091397"/>
            <a:ext cx="2298603" cy="2298603"/>
          </a:xfrm>
          <a:prstGeom prst="ellipse">
            <a:avLst/>
          </a:prstGeom>
          <a:solidFill>
            <a:srgbClr val="E9A8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椭圆 1"/>
          <p:cNvSpPr/>
          <p:nvPr/>
        </p:nvSpPr>
        <p:spPr>
          <a:xfrm>
            <a:off x="3798783" y="2279699"/>
            <a:ext cx="2298603" cy="2298603"/>
          </a:xfrm>
          <a:prstGeom prst="ellipse">
            <a:avLst/>
          </a:prstGeom>
          <a:solidFill>
            <a:srgbClr val="863B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6094616" y="2279699"/>
            <a:ext cx="2298603" cy="2298603"/>
          </a:xfrm>
          <a:prstGeom prst="ellipse">
            <a:avLst/>
          </a:prstGeom>
          <a:solidFill>
            <a:srgbClr val="ED715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 rot="5400000">
            <a:off x="4946700" y="1131783"/>
            <a:ext cx="2298603" cy="2298603"/>
          </a:xfrm>
          <a:prstGeom prst="ellipse">
            <a:avLst/>
          </a:prstGeom>
          <a:solidFill>
            <a:srgbClr val="A1399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 rot="5400000">
            <a:off x="4946700" y="3427616"/>
            <a:ext cx="2298603" cy="2298603"/>
          </a:xfrm>
          <a:prstGeom prst="ellipse">
            <a:avLst/>
          </a:prstGeom>
          <a:solidFill>
            <a:srgbClr val="40BFB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圆角矩形 21"/>
          <p:cNvSpPr/>
          <p:nvPr/>
        </p:nvSpPr>
        <p:spPr>
          <a:xfrm>
            <a:off x="4588479" y="1921479"/>
            <a:ext cx="3015045" cy="3015044"/>
          </a:xfrm>
          <a:prstGeom prst="roundRect">
            <a:avLst>
              <a:gd name="adj" fmla="val 22252"/>
            </a:avLst>
          </a:prstGeom>
          <a:solidFill>
            <a:srgbClr val="19078B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圆角矩形 22"/>
          <p:cNvSpPr/>
          <p:nvPr/>
        </p:nvSpPr>
        <p:spPr>
          <a:xfrm rot="16200000">
            <a:off x="4588479" y="1921481"/>
            <a:ext cx="3015045" cy="3015044"/>
          </a:xfrm>
          <a:prstGeom prst="roundRect">
            <a:avLst>
              <a:gd name="adj" fmla="val 22252"/>
            </a:avLst>
          </a:prstGeom>
          <a:solidFill>
            <a:srgbClr val="2B074B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8" name="组合 17"/>
          <p:cNvGrpSpPr/>
          <p:nvPr/>
        </p:nvGrpSpPr>
        <p:grpSpPr>
          <a:xfrm>
            <a:off x="4117154" y="1450152"/>
            <a:ext cx="3957697" cy="3957697"/>
            <a:chOff x="3087865" y="1087613"/>
            <a:chExt cx="2968273" cy="2968273"/>
          </a:xfrm>
        </p:grpSpPr>
        <p:sp>
          <p:nvSpPr>
            <p:cNvPr id="196" name="任意多边形 195"/>
            <p:cNvSpPr/>
            <p:nvPr/>
          </p:nvSpPr>
          <p:spPr>
            <a:xfrm rot="18900000">
              <a:off x="4444055" y="1087613"/>
              <a:ext cx="255892" cy="255892"/>
            </a:xfrm>
            <a:custGeom>
              <a:avLst/>
              <a:gdLst>
                <a:gd name="connsiteX0" fmla="*/ 207465 w 348722"/>
                <a:gd name="connsiteY0" fmla="*/ 141258 h 348722"/>
                <a:gd name="connsiteX1" fmla="*/ 291198 w 348722"/>
                <a:gd name="connsiteY1" fmla="*/ 242742 h 348722"/>
                <a:gd name="connsiteX2" fmla="*/ 348722 w 348722"/>
                <a:gd name="connsiteY2" fmla="*/ 348722 h 348722"/>
                <a:gd name="connsiteX3" fmla="*/ 277500 w 348722"/>
                <a:gd name="connsiteY3" fmla="*/ 330409 h 348722"/>
                <a:gd name="connsiteX4" fmla="*/ 160865 w 348722"/>
                <a:gd name="connsiteY4" fmla="*/ 312609 h 348722"/>
                <a:gd name="connsiteX5" fmla="*/ 42110 w 348722"/>
                <a:gd name="connsiteY5" fmla="*/ 306612 h 348722"/>
                <a:gd name="connsiteX6" fmla="*/ 36113 w 348722"/>
                <a:gd name="connsiteY6" fmla="*/ 187856 h 348722"/>
                <a:gd name="connsiteX7" fmla="*/ 18312 w 348722"/>
                <a:gd name="connsiteY7" fmla="*/ 71222 h 348722"/>
                <a:gd name="connsiteX8" fmla="*/ 0 w 348722"/>
                <a:gd name="connsiteY8" fmla="*/ 0 h 348722"/>
                <a:gd name="connsiteX9" fmla="*/ 105981 w 348722"/>
                <a:gd name="connsiteY9" fmla="*/ 57526 h 348722"/>
                <a:gd name="connsiteX10" fmla="*/ 207465 w 348722"/>
                <a:gd name="connsiteY10" fmla="*/ 141258 h 34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722" h="348722">
                  <a:moveTo>
                    <a:pt x="207465" y="141258"/>
                  </a:moveTo>
                  <a:cubicBezTo>
                    <a:pt x="238488" y="172281"/>
                    <a:pt x="266552" y="206262"/>
                    <a:pt x="291198" y="242742"/>
                  </a:cubicBezTo>
                  <a:lnTo>
                    <a:pt x="348722" y="348722"/>
                  </a:lnTo>
                  <a:lnTo>
                    <a:pt x="277500" y="330409"/>
                  </a:lnTo>
                  <a:cubicBezTo>
                    <a:pt x="239265" y="322585"/>
                    <a:pt x="200354" y="316619"/>
                    <a:pt x="160865" y="312609"/>
                  </a:cubicBezTo>
                  <a:lnTo>
                    <a:pt x="42110" y="306612"/>
                  </a:lnTo>
                  <a:lnTo>
                    <a:pt x="36113" y="187856"/>
                  </a:lnTo>
                  <a:cubicBezTo>
                    <a:pt x="32103" y="148367"/>
                    <a:pt x="26136" y="109456"/>
                    <a:pt x="18312" y="71222"/>
                  </a:cubicBezTo>
                  <a:lnTo>
                    <a:pt x="0" y="0"/>
                  </a:lnTo>
                  <a:lnTo>
                    <a:pt x="105981" y="57526"/>
                  </a:lnTo>
                  <a:cubicBezTo>
                    <a:pt x="142461" y="82171"/>
                    <a:pt x="176443" y="110235"/>
                    <a:pt x="207465" y="141258"/>
                  </a:cubicBezTo>
                  <a:close/>
                </a:path>
              </a:pathLst>
            </a:custGeom>
            <a:solidFill>
              <a:srgbClr val="6C1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98" name="任意多边形 197"/>
            <p:cNvSpPr/>
            <p:nvPr/>
          </p:nvSpPr>
          <p:spPr>
            <a:xfrm rot="18900000">
              <a:off x="3087865" y="2443806"/>
              <a:ext cx="255891" cy="255891"/>
            </a:xfrm>
            <a:custGeom>
              <a:avLst/>
              <a:gdLst>
                <a:gd name="connsiteX0" fmla="*/ 348721 w 348721"/>
                <a:gd name="connsiteY0" fmla="*/ 0 h 348721"/>
                <a:gd name="connsiteX1" fmla="*/ 330409 w 348721"/>
                <a:gd name="connsiteY1" fmla="*/ 71221 h 348721"/>
                <a:gd name="connsiteX2" fmla="*/ 312608 w 348721"/>
                <a:gd name="connsiteY2" fmla="*/ 187855 h 348721"/>
                <a:gd name="connsiteX3" fmla="*/ 306611 w 348721"/>
                <a:gd name="connsiteY3" fmla="*/ 306611 h 348721"/>
                <a:gd name="connsiteX4" fmla="*/ 187855 w 348721"/>
                <a:gd name="connsiteY4" fmla="*/ 312608 h 348721"/>
                <a:gd name="connsiteX5" fmla="*/ 71221 w 348721"/>
                <a:gd name="connsiteY5" fmla="*/ 330408 h 348721"/>
                <a:gd name="connsiteX6" fmla="*/ 0 w 348721"/>
                <a:gd name="connsiteY6" fmla="*/ 348721 h 348721"/>
                <a:gd name="connsiteX7" fmla="*/ 57524 w 348721"/>
                <a:gd name="connsiteY7" fmla="*/ 242741 h 348721"/>
                <a:gd name="connsiteX8" fmla="*/ 242741 w 348721"/>
                <a:gd name="connsiteY8" fmla="*/ 57525 h 348721"/>
                <a:gd name="connsiteX9" fmla="*/ 348721 w 348721"/>
                <a:gd name="connsiteY9" fmla="*/ 0 h 3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721" h="348721">
                  <a:moveTo>
                    <a:pt x="348721" y="0"/>
                  </a:moveTo>
                  <a:lnTo>
                    <a:pt x="330409" y="71221"/>
                  </a:lnTo>
                  <a:cubicBezTo>
                    <a:pt x="322585" y="109455"/>
                    <a:pt x="316618" y="148366"/>
                    <a:pt x="312608" y="187855"/>
                  </a:cubicBezTo>
                  <a:lnTo>
                    <a:pt x="306611" y="306611"/>
                  </a:lnTo>
                  <a:lnTo>
                    <a:pt x="187855" y="312608"/>
                  </a:lnTo>
                  <a:cubicBezTo>
                    <a:pt x="148366" y="316618"/>
                    <a:pt x="109455" y="322584"/>
                    <a:pt x="71221" y="330408"/>
                  </a:cubicBezTo>
                  <a:lnTo>
                    <a:pt x="0" y="348721"/>
                  </a:lnTo>
                  <a:lnTo>
                    <a:pt x="57524" y="242741"/>
                  </a:lnTo>
                  <a:cubicBezTo>
                    <a:pt x="106815" y="169781"/>
                    <a:pt x="169780" y="106816"/>
                    <a:pt x="242741" y="57525"/>
                  </a:cubicBezTo>
                  <a:lnTo>
                    <a:pt x="348721" y="0"/>
                  </a:lnTo>
                  <a:close/>
                </a:path>
              </a:pathLst>
            </a:custGeom>
            <a:solidFill>
              <a:srgbClr val="4A2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99" name="任意多边形 198"/>
            <p:cNvSpPr/>
            <p:nvPr/>
          </p:nvSpPr>
          <p:spPr>
            <a:xfrm rot="18900000">
              <a:off x="4444056" y="3799996"/>
              <a:ext cx="255891" cy="255890"/>
            </a:xfrm>
            <a:custGeom>
              <a:avLst/>
              <a:gdLst>
                <a:gd name="connsiteX0" fmla="*/ 306611 w 348721"/>
                <a:gd name="connsiteY0" fmla="*/ 42109 h 348720"/>
                <a:gd name="connsiteX1" fmla="*/ 312608 w 348721"/>
                <a:gd name="connsiteY1" fmla="*/ 160865 h 348720"/>
                <a:gd name="connsiteX2" fmla="*/ 330409 w 348721"/>
                <a:gd name="connsiteY2" fmla="*/ 277500 h 348720"/>
                <a:gd name="connsiteX3" fmla="*/ 348721 w 348721"/>
                <a:gd name="connsiteY3" fmla="*/ 348720 h 348720"/>
                <a:gd name="connsiteX4" fmla="*/ 242741 w 348721"/>
                <a:gd name="connsiteY4" fmla="*/ 291197 h 348720"/>
                <a:gd name="connsiteX5" fmla="*/ 57523 w 348721"/>
                <a:gd name="connsiteY5" fmla="*/ 105980 h 348720"/>
                <a:gd name="connsiteX6" fmla="*/ 0 w 348721"/>
                <a:gd name="connsiteY6" fmla="*/ 0 h 348720"/>
                <a:gd name="connsiteX7" fmla="*/ 71221 w 348721"/>
                <a:gd name="connsiteY7" fmla="*/ 18312 h 348720"/>
                <a:gd name="connsiteX8" fmla="*/ 187855 w 348721"/>
                <a:gd name="connsiteY8" fmla="*/ 36112 h 348720"/>
                <a:gd name="connsiteX9" fmla="*/ 306611 w 348721"/>
                <a:gd name="connsiteY9" fmla="*/ 42109 h 3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721" h="348720">
                  <a:moveTo>
                    <a:pt x="306611" y="42109"/>
                  </a:moveTo>
                  <a:lnTo>
                    <a:pt x="312608" y="160865"/>
                  </a:lnTo>
                  <a:cubicBezTo>
                    <a:pt x="316618" y="200354"/>
                    <a:pt x="322585" y="239265"/>
                    <a:pt x="330409" y="277500"/>
                  </a:cubicBezTo>
                  <a:lnTo>
                    <a:pt x="348721" y="348720"/>
                  </a:lnTo>
                  <a:lnTo>
                    <a:pt x="242741" y="291197"/>
                  </a:lnTo>
                  <a:cubicBezTo>
                    <a:pt x="169780" y="241905"/>
                    <a:pt x="106815" y="178940"/>
                    <a:pt x="57523" y="105980"/>
                  </a:cubicBezTo>
                  <a:lnTo>
                    <a:pt x="0" y="0"/>
                  </a:lnTo>
                  <a:lnTo>
                    <a:pt x="71221" y="18312"/>
                  </a:lnTo>
                  <a:cubicBezTo>
                    <a:pt x="109455" y="26136"/>
                    <a:pt x="148366" y="32102"/>
                    <a:pt x="187855" y="36112"/>
                  </a:cubicBezTo>
                  <a:lnTo>
                    <a:pt x="306611" y="42109"/>
                  </a:lnTo>
                  <a:close/>
                </a:path>
              </a:pathLst>
            </a:custGeom>
            <a:solidFill>
              <a:srgbClr val="43A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197" name="任意多边形 196"/>
            <p:cNvSpPr/>
            <p:nvPr/>
          </p:nvSpPr>
          <p:spPr>
            <a:xfrm rot="18900000">
              <a:off x="5800246" y="2443804"/>
              <a:ext cx="255892" cy="255892"/>
            </a:xfrm>
            <a:custGeom>
              <a:avLst/>
              <a:gdLst>
                <a:gd name="connsiteX0" fmla="*/ 348722 w 348722"/>
                <a:gd name="connsiteY0" fmla="*/ 0 h 348722"/>
                <a:gd name="connsiteX1" fmla="*/ 291199 w 348722"/>
                <a:gd name="connsiteY1" fmla="*/ 105981 h 348722"/>
                <a:gd name="connsiteX2" fmla="*/ 105981 w 348722"/>
                <a:gd name="connsiteY2" fmla="*/ 291198 h 348722"/>
                <a:gd name="connsiteX3" fmla="*/ 0 w 348722"/>
                <a:gd name="connsiteY3" fmla="*/ 348722 h 348722"/>
                <a:gd name="connsiteX4" fmla="*/ 18312 w 348722"/>
                <a:gd name="connsiteY4" fmla="*/ 277501 h 348722"/>
                <a:gd name="connsiteX5" fmla="*/ 36113 w 348722"/>
                <a:gd name="connsiteY5" fmla="*/ 160866 h 348722"/>
                <a:gd name="connsiteX6" fmla="*/ 42109 w 348722"/>
                <a:gd name="connsiteY6" fmla="*/ 42110 h 348722"/>
                <a:gd name="connsiteX7" fmla="*/ 160865 w 348722"/>
                <a:gd name="connsiteY7" fmla="*/ 36113 h 348722"/>
                <a:gd name="connsiteX8" fmla="*/ 277500 w 348722"/>
                <a:gd name="connsiteY8" fmla="*/ 18313 h 348722"/>
                <a:gd name="connsiteX9" fmla="*/ 348722 w 348722"/>
                <a:gd name="connsiteY9" fmla="*/ 0 h 34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722" h="348722">
                  <a:moveTo>
                    <a:pt x="348722" y="0"/>
                  </a:moveTo>
                  <a:lnTo>
                    <a:pt x="291199" y="105981"/>
                  </a:lnTo>
                  <a:cubicBezTo>
                    <a:pt x="241907" y="178941"/>
                    <a:pt x="178942" y="241906"/>
                    <a:pt x="105981" y="291198"/>
                  </a:cubicBezTo>
                  <a:lnTo>
                    <a:pt x="0" y="348722"/>
                  </a:lnTo>
                  <a:lnTo>
                    <a:pt x="18312" y="277501"/>
                  </a:lnTo>
                  <a:cubicBezTo>
                    <a:pt x="26136" y="239266"/>
                    <a:pt x="32102" y="200355"/>
                    <a:pt x="36113" y="160866"/>
                  </a:cubicBezTo>
                  <a:lnTo>
                    <a:pt x="42109" y="42110"/>
                  </a:lnTo>
                  <a:lnTo>
                    <a:pt x="160865" y="36113"/>
                  </a:lnTo>
                  <a:cubicBezTo>
                    <a:pt x="200354" y="32103"/>
                    <a:pt x="239265" y="26137"/>
                    <a:pt x="277500" y="18313"/>
                  </a:cubicBezTo>
                  <a:lnTo>
                    <a:pt x="348722" y="0"/>
                  </a:lnTo>
                  <a:close/>
                </a:path>
              </a:pathLst>
            </a:custGeom>
            <a:solidFill>
              <a:srgbClr val="712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18410" y="745801"/>
            <a:ext cx="555183" cy="595553"/>
            <a:chOff x="4363807" y="559350"/>
            <a:chExt cx="416387" cy="446665"/>
          </a:xfrm>
        </p:grpSpPr>
        <p:sp>
          <p:nvSpPr>
            <p:cNvPr id="122" name="圆角矩形 121"/>
            <p:cNvSpPr/>
            <p:nvPr/>
          </p:nvSpPr>
          <p:spPr>
            <a:xfrm rot="18900000">
              <a:off x="4363807" y="559350"/>
              <a:ext cx="416387" cy="416387"/>
            </a:xfrm>
            <a:prstGeom prst="roundRect">
              <a:avLst>
                <a:gd name="adj" fmla="val 22252"/>
              </a:avLst>
            </a:prstGeom>
            <a:solidFill>
              <a:srgbClr val="FF7BD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8" name="任意多边形 207"/>
            <p:cNvSpPr/>
            <p:nvPr/>
          </p:nvSpPr>
          <p:spPr>
            <a:xfrm rot="18900000">
              <a:off x="4436907" y="735829"/>
              <a:ext cx="270188" cy="270186"/>
            </a:xfrm>
            <a:custGeom>
              <a:avLst/>
              <a:gdLst>
                <a:gd name="connsiteX0" fmla="*/ 205385 w 368204"/>
                <a:gd name="connsiteY0" fmla="*/ 162820 h 368202"/>
                <a:gd name="connsiteX1" fmla="*/ 339445 w 368204"/>
                <a:gd name="connsiteY1" fmla="*/ 322827 h 368202"/>
                <a:gd name="connsiteX2" fmla="*/ 368204 w 368204"/>
                <a:gd name="connsiteY2" fmla="*/ 368202 h 368202"/>
                <a:gd name="connsiteX3" fmla="*/ 126267 w 368204"/>
                <a:gd name="connsiteY3" fmla="*/ 368202 h 368202"/>
                <a:gd name="connsiteX4" fmla="*/ 0 w 368204"/>
                <a:gd name="connsiteY4" fmla="*/ 241935 h 368202"/>
                <a:gd name="connsiteX5" fmla="*/ 0 w 368204"/>
                <a:gd name="connsiteY5" fmla="*/ 0 h 368202"/>
                <a:gd name="connsiteX6" fmla="*/ 45377 w 368204"/>
                <a:gd name="connsiteY6" fmla="*/ 28759 h 368202"/>
                <a:gd name="connsiteX7" fmla="*/ 205385 w 368204"/>
                <a:gd name="connsiteY7" fmla="*/ 162820 h 36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204" h="368202">
                  <a:moveTo>
                    <a:pt x="205385" y="162820"/>
                  </a:moveTo>
                  <a:cubicBezTo>
                    <a:pt x="255559" y="212995"/>
                    <a:pt x="300246" y="266579"/>
                    <a:pt x="339445" y="322827"/>
                  </a:cubicBezTo>
                  <a:lnTo>
                    <a:pt x="368204" y="368202"/>
                  </a:lnTo>
                  <a:lnTo>
                    <a:pt x="126267" y="368202"/>
                  </a:lnTo>
                  <a:cubicBezTo>
                    <a:pt x="56531" y="368202"/>
                    <a:pt x="0" y="311670"/>
                    <a:pt x="0" y="241935"/>
                  </a:cubicBezTo>
                  <a:lnTo>
                    <a:pt x="0" y="0"/>
                  </a:lnTo>
                  <a:lnTo>
                    <a:pt x="45377" y="28759"/>
                  </a:lnTo>
                  <a:cubicBezTo>
                    <a:pt x="101625" y="67958"/>
                    <a:pt x="155210" y="112645"/>
                    <a:pt x="205385" y="162820"/>
                  </a:cubicBezTo>
                  <a:close/>
                </a:path>
              </a:pathLst>
            </a:custGeom>
            <a:solidFill>
              <a:srgbClr val="D233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18410" y="5516648"/>
            <a:ext cx="555183" cy="595553"/>
            <a:chOff x="4363807" y="4137485"/>
            <a:chExt cx="416387" cy="446665"/>
          </a:xfrm>
        </p:grpSpPr>
        <p:sp>
          <p:nvSpPr>
            <p:cNvPr id="127" name="圆角矩形 126"/>
            <p:cNvSpPr/>
            <p:nvPr/>
          </p:nvSpPr>
          <p:spPr>
            <a:xfrm rot="18900000">
              <a:off x="4363807" y="4167763"/>
              <a:ext cx="416387" cy="416387"/>
            </a:xfrm>
            <a:prstGeom prst="roundRect">
              <a:avLst>
                <a:gd name="adj" fmla="val 22252"/>
              </a:avLst>
            </a:prstGeom>
            <a:solidFill>
              <a:srgbClr val="53E4D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9" name="任意多边形 208"/>
            <p:cNvSpPr/>
            <p:nvPr/>
          </p:nvSpPr>
          <p:spPr>
            <a:xfrm rot="18900000">
              <a:off x="4436906" y="4137485"/>
              <a:ext cx="270189" cy="270190"/>
            </a:xfrm>
            <a:custGeom>
              <a:avLst/>
              <a:gdLst>
                <a:gd name="connsiteX0" fmla="*/ 331223 w 368206"/>
                <a:gd name="connsiteY0" fmla="*/ 36983 h 368207"/>
                <a:gd name="connsiteX1" fmla="*/ 368205 w 368206"/>
                <a:gd name="connsiteY1" fmla="*/ 126267 h 368207"/>
                <a:gd name="connsiteX2" fmla="*/ 368206 w 368206"/>
                <a:gd name="connsiteY2" fmla="*/ 368207 h 368207"/>
                <a:gd name="connsiteX3" fmla="*/ 322828 w 368206"/>
                <a:gd name="connsiteY3" fmla="*/ 339446 h 368207"/>
                <a:gd name="connsiteX4" fmla="*/ 162821 w 368206"/>
                <a:gd name="connsiteY4" fmla="*/ 205386 h 368207"/>
                <a:gd name="connsiteX5" fmla="*/ 28761 w 368206"/>
                <a:gd name="connsiteY5" fmla="*/ 45379 h 368207"/>
                <a:gd name="connsiteX6" fmla="*/ 0 w 368206"/>
                <a:gd name="connsiteY6" fmla="*/ 0 h 368207"/>
                <a:gd name="connsiteX7" fmla="*/ 241939 w 368206"/>
                <a:gd name="connsiteY7" fmla="*/ 0 h 368207"/>
                <a:gd name="connsiteX8" fmla="*/ 331223 w 368206"/>
                <a:gd name="connsiteY8" fmla="*/ 36983 h 36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206" h="368207">
                  <a:moveTo>
                    <a:pt x="331223" y="36983"/>
                  </a:moveTo>
                  <a:cubicBezTo>
                    <a:pt x="354072" y="59833"/>
                    <a:pt x="368205" y="91400"/>
                    <a:pt x="368205" y="126267"/>
                  </a:cubicBezTo>
                  <a:lnTo>
                    <a:pt x="368206" y="368207"/>
                  </a:lnTo>
                  <a:lnTo>
                    <a:pt x="322828" y="339446"/>
                  </a:lnTo>
                  <a:cubicBezTo>
                    <a:pt x="266580" y="300248"/>
                    <a:pt x="212996" y="255561"/>
                    <a:pt x="162821" y="205386"/>
                  </a:cubicBezTo>
                  <a:cubicBezTo>
                    <a:pt x="112646" y="155211"/>
                    <a:pt x="67959" y="101627"/>
                    <a:pt x="28761" y="45379"/>
                  </a:cubicBezTo>
                  <a:lnTo>
                    <a:pt x="0" y="0"/>
                  </a:lnTo>
                  <a:lnTo>
                    <a:pt x="241939" y="0"/>
                  </a:lnTo>
                  <a:cubicBezTo>
                    <a:pt x="276806" y="0"/>
                    <a:pt x="308373" y="14133"/>
                    <a:pt x="331223" y="36983"/>
                  </a:cubicBezTo>
                  <a:close/>
                </a:path>
              </a:pathLst>
            </a:custGeom>
            <a:solidFill>
              <a:srgbClr val="17ACA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93669" y="1512365"/>
            <a:ext cx="614944" cy="614943"/>
            <a:chOff x="3070252" y="1134273"/>
            <a:chExt cx="461208" cy="461207"/>
          </a:xfrm>
        </p:grpSpPr>
        <p:sp>
          <p:nvSpPr>
            <p:cNvPr id="24" name="椭圆 23"/>
            <p:cNvSpPr/>
            <p:nvPr/>
          </p:nvSpPr>
          <p:spPr>
            <a:xfrm>
              <a:off x="3070252" y="1134273"/>
              <a:ext cx="461207" cy="461207"/>
            </a:xfrm>
            <a:prstGeom prst="ellipse">
              <a:avLst/>
            </a:prstGeom>
            <a:solidFill>
              <a:srgbClr val="D751E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10" name="任意多边形 209"/>
            <p:cNvSpPr/>
            <p:nvPr/>
          </p:nvSpPr>
          <p:spPr>
            <a:xfrm>
              <a:off x="3196866" y="1240314"/>
              <a:ext cx="334594" cy="355166"/>
            </a:xfrm>
            <a:custGeom>
              <a:avLst/>
              <a:gdLst>
                <a:gd name="connsiteX0" fmla="*/ 405537 w 455975"/>
                <a:gd name="connsiteY0" fmla="*/ 0 h 484010"/>
                <a:gd name="connsiteX1" fmla="*/ 431279 w 455975"/>
                <a:gd name="connsiteY1" fmla="*/ 47426 h 484010"/>
                <a:gd name="connsiteX2" fmla="*/ 455975 w 455975"/>
                <a:gd name="connsiteY2" fmla="*/ 169750 h 484010"/>
                <a:gd name="connsiteX3" fmla="*/ 141715 w 455975"/>
                <a:gd name="connsiteY3" fmla="*/ 484010 h 484010"/>
                <a:gd name="connsiteX4" fmla="*/ 19391 w 455975"/>
                <a:gd name="connsiteY4" fmla="*/ 459314 h 484010"/>
                <a:gd name="connsiteX5" fmla="*/ 0 w 455975"/>
                <a:gd name="connsiteY5" fmla="*/ 448789 h 484010"/>
                <a:gd name="connsiteX6" fmla="*/ 25010 w 455975"/>
                <a:gd name="connsiteY6" fmla="*/ 400485 h 484010"/>
                <a:gd name="connsiteX7" fmla="*/ 213753 w 455975"/>
                <a:gd name="connsiteY7" fmla="*/ 154201 h 484010"/>
                <a:gd name="connsiteX8" fmla="*/ 373760 w 455975"/>
                <a:gd name="connsiteY8" fmla="*/ 20140 h 484010"/>
                <a:gd name="connsiteX9" fmla="*/ 405537 w 455975"/>
                <a:gd name="connsiteY9" fmla="*/ 0 h 48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5975" h="484010">
                  <a:moveTo>
                    <a:pt x="405537" y="0"/>
                  </a:moveTo>
                  <a:lnTo>
                    <a:pt x="431279" y="47426"/>
                  </a:lnTo>
                  <a:cubicBezTo>
                    <a:pt x="447181" y="85023"/>
                    <a:pt x="455975" y="126360"/>
                    <a:pt x="455975" y="169750"/>
                  </a:cubicBezTo>
                  <a:cubicBezTo>
                    <a:pt x="455975" y="343311"/>
                    <a:pt x="315276" y="484010"/>
                    <a:pt x="141715" y="484010"/>
                  </a:cubicBezTo>
                  <a:cubicBezTo>
                    <a:pt x="98325" y="484010"/>
                    <a:pt x="56989" y="475216"/>
                    <a:pt x="19391" y="459314"/>
                  </a:cubicBezTo>
                  <a:lnTo>
                    <a:pt x="0" y="448789"/>
                  </a:lnTo>
                  <a:lnTo>
                    <a:pt x="25010" y="400485"/>
                  </a:lnTo>
                  <a:cubicBezTo>
                    <a:pt x="75577" y="312397"/>
                    <a:pt x="138491" y="229463"/>
                    <a:pt x="213753" y="154201"/>
                  </a:cubicBezTo>
                  <a:cubicBezTo>
                    <a:pt x="263928" y="104026"/>
                    <a:pt x="317512" y="59339"/>
                    <a:pt x="373760" y="20140"/>
                  </a:cubicBezTo>
                  <a:lnTo>
                    <a:pt x="405537" y="0"/>
                  </a:lnTo>
                  <a:close/>
                </a:path>
              </a:pathLst>
            </a:custGeom>
            <a:solidFill>
              <a:srgbClr val="960BC8"/>
            </a:solidFill>
            <a:ln>
              <a:noFill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83391" y="1512364"/>
            <a:ext cx="614943" cy="614944"/>
            <a:chOff x="5612543" y="1134273"/>
            <a:chExt cx="461207" cy="461208"/>
          </a:xfrm>
        </p:grpSpPr>
        <p:sp>
          <p:nvSpPr>
            <p:cNvPr id="130" name="椭圆 129"/>
            <p:cNvSpPr/>
            <p:nvPr/>
          </p:nvSpPr>
          <p:spPr>
            <a:xfrm>
              <a:off x="5612543" y="1134273"/>
              <a:ext cx="461207" cy="461207"/>
            </a:xfrm>
            <a:prstGeom prst="ellipse">
              <a:avLst/>
            </a:prstGeom>
            <a:solidFill>
              <a:srgbClr val="FF5C6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1" name="任意多边形 210"/>
            <p:cNvSpPr/>
            <p:nvPr/>
          </p:nvSpPr>
          <p:spPr>
            <a:xfrm>
              <a:off x="5612543" y="1240316"/>
              <a:ext cx="334593" cy="355165"/>
            </a:xfrm>
            <a:custGeom>
              <a:avLst/>
              <a:gdLst>
                <a:gd name="connsiteX0" fmla="*/ 50437 w 455974"/>
                <a:gd name="connsiteY0" fmla="*/ 0 h 484008"/>
                <a:gd name="connsiteX1" fmla="*/ 82214 w 455974"/>
                <a:gd name="connsiteY1" fmla="*/ 20140 h 484008"/>
                <a:gd name="connsiteX2" fmla="*/ 242221 w 455974"/>
                <a:gd name="connsiteY2" fmla="*/ 154201 h 484008"/>
                <a:gd name="connsiteX3" fmla="*/ 430964 w 455974"/>
                <a:gd name="connsiteY3" fmla="*/ 400485 h 484008"/>
                <a:gd name="connsiteX4" fmla="*/ 455974 w 455974"/>
                <a:gd name="connsiteY4" fmla="*/ 448788 h 484008"/>
                <a:gd name="connsiteX5" fmla="*/ 436584 w 455974"/>
                <a:gd name="connsiteY5" fmla="*/ 459312 h 484008"/>
                <a:gd name="connsiteX6" fmla="*/ 314260 w 455974"/>
                <a:gd name="connsiteY6" fmla="*/ 484008 h 484008"/>
                <a:gd name="connsiteX7" fmla="*/ 0 w 455974"/>
                <a:gd name="connsiteY7" fmla="*/ 169748 h 484008"/>
                <a:gd name="connsiteX8" fmla="*/ 24696 w 455974"/>
                <a:gd name="connsiteY8" fmla="*/ 47424 h 484008"/>
                <a:gd name="connsiteX9" fmla="*/ 50437 w 455974"/>
                <a:gd name="connsiteY9" fmla="*/ 0 h 48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5974" h="484008">
                  <a:moveTo>
                    <a:pt x="50437" y="0"/>
                  </a:moveTo>
                  <a:lnTo>
                    <a:pt x="82214" y="20140"/>
                  </a:lnTo>
                  <a:cubicBezTo>
                    <a:pt x="138462" y="59339"/>
                    <a:pt x="192046" y="104026"/>
                    <a:pt x="242221" y="154201"/>
                  </a:cubicBezTo>
                  <a:cubicBezTo>
                    <a:pt x="317483" y="229463"/>
                    <a:pt x="380398" y="312396"/>
                    <a:pt x="430964" y="400485"/>
                  </a:cubicBezTo>
                  <a:lnTo>
                    <a:pt x="455974" y="448788"/>
                  </a:lnTo>
                  <a:lnTo>
                    <a:pt x="436584" y="459312"/>
                  </a:lnTo>
                  <a:cubicBezTo>
                    <a:pt x="398987" y="475214"/>
                    <a:pt x="357650" y="484008"/>
                    <a:pt x="314260" y="484008"/>
                  </a:cubicBezTo>
                  <a:cubicBezTo>
                    <a:pt x="140699" y="484008"/>
                    <a:pt x="0" y="343309"/>
                    <a:pt x="0" y="169748"/>
                  </a:cubicBezTo>
                  <a:cubicBezTo>
                    <a:pt x="0" y="126358"/>
                    <a:pt x="8794" y="85021"/>
                    <a:pt x="24696" y="47424"/>
                  </a:cubicBezTo>
                  <a:lnTo>
                    <a:pt x="50437" y="0"/>
                  </a:lnTo>
                  <a:close/>
                </a:path>
              </a:pathLst>
            </a:custGeom>
            <a:solidFill>
              <a:srgbClr val="BC173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093669" y="4653573"/>
            <a:ext cx="614944" cy="614943"/>
            <a:chOff x="3070252" y="3490179"/>
            <a:chExt cx="461208" cy="461207"/>
          </a:xfrm>
        </p:grpSpPr>
        <p:sp>
          <p:nvSpPr>
            <p:cNvPr id="133" name="椭圆 132"/>
            <p:cNvSpPr/>
            <p:nvPr/>
          </p:nvSpPr>
          <p:spPr>
            <a:xfrm>
              <a:off x="3070252" y="3490179"/>
              <a:ext cx="461207" cy="461207"/>
            </a:xfrm>
            <a:prstGeom prst="ellipse">
              <a:avLst/>
            </a:prstGeom>
            <a:solidFill>
              <a:srgbClr val="2A78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2" name="任意多边形 211"/>
            <p:cNvSpPr/>
            <p:nvPr/>
          </p:nvSpPr>
          <p:spPr>
            <a:xfrm>
              <a:off x="3174755" y="3490179"/>
              <a:ext cx="356705" cy="393082"/>
            </a:xfrm>
            <a:custGeom>
              <a:avLst/>
              <a:gdLst>
                <a:gd name="connsiteX0" fmla="*/ 171847 w 486107"/>
                <a:gd name="connsiteY0" fmla="*/ 0 h 535680"/>
                <a:gd name="connsiteX1" fmla="*/ 486107 w 486107"/>
                <a:gd name="connsiteY1" fmla="*/ 314260 h 535680"/>
                <a:gd name="connsiteX2" fmla="*/ 432436 w 486107"/>
                <a:gd name="connsiteY2" fmla="*/ 489966 h 535680"/>
                <a:gd name="connsiteX3" fmla="*/ 394718 w 486107"/>
                <a:gd name="connsiteY3" fmla="*/ 535680 h 535680"/>
                <a:gd name="connsiteX4" fmla="*/ 321612 w 486107"/>
                <a:gd name="connsiteY4" fmla="*/ 479780 h 535680"/>
                <a:gd name="connsiteX5" fmla="*/ 243886 w 486107"/>
                <a:gd name="connsiteY5" fmla="*/ 408634 h 535680"/>
                <a:gd name="connsiteX6" fmla="*/ 8693 w 486107"/>
                <a:gd name="connsiteY6" fmla="*/ 72637 h 535680"/>
                <a:gd name="connsiteX7" fmla="*/ 0 w 486107"/>
                <a:gd name="connsiteY7" fmla="*/ 51577 h 535680"/>
                <a:gd name="connsiteX8" fmla="*/ 49523 w 486107"/>
                <a:gd name="connsiteY8" fmla="*/ 24696 h 535680"/>
                <a:gd name="connsiteX9" fmla="*/ 171847 w 486107"/>
                <a:gd name="connsiteY9" fmla="*/ 0 h 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107" h="535680">
                  <a:moveTo>
                    <a:pt x="171847" y="0"/>
                  </a:moveTo>
                  <a:cubicBezTo>
                    <a:pt x="345408" y="0"/>
                    <a:pt x="486107" y="140699"/>
                    <a:pt x="486107" y="314260"/>
                  </a:cubicBezTo>
                  <a:cubicBezTo>
                    <a:pt x="486107" y="379346"/>
                    <a:pt x="466321" y="439810"/>
                    <a:pt x="432436" y="489966"/>
                  </a:cubicBezTo>
                  <a:lnTo>
                    <a:pt x="394718" y="535680"/>
                  </a:lnTo>
                  <a:lnTo>
                    <a:pt x="321612" y="479780"/>
                  </a:lnTo>
                  <a:cubicBezTo>
                    <a:pt x="294913" y="457437"/>
                    <a:pt x="268974" y="433722"/>
                    <a:pt x="243886" y="408634"/>
                  </a:cubicBezTo>
                  <a:cubicBezTo>
                    <a:pt x="143537" y="308285"/>
                    <a:pt x="65139" y="194297"/>
                    <a:pt x="8693" y="72637"/>
                  </a:cubicBezTo>
                  <a:lnTo>
                    <a:pt x="0" y="51577"/>
                  </a:lnTo>
                  <a:lnTo>
                    <a:pt x="49523" y="24696"/>
                  </a:lnTo>
                  <a:cubicBezTo>
                    <a:pt x="87121" y="8794"/>
                    <a:pt x="128457" y="0"/>
                    <a:pt x="171847" y="0"/>
                  </a:cubicBezTo>
                  <a:close/>
                </a:path>
              </a:pathLst>
            </a:custGeom>
            <a:solidFill>
              <a:srgbClr val="0735F0"/>
            </a:solidFill>
            <a:ln>
              <a:noFill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483391" y="4653573"/>
            <a:ext cx="614943" cy="614943"/>
            <a:chOff x="5612543" y="3490179"/>
            <a:chExt cx="461207" cy="461207"/>
          </a:xfrm>
        </p:grpSpPr>
        <p:sp>
          <p:nvSpPr>
            <p:cNvPr id="134" name="椭圆 133"/>
            <p:cNvSpPr/>
            <p:nvPr/>
          </p:nvSpPr>
          <p:spPr>
            <a:xfrm>
              <a:off x="5612543" y="3490179"/>
              <a:ext cx="461207" cy="461207"/>
            </a:xfrm>
            <a:prstGeom prst="ellipse">
              <a:avLst/>
            </a:prstGeom>
            <a:solidFill>
              <a:srgbClr val="FCBE5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3" name="任意多边形 212"/>
            <p:cNvSpPr/>
            <p:nvPr/>
          </p:nvSpPr>
          <p:spPr>
            <a:xfrm>
              <a:off x="5612543" y="3490179"/>
              <a:ext cx="356706" cy="393082"/>
            </a:xfrm>
            <a:custGeom>
              <a:avLst/>
              <a:gdLst>
                <a:gd name="connsiteX0" fmla="*/ 314260 w 486109"/>
                <a:gd name="connsiteY0" fmla="*/ 0 h 535680"/>
                <a:gd name="connsiteX1" fmla="*/ 436584 w 486109"/>
                <a:gd name="connsiteY1" fmla="*/ 24696 h 535680"/>
                <a:gd name="connsiteX2" fmla="*/ 486109 w 486109"/>
                <a:gd name="connsiteY2" fmla="*/ 51578 h 535680"/>
                <a:gd name="connsiteX3" fmla="*/ 477416 w 486109"/>
                <a:gd name="connsiteY3" fmla="*/ 72637 h 535680"/>
                <a:gd name="connsiteX4" fmla="*/ 242222 w 486109"/>
                <a:gd name="connsiteY4" fmla="*/ 408634 h 535680"/>
                <a:gd name="connsiteX5" fmla="*/ 164496 w 486109"/>
                <a:gd name="connsiteY5" fmla="*/ 479780 h 535680"/>
                <a:gd name="connsiteX6" fmla="*/ 91389 w 486109"/>
                <a:gd name="connsiteY6" fmla="*/ 535680 h 535680"/>
                <a:gd name="connsiteX7" fmla="*/ 53671 w 486109"/>
                <a:gd name="connsiteY7" fmla="*/ 489966 h 535680"/>
                <a:gd name="connsiteX8" fmla="*/ 0 w 486109"/>
                <a:gd name="connsiteY8" fmla="*/ 314260 h 535680"/>
                <a:gd name="connsiteX9" fmla="*/ 314260 w 486109"/>
                <a:gd name="connsiteY9" fmla="*/ 0 h 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109" h="535680">
                  <a:moveTo>
                    <a:pt x="314260" y="0"/>
                  </a:moveTo>
                  <a:cubicBezTo>
                    <a:pt x="357650" y="0"/>
                    <a:pt x="398987" y="8794"/>
                    <a:pt x="436584" y="24696"/>
                  </a:cubicBezTo>
                  <a:lnTo>
                    <a:pt x="486109" y="51578"/>
                  </a:lnTo>
                  <a:lnTo>
                    <a:pt x="477416" y="72637"/>
                  </a:lnTo>
                  <a:cubicBezTo>
                    <a:pt x="420970" y="194297"/>
                    <a:pt x="342572" y="308285"/>
                    <a:pt x="242222" y="408634"/>
                  </a:cubicBezTo>
                  <a:cubicBezTo>
                    <a:pt x="217135" y="433722"/>
                    <a:pt x="191195" y="457437"/>
                    <a:pt x="164496" y="479780"/>
                  </a:cubicBezTo>
                  <a:lnTo>
                    <a:pt x="91389" y="535680"/>
                  </a:lnTo>
                  <a:lnTo>
                    <a:pt x="53671" y="489966"/>
                  </a:lnTo>
                  <a:cubicBezTo>
                    <a:pt x="19786" y="439810"/>
                    <a:pt x="0" y="379346"/>
                    <a:pt x="0" y="314260"/>
                  </a:cubicBezTo>
                  <a:cubicBezTo>
                    <a:pt x="0" y="140699"/>
                    <a:pt x="140699" y="0"/>
                    <a:pt x="314260" y="0"/>
                  </a:cubicBezTo>
                  <a:close/>
                </a:path>
              </a:pathLst>
            </a:custGeom>
            <a:solidFill>
              <a:srgbClr val="EA7B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183827" y="3150025"/>
            <a:ext cx="595373" cy="555183"/>
            <a:chOff x="6137870" y="2362518"/>
            <a:chExt cx="446530" cy="416387"/>
          </a:xfrm>
        </p:grpSpPr>
        <p:sp>
          <p:nvSpPr>
            <p:cNvPr id="136" name="圆角矩形 135"/>
            <p:cNvSpPr/>
            <p:nvPr/>
          </p:nvSpPr>
          <p:spPr>
            <a:xfrm rot="2700000">
              <a:off x="6168013" y="2362518"/>
              <a:ext cx="416387" cy="416387"/>
            </a:xfrm>
            <a:prstGeom prst="roundRect">
              <a:avLst>
                <a:gd name="adj" fmla="val 22252"/>
              </a:avLst>
            </a:prstGeom>
            <a:solidFill>
              <a:srgbClr val="FF866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4" name="任意多边形 213"/>
            <p:cNvSpPr/>
            <p:nvPr/>
          </p:nvSpPr>
          <p:spPr>
            <a:xfrm rot="2700000">
              <a:off x="6137601" y="2435942"/>
              <a:ext cx="270459" cy="269921"/>
            </a:xfrm>
            <a:custGeom>
              <a:avLst/>
              <a:gdLst>
                <a:gd name="connsiteX0" fmla="*/ 0 w 368573"/>
                <a:gd name="connsiteY0" fmla="*/ 0 h 367840"/>
                <a:gd name="connsiteX1" fmla="*/ 46379 w 368573"/>
                <a:gd name="connsiteY1" fmla="*/ 29395 h 367840"/>
                <a:gd name="connsiteX2" fmla="*/ 206386 w 368573"/>
                <a:gd name="connsiteY2" fmla="*/ 163455 h 367840"/>
                <a:gd name="connsiteX3" fmla="*/ 340446 w 368573"/>
                <a:gd name="connsiteY3" fmla="*/ 323462 h 367840"/>
                <a:gd name="connsiteX4" fmla="*/ 368573 w 368573"/>
                <a:gd name="connsiteY4" fmla="*/ 367840 h 367840"/>
                <a:gd name="connsiteX5" fmla="*/ 126267 w 368573"/>
                <a:gd name="connsiteY5" fmla="*/ 367840 h 367840"/>
                <a:gd name="connsiteX6" fmla="*/ 0 w 368573"/>
                <a:gd name="connsiteY6" fmla="*/ 241573 h 367840"/>
                <a:gd name="connsiteX7" fmla="*/ 0 w 368573"/>
                <a:gd name="connsiteY7" fmla="*/ 0 h 3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573" h="367840">
                  <a:moveTo>
                    <a:pt x="0" y="0"/>
                  </a:moveTo>
                  <a:lnTo>
                    <a:pt x="46379" y="29395"/>
                  </a:lnTo>
                  <a:cubicBezTo>
                    <a:pt x="102627" y="68594"/>
                    <a:pt x="156211" y="113281"/>
                    <a:pt x="206386" y="163455"/>
                  </a:cubicBezTo>
                  <a:cubicBezTo>
                    <a:pt x="256561" y="213630"/>
                    <a:pt x="301248" y="267214"/>
                    <a:pt x="340446" y="323462"/>
                  </a:cubicBezTo>
                  <a:lnTo>
                    <a:pt x="368573" y="367840"/>
                  </a:lnTo>
                  <a:lnTo>
                    <a:pt x="126267" y="367840"/>
                  </a:lnTo>
                  <a:cubicBezTo>
                    <a:pt x="56532" y="367840"/>
                    <a:pt x="0" y="311308"/>
                    <a:pt x="0" y="2415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421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412801" y="3150025"/>
            <a:ext cx="595735" cy="555183"/>
            <a:chOff x="2559600" y="2362518"/>
            <a:chExt cx="446801" cy="416387"/>
          </a:xfrm>
        </p:grpSpPr>
        <p:sp>
          <p:nvSpPr>
            <p:cNvPr id="137" name="圆角矩形 136"/>
            <p:cNvSpPr/>
            <p:nvPr/>
          </p:nvSpPr>
          <p:spPr>
            <a:xfrm rot="2700000">
              <a:off x="2559600" y="2362518"/>
              <a:ext cx="416387" cy="416387"/>
            </a:xfrm>
            <a:prstGeom prst="roundRect">
              <a:avLst>
                <a:gd name="adj" fmla="val 22252"/>
              </a:avLst>
            </a:prstGeom>
            <a:solidFill>
              <a:srgbClr val="9248F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5" name="任意多边形 214"/>
            <p:cNvSpPr/>
            <p:nvPr/>
          </p:nvSpPr>
          <p:spPr>
            <a:xfrm rot="2700000">
              <a:off x="2736216" y="2435676"/>
              <a:ext cx="269916" cy="270454"/>
            </a:xfrm>
            <a:custGeom>
              <a:avLst/>
              <a:gdLst>
                <a:gd name="connsiteX0" fmla="*/ 0 w 367833"/>
                <a:gd name="connsiteY0" fmla="*/ 0 h 368567"/>
                <a:gd name="connsiteX1" fmla="*/ 241566 w 367833"/>
                <a:gd name="connsiteY1" fmla="*/ 0 h 368567"/>
                <a:gd name="connsiteX2" fmla="*/ 367833 w 367833"/>
                <a:gd name="connsiteY2" fmla="*/ 126267 h 368567"/>
                <a:gd name="connsiteX3" fmla="*/ 367833 w 367833"/>
                <a:gd name="connsiteY3" fmla="*/ 368567 h 368567"/>
                <a:gd name="connsiteX4" fmla="*/ 323460 w 367833"/>
                <a:gd name="connsiteY4" fmla="*/ 340443 h 368567"/>
                <a:gd name="connsiteX5" fmla="*/ 163453 w 367833"/>
                <a:gd name="connsiteY5" fmla="*/ 206382 h 368567"/>
                <a:gd name="connsiteX6" fmla="*/ 29393 w 367833"/>
                <a:gd name="connsiteY6" fmla="*/ 46375 h 368567"/>
                <a:gd name="connsiteX7" fmla="*/ 0 w 367833"/>
                <a:gd name="connsiteY7" fmla="*/ 0 h 36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833" h="368567">
                  <a:moveTo>
                    <a:pt x="0" y="0"/>
                  </a:moveTo>
                  <a:lnTo>
                    <a:pt x="241566" y="0"/>
                  </a:lnTo>
                  <a:cubicBezTo>
                    <a:pt x="311301" y="0"/>
                    <a:pt x="367833" y="56532"/>
                    <a:pt x="367833" y="126267"/>
                  </a:cubicBezTo>
                  <a:lnTo>
                    <a:pt x="367833" y="368567"/>
                  </a:lnTo>
                  <a:lnTo>
                    <a:pt x="323460" y="340443"/>
                  </a:lnTo>
                  <a:cubicBezTo>
                    <a:pt x="267212" y="301244"/>
                    <a:pt x="213628" y="256557"/>
                    <a:pt x="163453" y="206382"/>
                  </a:cubicBezTo>
                  <a:cubicBezTo>
                    <a:pt x="113278" y="156208"/>
                    <a:pt x="68591" y="102624"/>
                    <a:pt x="29393" y="463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0FCE"/>
            </a:solidFill>
            <a:ln>
              <a:noFill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360807" y="3079296"/>
            <a:ext cx="3467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更懂生活，更懂你</a:t>
            </a:r>
            <a:endParaRPr lang="en-US" altLang="zh-CN" sz="32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92011" y="-1083501"/>
            <a:ext cx="192021" cy="192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604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700000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9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Scale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Scale>
                                      <p:cBhvr>
                                        <p:cTn id="40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Scale>
                                      <p:cBhvr>
                                        <p:cTn id="47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4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mph" presetSubtype="0" autoRev="1" fill="hold" grpId="1" nodeType="withEffect">
                                  <p:stCondLst>
                                    <p:cond delay="1850"/>
                                  </p:stCondLst>
                                  <p:childTnLst>
                                    <p:animScale>
                                      <p:cBhvr>
                                        <p:cTn id="61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grpId="1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68" dur="2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6" presetClass="emph" presetSubtype="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01" dur="200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" grpId="0" animBg="1"/>
      <p:bldP spid="2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22" grpId="0" animBg="1"/>
      <p:bldP spid="23" grpId="0" animBg="1"/>
      <p:bldP spid="23" grpId="1" animBg="1"/>
      <p:bldP spid="80" grpId="0"/>
      <p:bldP spid="80" grpId="1"/>
      <p:bldP spid="8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26" y="227678"/>
            <a:ext cx="7629674" cy="488891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  <p:sp>
        <p:nvSpPr>
          <p:cNvPr id="4" name="文本框 3"/>
          <p:cNvSpPr txBox="1"/>
          <p:nvPr/>
        </p:nvSpPr>
        <p:spPr>
          <a:xfrm>
            <a:off x="1430286" y="227678"/>
            <a:ext cx="66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细节决定成败</a:t>
            </a:r>
            <a:endParaRPr lang="zh-CN" altLang="en-US" sz="2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095" y="2445709"/>
            <a:ext cx="8546307" cy="466518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439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9497" y="0"/>
            <a:ext cx="11221013" cy="3044126"/>
          </a:xfrm>
          <a:custGeom>
            <a:avLst/>
            <a:gdLst>
              <a:gd name="connsiteX0" fmla="*/ 6778868 w 11221013"/>
              <a:gd name="connsiteY0" fmla="*/ 0 h 3044126"/>
              <a:gd name="connsiteX1" fmla="*/ 11221013 w 11221013"/>
              <a:gd name="connsiteY1" fmla="*/ 0 h 3044126"/>
              <a:gd name="connsiteX2" fmla="*/ 0 w 11221013"/>
              <a:gd name="connsiteY2" fmla="*/ 3044126 h 3044126"/>
              <a:gd name="connsiteX3" fmla="*/ 6778868 w 11221013"/>
              <a:gd name="connsiteY3" fmla="*/ 0 h 3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1013" h="3044126">
                <a:moveTo>
                  <a:pt x="6778868" y="0"/>
                </a:moveTo>
                <a:lnTo>
                  <a:pt x="11221013" y="0"/>
                </a:lnTo>
                <a:lnTo>
                  <a:pt x="0" y="3044126"/>
                </a:lnTo>
                <a:lnTo>
                  <a:pt x="67788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73027" y="311946"/>
            <a:ext cx="2356492" cy="833434"/>
            <a:chOff x="479425" y="728663"/>
            <a:chExt cx="2227263" cy="707886"/>
          </a:xfrm>
          <a:solidFill>
            <a:schemeClr val="accent2"/>
          </a:solidFill>
        </p:grpSpPr>
        <p:sp>
          <p:nvSpPr>
            <p:cNvPr id="3" name="矩形 2"/>
            <p:cNvSpPr/>
            <p:nvPr/>
          </p:nvSpPr>
          <p:spPr>
            <a:xfrm>
              <a:off x="479425" y="728663"/>
              <a:ext cx="2227263" cy="7078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62441" y="820996"/>
              <a:ext cx="2096157" cy="522826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前台功能</a:t>
              </a:r>
              <a:endParaRPr lang="zh-CN" altLang="en-US" sz="40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8713470" y="728663"/>
            <a:ext cx="0" cy="61293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237288"/>
            <a:ext cx="12192000" cy="6207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69749" y="2513192"/>
            <a:ext cx="10043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网上商城主页、商品的分类（四大类）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每日精品、限时秒杀、商品搜索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商品详情详情页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支付商品，单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购买、多购买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商品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商品评价页面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72758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" r="1934"/>
          <a:stretch/>
        </p:blipFill>
        <p:spPr>
          <a:xfrm>
            <a:off x="5838347" y="719729"/>
            <a:ext cx="7042825" cy="393624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2400000" rev="0"/>
            </a:camera>
            <a:lightRig rig="threePt" dir="t"/>
          </a:scene3d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r="7539"/>
          <a:stretch/>
        </p:blipFill>
        <p:spPr>
          <a:xfrm>
            <a:off x="2800350" y="1544617"/>
            <a:ext cx="7101193" cy="41116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2400000" rev="0"/>
            </a:camera>
            <a:lightRig rig="threePt" dir="t"/>
          </a:scene3d>
        </p:spPr>
      </p:pic>
      <p:sp>
        <p:nvSpPr>
          <p:cNvPr id="10" name="文本框 9"/>
          <p:cNvSpPr txBox="1"/>
          <p:nvPr/>
        </p:nvSpPr>
        <p:spPr>
          <a:xfrm>
            <a:off x="476250" y="542925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简约设计，美到窒息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338" y="0"/>
            <a:ext cx="994467" cy="542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3" r="4739"/>
          <a:stretch/>
        </p:blipFill>
        <p:spPr>
          <a:xfrm>
            <a:off x="-632287" y="2735338"/>
            <a:ext cx="7249906" cy="392126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24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634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r="2162"/>
          <a:stretch/>
        </p:blipFill>
        <p:spPr>
          <a:xfrm>
            <a:off x="3877197" y="823585"/>
            <a:ext cx="8723607" cy="455254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  <p:sp>
        <p:nvSpPr>
          <p:cNvPr id="4" name="文本框 3"/>
          <p:cNvSpPr txBox="1"/>
          <p:nvPr/>
        </p:nvSpPr>
        <p:spPr>
          <a:xfrm>
            <a:off x="2295525" y="561975"/>
            <a:ext cx="66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每日爆款，激发购物欲望，买买买！！！</a:t>
            </a:r>
            <a:endParaRPr lang="zh-CN" altLang="en-US" sz="2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117" y="1977472"/>
            <a:ext cx="7730449" cy="476431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14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38" y="765854"/>
            <a:ext cx="8368466" cy="424615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  <p:sp>
        <p:nvSpPr>
          <p:cNvPr id="4" name="文本框 3"/>
          <p:cNvSpPr txBox="1"/>
          <p:nvPr/>
        </p:nvSpPr>
        <p:spPr>
          <a:xfrm>
            <a:off x="1264594" y="535022"/>
            <a:ext cx="558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简约，是我们一贯的追求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" y="2459701"/>
            <a:ext cx="8010962" cy="405176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347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9497" y="0"/>
            <a:ext cx="11221013" cy="3044126"/>
          </a:xfrm>
          <a:custGeom>
            <a:avLst/>
            <a:gdLst>
              <a:gd name="connsiteX0" fmla="*/ 6778868 w 11221013"/>
              <a:gd name="connsiteY0" fmla="*/ 0 h 3044126"/>
              <a:gd name="connsiteX1" fmla="*/ 11221013 w 11221013"/>
              <a:gd name="connsiteY1" fmla="*/ 0 h 3044126"/>
              <a:gd name="connsiteX2" fmla="*/ 0 w 11221013"/>
              <a:gd name="connsiteY2" fmla="*/ 3044126 h 3044126"/>
              <a:gd name="connsiteX3" fmla="*/ 6778868 w 11221013"/>
              <a:gd name="connsiteY3" fmla="*/ 0 h 3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1013" h="3044126">
                <a:moveTo>
                  <a:pt x="6778868" y="0"/>
                </a:moveTo>
                <a:lnTo>
                  <a:pt x="11221013" y="0"/>
                </a:lnTo>
                <a:lnTo>
                  <a:pt x="0" y="3044126"/>
                </a:lnTo>
                <a:lnTo>
                  <a:pt x="67788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73027" y="311946"/>
            <a:ext cx="2356492" cy="833434"/>
            <a:chOff x="479425" y="728663"/>
            <a:chExt cx="2227263" cy="707886"/>
          </a:xfrm>
          <a:solidFill>
            <a:schemeClr val="accent2"/>
          </a:solidFill>
        </p:grpSpPr>
        <p:sp>
          <p:nvSpPr>
            <p:cNvPr id="3" name="矩形 2"/>
            <p:cNvSpPr/>
            <p:nvPr/>
          </p:nvSpPr>
          <p:spPr>
            <a:xfrm>
              <a:off x="479425" y="728663"/>
              <a:ext cx="2227263" cy="7078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62441" y="820996"/>
              <a:ext cx="2096157" cy="522826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后台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功能</a:t>
              </a:r>
              <a:endParaRPr lang="zh-CN" altLang="en-US" sz="40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8713470" y="728663"/>
            <a:ext cx="0" cy="61293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237288"/>
            <a:ext cx="12192000" cy="6207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7060" y="2516058"/>
            <a:ext cx="100434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管理员的登录</a:t>
            </a:r>
            <a:endParaRPr lang="en-US" altLang="zh-CN" sz="2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商品的显示、添加、修改、下架、查找</a:t>
            </a:r>
            <a:endParaRPr lang="en-US" altLang="zh-CN" sz="2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查看所有用户</a:t>
            </a:r>
            <a:endParaRPr lang="en-US" altLang="zh-CN" sz="2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评价的查看、删除</a:t>
            </a:r>
            <a:endParaRPr lang="en-US" altLang="zh-CN" sz="2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前台订单查看、发货</a:t>
            </a:r>
            <a:endParaRPr lang="en-US" altLang="zh-CN" sz="2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退出管理员</a:t>
            </a:r>
            <a:endParaRPr lang="en-US" altLang="zh-CN" sz="2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9434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31" y="413140"/>
            <a:ext cx="8923298" cy="528801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27" y="1619669"/>
            <a:ext cx="8534400" cy="434309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  <p:sp>
        <p:nvSpPr>
          <p:cNvPr id="4" name="文本框 3"/>
          <p:cNvSpPr txBox="1"/>
          <p:nvPr/>
        </p:nvSpPr>
        <p:spPr>
          <a:xfrm>
            <a:off x="1062851" y="151530"/>
            <a:ext cx="66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主要功能简洁，流畅</a:t>
            </a:r>
            <a:endParaRPr lang="zh-CN" altLang="en-US" sz="2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184" y="2915473"/>
            <a:ext cx="8374509" cy="379378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304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21412" y="2509736"/>
            <a:ext cx="6050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多说不宜，不如程序展示</a:t>
            </a:r>
            <a:endParaRPr lang="zh-CN" altLang="en-US" sz="3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7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7078" y="337421"/>
            <a:ext cx="2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项目</a:t>
            </a:r>
            <a:r>
              <a:rPr lang="zh-CN" altLang="en-US" sz="4400" b="1" dirty="0" smtClean="0"/>
              <a:t>总结</a:t>
            </a:r>
            <a:endParaRPr lang="zh-CN" altLang="en-US" sz="4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66686" y="1665028"/>
            <a:ext cx="88024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王进：</a:t>
            </a:r>
            <a:endParaRPr lang="en-US" altLang="zh-CN" sz="2400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、担任组长发挥的作用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、团队项目与一般项目的不同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、组员之间配合、沟通的重要性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、平时知识点的积累、知识点的运用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、项目之前的需求分析、任务分配、开发前的准备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、前台与后台的配合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感谢组员的努力能在短短七天完成一个比较完整的项目</a:t>
            </a:r>
            <a:endParaRPr lang="en-US" altLang="zh-CN" sz="2400" dirty="0" smtClean="0"/>
          </a:p>
          <a:p>
            <a:r>
              <a:rPr lang="zh-CN" altLang="en-US" sz="2400" dirty="0" smtClean="0"/>
              <a:t>感谢思创老师的指导，还有思创这个平台其它的小伙伴们的指导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135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7078" y="337421"/>
            <a:ext cx="2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项目</a:t>
            </a:r>
            <a:r>
              <a:rPr lang="zh-CN" altLang="en-US" sz="4400" b="1" dirty="0" smtClean="0"/>
              <a:t>总结</a:t>
            </a:r>
            <a:endParaRPr lang="zh-CN" altLang="en-US" sz="4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39391" y="1774209"/>
            <a:ext cx="103927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王高鑫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r>
              <a:rPr lang="zh-CN" altLang="en-US" sz="2400" dirty="0" smtClean="0"/>
              <a:t>在这次项目中，我主要负责前端主要框架的搭建及美化，在这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天的项目制作中，深深地感受到了团队合作沟通的重要性，对于页面美化及</a:t>
            </a:r>
            <a:r>
              <a:rPr lang="en-US" altLang="zh-CN" sz="2400" dirty="0" err="1" smtClean="0"/>
              <a:t>jsp&amp;servlet</a:t>
            </a:r>
            <a:r>
              <a:rPr lang="zh-CN" altLang="en-US" sz="2400" dirty="0" smtClean="0"/>
              <a:t>的整合有了一个全新的认知。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最后，感谢吴老师的督促，王老师的辅导，组长以及组员的帮助，还有思创提供的这个平台。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477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2709280" y="2745000"/>
            <a:ext cx="1368000" cy="136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 flipV="1"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4014860 w 12192000"/>
              <a:gd name="connsiteY3" fmla="*/ 3429000 h 3429000"/>
              <a:gd name="connsiteX4" fmla="*/ 4014860 w 12192000"/>
              <a:gd name="connsiteY4" fmla="*/ 3428999 h 3429000"/>
              <a:gd name="connsiteX5" fmla="*/ 3366860 w 12192000"/>
              <a:gd name="connsiteY5" fmla="*/ 2780999 h 3429000"/>
              <a:gd name="connsiteX6" fmla="*/ 2718860 w 12192000"/>
              <a:gd name="connsiteY6" fmla="*/ 3428999 h 3429000"/>
              <a:gd name="connsiteX7" fmla="*/ 2718860 w 12192000"/>
              <a:gd name="connsiteY7" fmla="*/ 3429000 h 3429000"/>
              <a:gd name="connsiteX8" fmla="*/ 0 w 12192000"/>
              <a:gd name="connsiteY8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4014860" y="3429000"/>
                </a:lnTo>
                <a:lnTo>
                  <a:pt x="4014860" y="3428999"/>
                </a:lnTo>
                <a:cubicBezTo>
                  <a:pt x="4014860" y="3071118"/>
                  <a:pt x="3724741" y="2780999"/>
                  <a:pt x="3366860" y="2780999"/>
                </a:cubicBezTo>
                <a:cubicBezTo>
                  <a:pt x="3008979" y="2780999"/>
                  <a:pt x="2718860" y="3071118"/>
                  <a:pt x="2718860" y="3428999"/>
                </a:cubicBezTo>
                <a:lnTo>
                  <a:pt x="27188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4014860 w 12192000"/>
              <a:gd name="connsiteY3" fmla="*/ 3429000 h 3429000"/>
              <a:gd name="connsiteX4" fmla="*/ 4014860 w 12192000"/>
              <a:gd name="connsiteY4" fmla="*/ 3428999 h 3429000"/>
              <a:gd name="connsiteX5" fmla="*/ 3366860 w 12192000"/>
              <a:gd name="connsiteY5" fmla="*/ 2780999 h 3429000"/>
              <a:gd name="connsiteX6" fmla="*/ 2718860 w 12192000"/>
              <a:gd name="connsiteY6" fmla="*/ 3428999 h 3429000"/>
              <a:gd name="connsiteX7" fmla="*/ 2718860 w 12192000"/>
              <a:gd name="connsiteY7" fmla="*/ 3429000 h 3429000"/>
              <a:gd name="connsiteX8" fmla="*/ 0 w 12192000"/>
              <a:gd name="connsiteY8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4014860" y="3429000"/>
                </a:lnTo>
                <a:lnTo>
                  <a:pt x="4014860" y="3428999"/>
                </a:lnTo>
                <a:cubicBezTo>
                  <a:pt x="4014860" y="3071118"/>
                  <a:pt x="3724741" y="2780999"/>
                  <a:pt x="3366860" y="2780999"/>
                </a:cubicBezTo>
                <a:cubicBezTo>
                  <a:pt x="3008979" y="2780999"/>
                  <a:pt x="2718860" y="3071118"/>
                  <a:pt x="2718860" y="3428999"/>
                </a:cubicBezTo>
                <a:lnTo>
                  <a:pt x="27188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78204" y="292116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网上购物商城系统</a:t>
            </a:r>
            <a:endParaRPr lang="en-US" altLang="zh-CN" sz="2400" dirty="0">
              <a:solidFill>
                <a:prstClr val="black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280" y="6858000"/>
            <a:ext cx="1835871" cy="489398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1908356" y="1984248"/>
            <a:ext cx="2889504" cy="2889504"/>
          </a:xfrm>
          <a:prstGeom prst="ellipse">
            <a:avLst/>
          </a:prstGeom>
          <a:noFill/>
          <a:ln w="130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908356" y="1984248"/>
            <a:ext cx="2889504" cy="2889504"/>
          </a:xfrm>
          <a:prstGeom prst="ellipse">
            <a:avLst/>
          </a:prstGeom>
          <a:noFill/>
          <a:ln w="130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8356" y="1984248"/>
            <a:ext cx="2889504" cy="2889504"/>
          </a:xfrm>
          <a:prstGeom prst="ellipse">
            <a:avLst/>
          </a:prstGeom>
          <a:noFill/>
          <a:ln w="130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78628" y="1842739"/>
            <a:ext cx="3366523" cy="3354876"/>
            <a:chOff x="4418562" y="1751561"/>
            <a:chExt cx="3366523" cy="3354876"/>
          </a:xfrm>
        </p:grpSpPr>
        <p:sp>
          <p:nvSpPr>
            <p:cNvPr id="3" name="弧形 2"/>
            <p:cNvSpPr/>
            <p:nvPr/>
          </p:nvSpPr>
          <p:spPr>
            <a:xfrm rot="2833931">
              <a:off x="4418562" y="1751561"/>
              <a:ext cx="3354876" cy="3354876"/>
            </a:xfrm>
            <a:prstGeom prst="arc">
              <a:avLst>
                <a:gd name="adj1" fmla="val 16980923"/>
                <a:gd name="adj2" fmla="val 204970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621799" y="2862092"/>
              <a:ext cx="163286" cy="163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950"/>
                    </a14:imgEffect>
                    <a14:imgEffect>
                      <a14:saturation sat="1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06073"/>
            <a:ext cx="1577618" cy="8612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66818" y="5138587"/>
            <a:ext cx="4424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项目主任：王进</a:t>
            </a:r>
            <a:endParaRPr lang="en-US" altLang="zh-CN" sz="2000" dirty="0" smtClean="0"/>
          </a:p>
          <a:p>
            <a:r>
              <a:rPr lang="zh-CN" altLang="en-US" sz="2000" dirty="0"/>
              <a:t>策划</a:t>
            </a:r>
            <a:r>
              <a:rPr lang="zh-CN" altLang="en-US" sz="2000" dirty="0" smtClean="0"/>
              <a:t>：王高鑫、霍李硕</a:t>
            </a:r>
            <a:endParaRPr lang="en-US" altLang="zh-CN" sz="2000" dirty="0" smtClean="0"/>
          </a:p>
          <a:p>
            <a:r>
              <a:rPr lang="zh-CN" altLang="en-US" sz="2000" dirty="0" smtClean="0"/>
              <a:t>项目经理：王经理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8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331 0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72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00026 -0.4768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47685 L -0.38347 -0.47685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62" y="134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50"/>
                            </p:stCondLst>
                            <p:childTnLst>
                              <p:par>
                                <p:cTn id="8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1" grpId="0" animBg="1"/>
      <p:bldP spid="5" grpId="0"/>
      <p:bldP spid="5" grpId="1"/>
      <p:bldP spid="5" grpId="2"/>
      <p:bldP spid="5" grpId="3"/>
      <p:bldP spid="5" grpId="4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7078" y="337421"/>
            <a:ext cx="2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项目</a:t>
            </a:r>
            <a:r>
              <a:rPr lang="zh-CN" altLang="en-US" sz="4400" b="1" dirty="0" smtClean="0"/>
              <a:t>总结</a:t>
            </a:r>
            <a:endParaRPr lang="zh-CN" altLang="en-US" sz="4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39391" y="1774209"/>
            <a:ext cx="103927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霍李硕：</a:t>
            </a:r>
            <a:endParaRPr lang="en-US" altLang="zh-CN" sz="2400" dirty="0"/>
          </a:p>
          <a:p>
            <a:r>
              <a:rPr lang="zh-CN" altLang="en-US" sz="2400" dirty="0"/>
              <a:t>此次项目我做的模块是后台管理员的，这部分内容相对前台来说是简单的，因为他不需要去频繁的调界面。在做的过程中我遇到了一些以前上课没有完全弄懂的问题，最终通过问老师问组长解决了这些问题；当然我也了解了一些新的内容，总的来说这次项目收获很大，不仅让我把以前的课程串联了起来，还让我了解到了团队协作的重要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最后，感谢吴老师的督促，王老师的辅导，组长以及组员的帮助，还有思创提供的这个平台。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310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5627" y="733205"/>
            <a:ext cx="2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特别感谢</a:t>
            </a:r>
            <a:endParaRPr lang="zh-CN" altLang="en-US" sz="4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266762" y="2361934"/>
            <a:ext cx="65467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 </a:t>
            </a:r>
            <a:r>
              <a:rPr lang="zh-CN" altLang="en-US" sz="2400" dirty="0" smtClean="0"/>
              <a:t>思创</a:t>
            </a:r>
            <a:r>
              <a:rPr lang="en-US" altLang="zh-CN" sz="2400" dirty="0" smtClean="0"/>
              <a:t>IT  </a:t>
            </a:r>
            <a:r>
              <a:rPr lang="zh-CN" altLang="en-US" sz="2400" dirty="0" smtClean="0"/>
              <a:t>的大力支持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            技术总顾问：王老师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            项目总顾问：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吴老师</a:t>
            </a:r>
            <a:endParaRPr lang="en-US" altLang="zh-CN" sz="2400" dirty="0" smtClean="0"/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项目主任：王进</a:t>
            </a:r>
            <a:endParaRPr lang="en-US" altLang="zh-CN" sz="2400" dirty="0" smtClean="0"/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     </a:t>
            </a:r>
            <a:r>
              <a:rPr lang="zh-CN" altLang="en-US" sz="2400" dirty="0"/>
              <a:t>项目后台策划：霍李硕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</a:t>
            </a:r>
            <a:r>
              <a:rPr lang="zh-CN" altLang="en-US" sz="2400" dirty="0" smtClean="0"/>
              <a:t>培训组的每位同学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DiMi</a:t>
            </a:r>
            <a:r>
              <a:rPr lang="zh-CN" altLang="en-US" sz="2400" dirty="0" smtClean="0"/>
              <a:t>工作室总监：方魁 </a:t>
            </a:r>
            <a:endParaRPr lang="en-US" altLang="zh-CN" sz="2400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2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19" y="753035"/>
            <a:ext cx="4183244" cy="2283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80330" y="3431689"/>
            <a:ext cx="595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更懂生活，更懂你</a:t>
            </a:r>
            <a:endParaRPr lang="zh-CN" altLang="en-US" sz="3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8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88382" y="2325310"/>
            <a:ext cx="2709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>
                  <a:solidFill>
                    <a:srgbClr val="FF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zh-CN" altLang="en-US" sz="5400" dirty="0">
              <a:ln w="0">
                <a:solidFill>
                  <a:srgbClr val="FF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3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389659" y="2208440"/>
            <a:ext cx="173124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 sz="2400" b="0" i="0">
                <a:solidFill>
                  <a:schemeClr val="accent6"/>
                </a:solidFill>
                <a:effectLst/>
                <a:latin typeface="Algerian" panose="04020705040A02060702" pitchFamily="82" charset="0"/>
              </a:defRPr>
            </a:lvl1pPr>
          </a:lstStyle>
          <a:p>
            <a:r>
              <a:rPr lang="en-US" altLang="zh-CN" sz="28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ABOUT ME</a:t>
            </a:r>
            <a:endParaRPr lang="zh-CN" altLang="en-US" sz="28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41799" y="0"/>
            <a:ext cx="8978501" cy="4981877"/>
          </a:xfrm>
          <a:custGeom>
            <a:avLst/>
            <a:gdLst>
              <a:gd name="connsiteX0" fmla="*/ 6094834 w 8978501"/>
              <a:gd name="connsiteY0" fmla="*/ 0 h 4981877"/>
              <a:gd name="connsiteX1" fmla="*/ 8978501 w 8978501"/>
              <a:gd name="connsiteY1" fmla="*/ 0 h 4981877"/>
              <a:gd name="connsiteX2" fmla="*/ 0 w 8978501"/>
              <a:gd name="connsiteY2" fmla="*/ 4981877 h 4981877"/>
              <a:gd name="connsiteX3" fmla="*/ 6094834 w 8978501"/>
              <a:gd name="connsiteY3" fmla="*/ 0 h 498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8501" h="4981877">
                <a:moveTo>
                  <a:pt x="6094834" y="0"/>
                </a:moveTo>
                <a:lnTo>
                  <a:pt x="8978501" y="0"/>
                </a:lnTo>
                <a:lnTo>
                  <a:pt x="0" y="4981877"/>
                </a:lnTo>
                <a:lnTo>
                  <a:pt x="60948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9214338" y="1500554"/>
            <a:ext cx="34437" cy="39001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389659" y="1500554"/>
            <a:ext cx="1731243" cy="707886"/>
            <a:chOff x="9389659" y="1500554"/>
            <a:chExt cx="1731243" cy="707886"/>
          </a:xfrm>
        </p:grpSpPr>
        <p:sp>
          <p:nvSpPr>
            <p:cNvPr id="3" name="矩形 2"/>
            <p:cNvSpPr/>
            <p:nvPr/>
          </p:nvSpPr>
          <p:spPr>
            <a:xfrm>
              <a:off x="9389659" y="1500554"/>
              <a:ext cx="1731243" cy="7078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485839" y="1546721"/>
              <a:ext cx="153888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accent6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关于我</a:t>
              </a:r>
              <a:endParaRPr lang="zh-CN" altLang="en-US" sz="4000" dirty="0">
                <a:solidFill>
                  <a:schemeClr val="accent6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19565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889457" y="4273591"/>
            <a:ext cx="1849865" cy="276999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专业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：教育技术学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89457" y="2374910"/>
            <a:ext cx="3113032" cy="276999"/>
            <a:chOff x="5889457" y="2374910"/>
            <a:chExt cx="3113032" cy="276999"/>
          </a:xfrm>
        </p:grpSpPr>
        <p:sp>
          <p:nvSpPr>
            <p:cNvPr id="18" name="矩形 17"/>
            <p:cNvSpPr/>
            <p:nvPr/>
          </p:nvSpPr>
          <p:spPr>
            <a:xfrm>
              <a:off x="5889457" y="2374910"/>
              <a:ext cx="11573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姓名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王进</a:t>
              </a:r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779397" y="2374910"/>
              <a:ext cx="122309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民族</a:t>
              </a:r>
              <a:r>
                <a:rPr lang="zh-CN" altLang="en-US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：汉族 </a:t>
              </a:r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89457" y="2851137"/>
            <a:ext cx="3162724" cy="276999"/>
            <a:chOff x="5889457" y="2851137"/>
            <a:chExt cx="3162724" cy="276999"/>
          </a:xfrm>
        </p:grpSpPr>
        <p:sp>
          <p:nvSpPr>
            <p:cNvPr id="19" name="矩形 18"/>
            <p:cNvSpPr/>
            <p:nvPr/>
          </p:nvSpPr>
          <p:spPr>
            <a:xfrm>
              <a:off x="5889457" y="2851137"/>
              <a:ext cx="144430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籍贯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：湖北省 </a:t>
              </a:r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79397" y="2851137"/>
              <a:ext cx="12727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年龄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21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岁 </a:t>
              </a:r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889457" y="3803591"/>
            <a:ext cx="289181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出生</a:t>
            </a:r>
            <a:r>
              <a:rPr lang="zh-CN" altLang="en-US" b="1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年月</a:t>
            </a:r>
            <a:r>
              <a: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1996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19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日 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89457" y="3327364"/>
            <a:ext cx="3105016" cy="276999"/>
            <a:chOff x="5889457" y="3327364"/>
            <a:chExt cx="3105016" cy="276999"/>
          </a:xfrm>
        </p:grpSpPr>
        <p:sp>
          <p:nvSpPr>
            <p:cNvPr id="21" name="矩形 20"/>
            <p:cNvSpPr/>
            <p:nvPr/>
          </p:nvSpPr>
          <p:spPr>
            <a:xfrm>
              <a:off x="5889457" y="3327364"/>
              <a:ext cx="161582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政治</a:t>
              </a:r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面貌</a:t>
              </a:r>
              <a:r>
                <a:rPr lang="zh-CN" altLang="en-US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：团员</a:t>
              </a:r>
              <a:endParaRPr lang="zh-CN" altLang="en-US" sz="2800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779397" y="3327364"/>
              <a:ext cx="121507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学历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：本科</a:t>
              </a:r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 </a:t>
              </a:r>
              <a:endParaRPr lang="zh-CN" altLang="en-US" b="1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889457" y="4749820"/>
            <a:ext cx="219932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就读院校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：教育学院 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0250" y="5080101"/>
            <a:ext cx="279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395D3"/>
                </a:solidFill>
                <a:latin typeface="造字工房悦黑体验版常规体" charset="-122"/>
                <a:ea typeface="造字工房悦黑体验版常规体" charset="-122"/>
              </a:rPr>
              <a:t>职位</a:t>
            </a:r>
            <a:r>
              <a:rPr lang="zh-CN" altLang="en-US" dirty="0" smtClean="0">
                <a:solidFill>
                  <a:srgbClr val="7395D3"/>
                </a:solidFill>
                <a:latin typeface="造字工房悦黑体验版常规体" charset="-122"/>
                <a:ea typeface="造字工房悦黑体验版常规体" charset="-122"/>
              </a:rPr>
              <a:t>：</a:t>
            </a:r>
            <a:r>
              <a: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项目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主任</a:t>
            </a:r>
            <a:endParaRPr lang="en-US" altLang="zh-CN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89659" y="2851109"/>
            <a:ext cx="1799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7697D4"/>
                </a:solidFill>
                <a:latin typeface="+mj-ea"/>
                <a:ea typeface="+mj-ea"/>
              </a:rPr>
              <a:t>爱好：听音乐，聊天，打球。</a:t>
            </a:r>
            <a:endParaRPr lang="en-US" altLang="zh-CN" sz="1400" dirty="0" smtClean="0">
              <a:solidFill>
                <a:srgbClr val="7697D4"/>
              </a:solidFill>
              <a:latin typeface="+mj-ea"/>
              <a:ea typeface="+mj-ea"/>
            </a:endParaRPr>
          </a:p>
          <a:p>
            <a:endParaRPr lang="en-US" altLang="zh-CN" sz="1400" dirty="0" smtClean="0">
              <a:solidFill>
                <a:srgbClr val="7697D4"/>
              </a:solidFill>
              <a:latin typeface="+mj-ea"/>
              <a:ea typeface="+mj-ea"/>
            </a:endParaRPr>
          </a:p>
          <a:p>
            <a:r>
              <a:rPr lang="zh-CN" altLang="en-US" sz="1400" dirty="0" smtClean="0">
                <a:solidFill>
                  <a:srgbClr val="7697D4"/>
                </a:solidFill>
                <a:latin typeface="+mj-ea"/>
                <a:ea typeface="+mj-ea"/>
              </a:rPr>
              <a:t>人生格言：！</a:t>
            </a:r>
            <a:endParaRPr lang="zh-CN" altLang="en-US" sz="1400" dirty="0">
              <a:solidFill>
                <a:srgbClr val="7697D4"/>
              </a:solidFill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4"/>
          <a:stretch/>
        </p:blipFill>
        <p:spPr>
          <a:xfrm>
            <a:off x="1115970" y="579949"/>
            <a:ext cx="1718105" cy="25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47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  <p:bldP spid="2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389659" y="2208440"/>
            <a:ext cx="173124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 sz="2400" b="0" i="0">
                <a:solidFill>
                  <a:schemeClr val="accent6"/>
                </a:solidFill>
                <a:effectLst/>
                <a:latin typeface="Algerian" panose="04020705040A02060702" pitchFamily="82" charset="0"/>
              </a:defRPr>
            </a:lvl1pPr>
          </a:lstStyle>
          <a:p>
            <a:r>
              <a:rPr lang="en-US" altLang="zh-CN" sz="28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ABOUT ME</a:t>
            </a:r>
            <a:endParaRPr lang="zh-CN" altLang="en-US" sz="28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41799" y="0"/>
            <a:ext cx="8978501" cy="4981877"/>
          </a:xfrm>
          <a:custGeom>
            <a:avLst/>
            <a:gdLst>
              <a:gd name="connsiteX0" fmla="*/ 6094834 w 8978501"/>
              <a:gd name="connsiteY0" fmla="*/ 0 h 4981877"/>
              <a:gd name="connsiteX1" fmla="*/ 8978501 w 8978501"/>
              <a:gd name="connsiteY1" fmla="*/ 0 h 4981877"/>
              <a:gd name="connsiteX2" fmla="*/ 0 w 8978501"/>
              <a:gd name="connsiteY2" fmla="*/ 4981877 h 4981877"/>
              <a:gd name="connsiteX3" fmla="*/ 6094834 w 8978501"/>
              <a:gd name="connsiteY3" fmla="*/ 0 h 498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8501" h="4981877">
                <a:moveTo>
                  <a:pt x="6094834" y="0"/>
                </a:moveTo>
                <a:lnTo>
                  <a:pt x="8978501" y="0"/>
                </a:lnTo>
                <a:lnTo>
                  <a:pt x="0" y="4981877"/>
                </a:lnTo>
                <a:lnTo>
                  <a:pt x="60948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9214338" y="1500554"/>
            <a:ext cx="34437" cy="39001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389659" y="1500554"/>
            <a:ext cx="1731243" cy="707886"/>
            <a:chOff x="9389659" y="1500554"/>
            <a:chExt cx="1731243" cy="707886"/>
          </a:xfrm>
        </p:grpSpPr>
        <p:sp>
          <p:nvSpPr>
            <p:cNvPr id="3" name="矩形 2"/>
            <p:cNvSpPr/>
            <p:nvPr/>
          </p:nvSpPr>
          <p:spPr>
            <a:xfrm>
              <a:off x="9389659" y="1500554"/>
              <a:ext cx="1731243" cy="7078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485839" y="1546721"/>
              <a:ext cx="153888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accent6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关于我</a:t>
              </a:r>
              <a:endParaRPr lang="zh-CN" altLang="en-US" sz="4000" dirty="0">
                <a:solidFill>
                  <a:schemeClr val="accent6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19565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889457" y="4273591"/>
            <a:ext cx="1384995" cy="276999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专业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：物联网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89457" y="2374910"/>
            <a:ext cx="3113032" cy="276999"/>
            <a:chOff x="5889457" y="2374910"/>
            <a:chExt cx="3113032" cy="276999"/>
          </a:xfrm>
        </p:grpSpPr>
        <p:sp>
          <p:nvSpPr>
            <p:cNvPr id="18" name="矩形 17"/>
            <p:cNvSpPr/>
            <p:nvPr/>
          </p:nvSpPr>
          <p:spPr>
            <a:xfrm>
              <a:off x="5889457" y="2374910"/>
              <a:ext cx="138499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姓名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：王高鑫</a:t>
              </a:r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779397" y="2374910"/>
              <a:ext cx="122309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民族</a:t>
              </a:r>
              <a:r>
                <a:rPr lang="zh-CN" altLang="en-US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：汉族 </a:t>
              </a:r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89457" y="2851137"/>
            <a:ext cx="3151504" cy="276999"/>
            <a:chOff x="5889457" y="2851137"/>
            <a:chExt cx="3151504" cy="276999"/>
          </a:xfrm>
        </p:grpSpPr>
        <p:sp>
          <p:nvSpPr>
            <p:cNvPr id="19" name="矩形 18"/>
            <p:cNvSpPr/>
            <p:nvPr/>
          </p:nvSpPr>
          <p:spPr>
            <a:xfrm>
              <a:off x="5889457" y="2851137"/>
              <a:ext cx="144430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籍贯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：湖北省 </a:t>
              </a:r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79397" y="2851137"/>
              <a:ext cx="12615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年龄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20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岁 </a:t>
              </a:r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889457" y="3803591"/>
            <a:ext cx="294151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出生</a:t>
            </a:r>
            <a:r>
              <a:rPr lang="zh-CN" altLang="en-US" b="1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年月</a:t>
            </a:r>
            <a:r>
              <a: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1996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日 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89457" y="3327364"/>
            <a:ext cx="3105016" cy="276999"/>
            <a:chOff x="5889457" y="3327364"/>
            <a:chExt cx="3105016" cy="276999"/>
          </a:xfrm>
        </p:grpSpPr>
        <p:sp>
          <p:nvSpPr>
            <p:cNvPr id="21" name="矩形 20"/>
            <p:cNvSpPr/>
            <p:nvPr/>
          </p:nvSpPr>
          <p:spPr>
            <a:xfrm>
              <a:off x="5889457" y="3327364"/>
              <a:ext cx="161582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政治</a:t>
              </a:r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面貌</a:t>
              </a:r>
              <a:r>
                <a:rPr lang="zh-CN" altLang="en-US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：团员</a:t>
              </a:r>
              <a:endParaRPr lang="zh-CN" altLang="en-US" sz="2800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779397" y="3327364"/>
              <a:ext cx="121507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学历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：本科</a:t>
              </a:r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 </a:t>
              </a:r>
              <a:endParaRPr lang="zh-CN" altLang="en-US" b="1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889457" y="4749820"/>
            <a:ext cx="190597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就读院校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：数计院 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65" y="647700"/>
            <a:ext cx="2215985" cy="2362199"/>
          </a:xfrm>
          <a:prstGeom prst="ellipse">
            <a:avLst/>
          </a:prstGeom>
          <a:ln w="19050">
            <a:solidFill>
              <a:schemeClr val="accent2"/>
            </a:solidFill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5810250" y="5080101"/>
            <a:ext cx="2790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395D3"/>
                </a:solidFill>
                <a:latin typeface="造字工房悦黑体验版常规体" charset="-122"/>
                <a:ea typeface="造字工房悦黑体验版常规体" charset="-122"/>
              </a:rPr>
              <a:t>职位</a:t>
            </a:r>
            <a:r>
              <a:rPr lang="zh-CN" altLang="en-US" dirty="0" smtClean="0">
                <a:solidFill>
                  <a:srgbClr val="7395D3"/>
                </a:solidFill>
                <a:latin typeface="造字工房悦黑体验版常规体" charset="-122"/>
                <a:ea typeface="造字工房悦黑体验版常规体" charset="-122"/>
              </a:rPr>
              <a:t>：网上商城客户端页面策划</a:t>
            </a:r>
            <a:endParaRPr lang="en-US" altLang="zh-CN" dirty="0" smtClean="0">
              <a:solidFill>
                <a:srgbClr val="7395D3"/>
              </a:solidFill>
              <a:latin typeface="造字工房悦黑体验版常规体" charset="-122"/>
              <a:ea typeface="造字工房悦黑体验版常规体" charset="-122"/>
            </a:endParaRPr>
          </a:p>
          <a:p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389659" y="2851109"/>
            <a:ext cx="1799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7697D4"/>
                </a:solidFill>
                <a:latin typeface="+mj-ea"/>
                <a:ea typeface="+mj-ea"/>
              </a:rPr>
              <a:t>爱好：听音乐，看动漫，逗萌宠，玩科技。</a:t>
            </a:r>
            <a:endParaRPr lang="en-US" altLang="zh-CN" sz="1400" dirty="0" smtClean="0">
              <a:solidFill>
                <a:srgbClr val="7697D4"/>
              </a:solidFill>
              <a:latin typeface="+mj-ea"/>
              <a:ea typeface="+mj-ea"/>
            </a:endParaRPr>
          </a:p>
          <a:p>
            <a:endParaRPr lang="en-US" altLang="zh-CN" sz="1400" dirty="0" smtClean="0">
              <a:solidFill>
                <a:srgbClr val="7697D4"/>
              </a:solidFill>
              <a:latin typeface="+mj-ea"/>
              <a:ea typeface="+mj-ea"/>
            </a:endParaRPr>
          </a:p>
          <a:p>
            <a:r>
              <a:rPr lang="zh-CN" altLang="en-US" sz="1400" dirty="0" smtClean="0">
                <a:solidFill>
                  <a:srgbClr val="7697D4"/>
                </a:solidFill>
                <a:latin typeface="+mj-ea"/>
                <a:ea typeface="+mj-ea"/>
              </a:rPr>
              <a:t>愿望：看一次大海，参加一场漫展。</a:t>
            </a:r>
            <a:endParaRPr lang="en-US" altLang="zh-CN" sz="1400" dirty="0" smtClean="0">
              <a:solidFill>
                <a:srgbClr val="7697D4"/>
              </a:solidFill>
              <a:latin typeface="+mj-ea"/>
              <a:ea typeface="+mj-ea"/>
            </a:endParaRPr>
          </a:p>
          <a:p>
            <a:endParaRPr lang="en-US" altLang="zh-CN" sz="1400" dirty="0" smtClean="0">
              <a:solidFill>
                <a:srgbClr val="7697D4"/>
              </a:solidFill>
              <a:latin typeface="+mj-ea"/>
              <a:ea typeface="+mj-ea"/>
            </a:endParaRPr>
          </a:p>
          <a:p>
            <a:r>
              <a:rPr lang="zh-CN" altLang="en-US" sz="1400" dirty="0" smtClean="0">
                <a:solidFill>
                  <a:srgbClr val="7697D4"/>
                </a:solidFill>
                <a:latin typeface="+mj-ea"/>
                <a:ea typeface="+mj-ea"/>
              </a:rPr>
              <a:t>人生格言：正真的强者，不是不哭的人，而是含泪奔跑的人！</a:t>
            </a:r>
            <a:endParaRPr lang="zh-CN" altLang="en-US" sz="1400" dirty="0">
              <a:solidFill>
                <a:srgbClr val="7697D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6955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  <p:bldP spid="2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389659" y="2208440"/>
            <a:ext cx="173124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 sz="2400" b="0" i="0">
                <a:solidFill>
                  <a:schemeClr val="accent6"/>
                </a:solidFill>
                <a:effectLst/>
                <a:latin typeface="Algerian" panose="04020705040A02060702" pitchFamily="82" charset="0"/>
              </a:defRPr>
            </a:lvl1pPr>
          </a:lstStyle>
          <a:p>
            <a:r>
              <a:rPr lang="en-US" altLang="zh-CN" sz="28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ABOUT ME</a:t>
            </a:r>
            <a:endParaRPr lang="zh-CN" altLang="en-US" sz="28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41799" y="0"/>
            <a:ext cx="8978501" cy="4981877"/>
          </a:xfrm>
          <a:custGeom>
            <a:avLst/>
            <a:gdLst>
              <a:gd name="connsiteX0" fmla="*/ 6094834 w 8978501"/>
              <a:gd name="connsiteY0" fmla="*/ 0 h 4981877"/>
              <a:gd name="connsiteX1" fmla="*/ 8978501 w 8978501"/>
              <a:gd name="connsiteY1" fmla="*/ 0 h 4981877"/>
              <a:gd name="connsiteX2" fmla="*/ 0 w 8978501"/>
              <a:gd name="connsiteY2" fmla="*/ 4981877 h 4981877"/>
              <a:gd name="connsiteX3" fmla="*/ 6094834 w 8978501"/>
              <a:gd name="connsiteY3" fmla="*/ 0 h 498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8501" h="4981877">
                <a:moveTo>
                  <a:pt x="6094834" y="0"/>
                </a:moveTo>
                <a:lnTo>
                  <a:pt x="8978501" y="0"/>
                </a:lnTo>
                <a:lnTo>
                  <a:pt x="0" y="4981877"/>
                </a:lnTo>
                <a:lnTo>
                  <a:pt x="60948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9214338" y="1500554"/>
            <a:ext cx="34437" cy="39001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389659" y="1500554"/>
            <a:ext cx="1731243" cy="707886"/>
            <a:chOff x="9389659" y="1500554"/>
            <a:chExt cx="1731243" cy="707886"/>
          </a:xfrm>
        </p:grpSpPr>
        <p:sp>
          <p:nvSpPr>
            <p:cNvPr id="3" name="矩形 2"/>
            <p:cNvSpPr/>
            <p:nvPr/>
          </p:nvSpPr>
          <p:spPr>
            <a:xfrm>
              <a:off x="9389659" y="1500554"/>
              <a:ext cx="1731243" cy="7078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485839" y="1546721"/>
              <a:ext cx="153888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accent6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关于我</a:t>
              </a:r>
              <a:endParaRPr lang="zh-CN" altLang="en-US" sz="4000" dirty="0">
                <a:solidFill>
                  <a:schemeClr val="accent6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19565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889457" y="4273591"/>
            <a:ext cx="1157368" cy="276999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专业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：数学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89457" y="2374910"/>
            <a:ext cx="3113032" cy="553998"/>
            <a:chOff x="5889457" y="2374910"/>
            <a:chExt cx="3113032" cy="553998"/>
          </a:xfrm>
        </p:grpSpPr>
        <p:sp>
          <p:nvSpPr>
            <p:cNvPr id="18" name="矩形 17"/>
            <p:cNvSpPr/>
            <p:nvPr/>
          </p:nvSpPr>
          <p:spPr>
            <a:xfrm>
              <a:off x="5889457" y="2374910"/>
              <a:ext cx="1388201" cy="55399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姓名</a:t>
              </a:r>
              <a:r>
                <a:rPr lang="zh-CN" altLang="en-US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：霍李硕</a:t>
              </a:r>
            </a:p>
            <a:p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779397" y="2374910"/>
              <a:ext cx="122309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民族</a:t>
              </a:r>
              <a:r>
                <a:rPr lang="zh-CN" altLang="en-US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：汉族 </a:t>
              </a:r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89457" y="2851137"/>
            <a:ext cx="3162724" cy="276999"/>
            <a:chOff x="5889457" y="2851137"/>
            <a:chExt cx="3162724" cy="276999"/>
          </a:xfrm>
        </p:grpSpPr>
        <p:sp>
          <p:nvSpPr>
            <p:cNvPr id="19" name="矩形 18"/>
            <p:cNvSpPr/>
            <p:nvPr/>
          </p:nvSpPr>
          <p:spPr>
            <a:xfrm>
              <a:off x="5889457" y="2851137"/>
              <a:ext cx="144430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籍贯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：湖北省 </a:t>
              </a:r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79397" y="2851137"/>
              <a:ext cx="12727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年龄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21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岁 </a:t>
              </a:r>
              <a:endPara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889457" y="3803591"/>
            <a:ext cx="289181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出生</a:t>
            </a:r>
            <a:r>
              <a:rPr lang="zh-CN" altLang="en-US" b="1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年月</a:t>
            </a:r>
            <a:r>
              <a:rPr lang="zh-CN" alt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1996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19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日 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89457" y="3327364"/>
            <a:ext cx="3105016" cy="276999"/>
            <a:chOff x="5889457" y="3327364"/>
            <a:chExt cx="3105016" cy="276999"/>
          </a:xfrm>
        </p:grpSpPr>
        <p:sp>
          <p:nvSpPr>
            <p:cNvPr id="21" name="矩形 20"/>
            <p:cNvSpPr/>
            <p:nvPr/>
          </p:nvSpPr>
          <p:spPr>
            <a:xfrm>
              <a:off x="5889457" y="3327364"/>
              <a:ext cx="161582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政治</a:t>
              </a:r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面貌</a:t>
              </a:r>
              <a:r>
                <a:rPr lang="zh-CN" altLang="en-US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：团员</a:t>
              </a:r>
              <a:endParaRPr lang="zh-CN" altLang="en-US" sz="2800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779397" y="3327364"/>
              <a:ext cx="121507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学历</a:t>
              </a:r>
              <a:r>
                <a:rPr lang="zh-CN" altLang="en-US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：本科</a:t>
              </a:r>
              <a:r>
                <a:rPr lang="zh-CN" altLang="en-US" b="1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造字工房悦黑体验版常规体" pitchFamily="2" charset="-122"/>
                  <a:ea typeface="造字工房悦黑体验版常规体" pitchFamily="2" charset="-122"/>
                  <a:cs typeface="Times New Roman" panose="02020603050405020304" pitchFamily="18" charset="0"/>
                </a:rPr>
                <a:t> </a:t>
              </a:r>
              <a:endParaRPr lang="zh-CN" altLang="en-US" b="1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889457" y="4749820"/>
            <a:ext cx="219932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就读院校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：数计学院 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0250" y="5080101"/>
            <a:ext cx="279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395D3"/>
                </a:solidFill>
                <a:latin typeface="造字工房悦黑体验版常规体" charset="-122"/>
                <a:ea typeface="造字工房悦黑体验版常规体" charset="-122"/>
              </a:rPr>
              <a:t>职位</a:t>
            </a:r>
            <a:r>
              <a:rPr lang="zh-CN" altLang="en-US" dirty="0" smtClean="0">
                <a:solidFill>
                  <a:srgbClr val="7395D3"/>
                </a:solidFill>
                <a:latin typeface="造字工房悦黑体验版常规体" charset="-122"/>
                <a:ea typeface="造字工房悦黑体验版常规体" charset="-122"/>
              </a:rPr>
              <a:t>：网络商城服务端</a:t>
            </a:r>
            <a:r>
              <a:rPr lang="zh-CN" altLang="en-US" dirty="0" smtClean="0">
                <a:solidFill>
                  <a:srgbClr val="7395D3"/>
                </a:solidFill>
                <a:latin typeface="造字工房悦黑体验版常规体" charset="-122"/>
                <a:ea typeface="造字工房悦黑体验版常规体" charset="-122"/>
              </a:rPr>
              <a:t>策划</a:t>
            </a:r>
            <a:endParaRPr lang="en-US" altLang="zh-CN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9" y="67665"/>
            <a:ext cx="1674099" cy="29816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89659" y="2928908"/>
            <a:ext cx="226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爱好：乒乓球，象棋，打游戏</a:t>
            </a:r>
            <a:endParaRPr lang="en-US" altLang="zh-CN" dirty="0" smtClean="0"/>
          </a:p>
          <a:p>
            <a:r>
              <a:rPr lang="zh-CN" altLang="en-US" dirty="0" smtClean="0"/>
              <a:t>人生格言：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222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  <p:bldP spid="2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3.bdstatic.com/7Po3dSag_xI4khGkpoWK1HF6hhy/baike/w%3D268%3Bg%3D0/sign=9c9c0ef89745d688a302b5a29cf91a23/2934349b033b5bb5968be73533d3d539b700bc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42" y="2056648"/>
            <a:ext cx="4661258" cy="266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任意多边形 1"/>
          <p:cNvSpPr/>
          <p:nvPr/>
        </p:nvSpPr>
        <p:spPr>
          <a:xfrm>
            <a:off x="119497" y="0"/>
            <a:ext cx="11221013" cy="3044126"/>
          </a:xfrm>
          <a:custGeom>
            <a:avLst/>
            <a:gdLst>
              <a:gd name="connsiteX0" fmla="*/ 6778868 w 11221013"/>
              <a:gd name="connsiteY0" fmla="*/ 0 h 3044126"/>
              <a:gd name="connsiteX1" fmla="*/ 11221013 w 11221013"/>
              <a:gd name="connsiteY1" fmla="*/ 0 h 3044126"/>
              <a:gd name="connsiteX2" fmla="*/ 0 w 11221013"/>
              <a:gd name="connsiteY2" fmla="*/ 3044126 h 3044126"/>
              <a:gd name="connsiteX3" fmla="*/ 6778868 w 11221013"/>
              <a:gd name="connsiteY3" fmla="*/ 0 h 3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1013" h="3044126">
                <a:moveTo>
                  <a:pt x="6778868" y="0"/>
                </a:moveTo>
                <a:lnTo>
                  <a:pt x="11221013" y="0"/>
                </a:lnTo>
                <a:lnTo>
                  <a:pt x="0" y="3044126"/>
                </a:lnTo>
                <a:lnTo>
                  <a:pt x="67788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50197" y="603115"/>
            <a:ext cx="2356492" cy="833434"/>
            <a:chOff x="479425" y="728663"/>
            <a:chExt cx="2227263" cy="707886"/>
          </a:xfrm>
          <a:solidFill>
            <a:schemeClr val="accent2"/>
          </a:solidFill>
        </p:grpSpPr>
        <p:sp>
          <p:nvSpPr>
            <p:cNvPr id="3" name="矩形 2"/>
            <p:cNvSpPr/>
            <p:nvPr/>
          </p:nvSpPr>
          <p:spPr>
            <a:xfrm>
              <a:off x="479425" y="728663"/>
              <a:ext cx="2227263" cy="7078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62441" y="820996"/>
              <a:ext cx="2096157" cy="522826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研发背景</a:t>
              </a:r>
              <a:endParaRPr lang="zh-CN" altLang="en-US" sz="40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8713470" y="728663"/>
            <a:ext cx="0" cy="61293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237288"/>
            <a:ext cx="12192000" cy="6207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5133" y="2308413"/>
            <a:ext cx="69922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网上商城类似于现实世界当中的商店，差别是利用电子商务的各种手段，达成从买到卖的过程的虚拟商店，从而减少中间环节，消除运输成本和代理中间的差价，造就对普通消费和加大市场流通带来巨大的发展空间。尽可能的还消费者以利益，带动公司发展和企业腾飞，引导国民经济稳定快速发展，推动国内生产总值。</a:t>
            </a:r>
          </a:p>
        </p:txBody>
      </p:sp>
    </p:spTree>
    <p:extLst>
      <p:ext uri="{BB962C8B-B14F-4D97-AF65-F5344CB8AC3E}">
        <p14:creationId xmlns:p14="http://schemas.microsoft.com/office/powerpoint/2010/main" val="47563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9497" y="0"/>
            <a:ext cx="11221013" cy="3044126"/>
          </a:xfrm>
          <a:custGeom>
            <a:avLst/>
            <a:gdLst>
              <a:gd name="connsiteX0" fmla="*/ 6778868 w 11221013"/>
              <a:gd name="connsiteY0" fmla="*/ 0 h 3044126"/>
              <a:gd name="connsiteX1" fmla="*/ 11221013 w 11221013"/>
              <a:gd name="connsiteY1" fmla="*/ 0 h 3044126"/>
              <a:gd name="connsiteX2" fmla="*/ 0 w 11221013"/>
              <a:gd name="connsiteY2" fmla="*/ 3044126 h 3044126"/>
              <a:gd name="connsiteX3" fmla="*/ 6778868 w 11221013"/>
              <a:gd name="connsiteY3" fmla="*/ 0 h 3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1013" h="3044126">
                <a:moveTo>
                  <a:pt x="6778868" y="0"/>
                </a:moveTo>
                <a:lnTo>
                  <a:pt x="11221013" y="0"/>
                </a:lnTo>
                <a:lnTo>
                  <a:pt x="0" y="3044126"/>
                </a:lnTo>
                <a:lnTo>
                  <a:pt x="67788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50197" y="603115"/>
            <a:ext cx="2356492" cy="833434"/>
            <a:chOff x="479425" y="728663"/>
            <a:chExt cx="2227263" cy="707886"/>
          </a:xfrm>
          <a:solidFill>
            <a:schemeClr val="accent2"/>
          </a:solidFill>
        </p:grpSpPr>
        <p:sp>
          <p:nvSpPr>
            <p:cNvPr id="3" name="矩形 2"/>
            <p:cNvSpPr/>
            <p:nvPr/>
          </p:nvSpPr>
          <p:spPr>
            <a:xfrm>
              <a:off x="479425" y="728663"/>
              <a:ext cx="2227263" cy="7078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62441" y="820996"/>
              <a:ext cx="2096157" cy="522826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研发背景</a:t>
              </a:r>
              <a:endParaRPr lang="zh-CN" altLang="en-US" sz="40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8713470" y="728663"/>
            <a:ext cx="0" cy="61293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641461" y="1675639"/>
            <a:ext cx="144018" cy="1440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641461" y="2832069"/>
            <a:ext cx="144018" cy="1440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641461" y="3988499"/>
            <a:ext cx="144018" cy="1440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641461" y="5144928"/>
            <a:ext cx="144018" cy="1440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39664" y="1675639"/>
            <a:ext cx="9233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dirty="0" smtClean="0">
                <a:solidFill>
                  <a:srgbClr val="7395D3"/>
                </a:solidFill>
                <a:latin typeface="造字工房悦黑体验版常规体" charset="-122"/>
                <a:ea typeface="造字工房悦黑体验版常规体" charset="-122"/>
              </a:rPr>
              <a:t>产品名称</a:t>
            </a:r>
            <a:endParaRPr lang="zh-CN" altLang="en-US" dirty="0">
              <a:solidFill>
                <a:srgbClr val="7395D3"/>
              </a:solidFill>
              <a:latin typeface="造字工房悦黑体验版常规体" charset="-122"/>
              <a:ea typeface="造字工房悦黑体验版常规体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39664" y="2767994"/>
            <a:ext cx="9233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rPr>
              <a:t>研发技术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39664" y="3859482"/>
            <a:ext cx="9233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rPr>
              <a:t>研发周期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39664" y="5006428"/>
            <a:ext cx="9233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</a:rPr>
              <a:t>开发环境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92765" y="1681157"/>
            <a:ext cx="184665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网上商城购物系统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54288" y="2797614"/>
            <a:ext cx="27699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dirty="0" err="1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Java&amp;Servlet&amp;js&amp;html&amp;sql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27417" y="3910261"/>
            <a:ext cx="173124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—8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日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577" y="5071797"/>
            <a:ext cx="173124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dirty="0" err="1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Dw</a:t>
            </a:r>
            <a:r>
              <a:rPr lang="en-US" altLang="zh-CN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造字工房悦黑体验版常规体" pitchFamily="2" charset="-122"/>
                <a:ea typeface="造字工房悦黑体验版常规体" pitchFamily="2" charset="-122"/>
                <a:cs typeface="Times New Roman" panose="02020603050405020304" pitchFamily="18" charset="0"/>
              </a:rPr>
              <a:t> &amp; ME &amp; MySQL</a:t>
            </a:r>
            <a:endParaRPr lang="zh-CN" altLang="en-US" dirty="0">
              <a:solidFill>
                <a:schemeClr val="accent5">
                  <a:lumMod val="75000"/>
                  <a:lumOff val="25000"/>
                </a:schemeClr>
              </a:solidFill>
              <a:latin typeface="造字工房悦黑体验版常规体" pitchFamily="2" charset="-122"/>
              <a:ea typeface="造字工房悦黑体验版常规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237288"/>
            <a:ext cx="12192000" cy="6207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01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50"/>
                            </p:stCondLst>
                            <p:childTnLst>
                              <p:par>
                                <p:cTn id="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uild="p"/>
      <p:bldP spid="13" grpId="0" build="p"/>
      <p:bldP spid="14" grpId="0" build="p"/>
      <p:bldP spid="15" grpId="0" build="p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9497" y="0"/>
            <a:ext cx="11221013" cy="3044126"/>
          </a:xfrm>
          <a:custGeom>
            <a:avLst/>
            <a:gdLst>
              <a:gd name="connsiteX0" fmla="*/ 6778868 w 11221013"/>
              <a:gd name="connsiteY0" fmla="*/ 0 h 3044126"/>
              <a:gd name="connsiteX1" fmla="*/ 11221013 w 11221013"/>
              <a:gd name="connsiteY1" fmla="*/ 0 h 3044126"/>
              <a:gd name="connsiteX2" fmla="*/ 0 w 11221013"/>
              <a:gd name="connsiteY2" fmla="*/ 3044126 h 3044126"/>
              <a:gd name="connsiteX3" fmla="*/ 6778868 w 11221013"/>
              <a:gd name="connsiteY3" fmla="*/ 0 h 3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1013" h="3044126">
                <a:moveTo>
                  <a:pt x="6778868" y="0"/>
                </a:moveTo>
                <a:lnTo>
                  <a:pt x="11221013" y="0"/>
                </a:lnTo>
                <a:lnTo>
                  <a:pt x="0" y="3044126"/>
                </a:lnTo>
                <a:lnTo>
                  <a:pt x="67788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73027" y="311946"/>
            <a:ext cx="2356492" cy="833434"/>
            <a:chOff x="479425" y="728663"/>
            <a:chExt cx="2227263" cy="707886"/>
          </a:xfrm>
          <a:solidFill>
            <a:schemeClr val="accent2"/>
          </a:solidFill>
        </p:grpSpPr>
        <p:sp>
          <p:nvSpPr>
            <p:cNvPr id="3" name="矩形 2"/>
            <p:cNvSpPr/>
            <p:nvPr/>
          </p:nvSpPr>
          <p:spPr>
            <a:xfrm>
              <a:off x="479425" y="728663"/>
              <a:ext cx="2227263" cy="7078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62441" y="820996"/>
              <a:ext cx="2096157" cy="522826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前台功能</a:t>
              </a:r>
              <a:endParaRPr lang="zh-CN" altLang="en-US" sz="40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8713470" y="728663"/>
            <a:ext cx="0" cy="61293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237288"/>
            <a:ext cx="12192000" cy="6207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69749" y="2513192"/>
            <a:ext cx="100434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登录、注册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修改个人资料、修改密码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我的购物车、删除购物车商品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订单处理（待出库、已出库、已收货、订单完成、已退货）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查看自己的评价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注销用户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20356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05" y="258580"/>
            <a:ext cx="7315290" cy="470818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13" y="1526902"/>
            <a:ext cx="8744225" cy="441310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  <p:sp>
        <p:nvSpPr>
          <p:cNvPr id="10" name="文本框 9"/>
          <p:cNvSpPr txBox="1"/>
          <p:nvPr/>
        </p:nvSpPr>
        <p:spPr>
          <a:xfrm>
            <a:off x="476250" y="542925"/>
            <a:ext cx="354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从注册到 修改信息一站式服务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338" y="0"/>
            <a:ext cx="994467" cy="542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5490" y="2393109"/>
            <a:ext cx="8060940" cy="401451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>
              <a:rot lat="1200000" lon="1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5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860</Words>
  <Application>Microsoft Office PowerPoint</Application>
  <PresentationFormat>宽屏</PresentationFormat>
  <Paragraphs>130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Microsoft JhengHei Light</vt:lpstr>
      <vt:lpstr>等线</vt:lpstr>
      <vt:lpstr>等线 Light</vt:lpstr>
      <vt:lpstr>方正正中黑简体</vt:lpstr>
      <vt:lpstr>造字工房悦黑体验版常规体</vt:lpstr>
      <vt:lpstr>Algerian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王进</cp:lastModifiedBy>
  <cp:revision>313</cp:revision>
  <dcterms:created xsi:type="dcterms:W3CDTF">2017-05-08T12:27:25Z</dcterms:created>
  <dcterms:modified xsi:type="dcterms:W3CDTF">2017-08-14T06:28:56Z</dcterms:modified>
</cp:coreProperties>
</file>