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2"/>
  </p:notesMasterIdLst>
  <p:handoutMasterIdLst>
    <p:handoutMasterId r:id="rId13"/>
  </p:handoutMasterIdLst>
  <p:sldIdLst>
    <p:sldId id="449" r:id="rId5"/>
    <p:sldId id="1032" r:id="rId6"/>
    <p:sldId id="1057" r:id="rId7"/>
    <p:sldId id="1053" r:id="rId8"/>
    <p:sldId id="1058" r:id="rId9"/>
    <p:sldId id="1059" r:id="rId10"/>
    <p:sldId id="1060" r:id="rId11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32"/>
            <p14:sldId id="1057"/>
            <p14:sldId id="1053"/>
            <p14:sldId id="1058"/>
            <p14:sldId id="1059"/>
            <p14:sldId id="1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9" autoAdjust="0"/>
    <p:restoredTop sz="96149" autoAdjust="0"/>
  </p:normalViewPr>
  <p:slideViewPr>
    <p:cSldViewPr>
      <p:cViewPr varScale="1">
        <p:scale>
          <a:sx n="143" d="100"/>
          <a:sy n="143" d="100"/>
        </p:scale>
        <p:origin x="918" y="114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2023.05.15.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02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AC010-BA06-0066-77A6-0E10CAF39277}"/>
              </a:ext>
            </a:extLst>
          </p:cNvPr>
          <p:cNvSpPr txBox="1"/>
          <p:nvPr/>
        </p:nvSpPr>
        <p:spPr>
          <a:xfrm>
            <a:off x="6732024" y="5589024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이 정현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(2022254013)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4348005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lnSpc>
                  <a:spcPct val="130000"/>
                </a:lnSpc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[FlightDelays.csv]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2004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월 동안 워싱턴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D.C.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에서 출발하여 뉴욕에 도착하는 모든 민간 항공기들에 대한 정보를 담고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데이터에는 각 항공편에 대한 출발지 및 도착지 공항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운항경로 거리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날짜 및 시간 등에 관한 정보가 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예측하고자 하는 변수는 항공편이 연착되는지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아닌지에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대한 여부이다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연착은 예정된 시간보다 최소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15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분 이상 늦게 도착하는 것으로 정의한다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전처리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DAY_WEEK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변수를 범주형 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바꾸시오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항공편 예정 출발시간을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8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구간화하시오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변수들과 다른 모든 열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(column)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들을 예측변수로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사용하시오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(DAY_OF_MONTH)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변수 제외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데이터를 학습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(60%)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 검증 셋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(40%)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으로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나누시오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적절한 예측변수들을 사용하여 항공편 연착 변수에 대한 분류나무 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예측 시점에서는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출발시간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알려져 있지 않으므로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항공기 이륙 후 연착을 예측하는 게 분석의 목적이 아니므로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모델에는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DEP_TIME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포함하지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최대 깊이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(depth)=8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 최소 불순도 감소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(impurity decrease)=0.01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수준으로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나무모델의 결과를 규칙으로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표현하시오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9.2</a:t>
            </a:r>
            <a:r>
              <a:rPr lang="ko-KR" altLang="en-US" dirty="0"/>
              <a:t> </a:t>
            </a:r>
            <a:r>
              <a:rPr lang="en-US" altLang="ko-KR" dirty="0"/>
              <a:t>Predicting Delayed Flights 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1"/>
            <a:ext cx="8312035" cy="3717997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alphaLcPeriod" startAt="2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월요일 오전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시에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DCA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EWR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비행해야 한다면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나무모델을 사용할 수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필요한 다른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모델은 실제로 사용할 수 있는 모델인가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중복된 정보는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+mj-lt"/>
                <a:buAutoNum type="alphaLcPeriod" startAt="2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날씨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(weather)’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예측변수에서 제외하고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동일한 분류나무 모델을 하나 더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만드시오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나무모델과 가지치기 되지 않은 나무모델을 함께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보이시오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최적의 가지치기 된 나무모델이 하나의 단말 노드를 갖게 된 것을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나무모델은 분류를 위하여 어떻게 사용되는가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분류 규칙은 무엇인가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?)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규칙은 무엇과 동일한가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나무모델을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검토하시오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나무모델에서 가장 좋은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개의 예측변수는 어떠한 것들인가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  <a:p>
              <a:pPr marL="857250" lvl="1" indent="-400050" algn="l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Font typeface="+mj-lt"/>
                <a:buAutoNum type="romanUcPeriod"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된 나무모델을 사용하지 않고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가지치기 되지 않은 나무모델의 최상위 수준을 사용한다면 어떠한 단점이 있겠는가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연착 항공편 예측</a:t>
            </a:r>
          </a:p>
        </p:txBody>
      </p:sp>
    </p:spTree>
    <p:extLst>
      <p:ext uri="{BB962C8B-B14F-4D97-AF65-F5344CB8AC3E}">
        <p14:creationId xmlns:p14="http://schemas.microsoft.com/office/powerpoint/2010/main" val="4098315020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95BE20-E30D-393D-2AA4-4F82EA5A1CA9}"/>
              </a:ext>
            </a:extLst>
          </p:cNvPr>
          <p:cNvSpPr/>
          <p:nvPr/>
        </p:nvSpPr>
        <p:spPr>
          <a:xfrm>
            <a:off x="400010" y="1421021"/>
            <a:ext cx="8312035" cy="9893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52000" marR="0" lvl="0" indent="-2520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DAY_WEEK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변수를 범주형 변수로 </a:t>
            </a:r>
            <a:r>
              <a:rPr kumimoji="0" lang="ko-KR" altLang="en-US" sz="140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바꾸시오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항공편 예정 출발시간을 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구간으로 </a:t>
            </a:r>
            <a:r>
              <a:rPr kumimoji="0" lang="ko-KR" altLang="en-US" sz="140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구간화하시오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 변수들과 다른 모든 열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(column)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들을 예측변수로 </a:t>
            </a:r>
            <a:r>
              <a:rPr kumimoji="0" lang="ko-KR" altLang="en-US" sz="140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사용하시오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(DAY_OF_MONTH)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 제외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). 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데이터를 학습 셋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(60%)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검증 셋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(40%)</a:t>
            </a:r>
            <a:r>
              <a:rPr kumimoji="0" lang="ko-KR" altLang="en-US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으로 나누시오</a:t>
            </a:r>
            <a:r>
              <a:rPr kumimoji="0" lang="en-US" altLang="ko-KR" sz="14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4" name="그림 5">
            <a:extLst>
              <a:ext uri="{FF2B5EF4-FFF2-40B4-BE49-F238E27FC236}">
                <a16:creationId xmlns:a16="http://schemas.microsoft.com/office/drawing/2014/main" id="{FFEEA53D-D57B-E4D6-2FBD-8AC4797BA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1" t="1174" r="12969" b="35875"/>
          <a:stretch/>
        </p:blipFill>
        <p:spPr>
          <a:xfrm>
            <a:off x="400010" y="2866064"/>
            <a:ext cx="6468867" cy="1032137"/>
          </a:xfrm>
          <a:prstGeom prst="rect">
            <a:avLst/>
          </a:prstGeo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EC8812E-C0F8-324F-28C9-9AA656463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t="12085" r="6601" b="44016"/>
          <a:stretch/>
        </p:blipFill>
        <p:spPr>
          <a:xfrm>
            <a:off x="400010" y="4814168"/>
            <a:ext cx="7012000" cy="622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D26D9-0E4B-0BFF-10BE-81E750CC2EBB}"/>
              </a:ext>
            </a:extLst>
          </p:cNvPr>
          <p:cNvSpPr txBox="1"/>
          <p:nvPr/>
        </p:nvSpPr>
        <p:spPr>
          <a:xfrm>
            <a:off x="400010" y="2527510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1)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데이터 범주화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6797D-B4B5-E288-E671-CD0FB6ABBAD7}"/>
              </a:ext>
            </a:extLst>
          </p:cNvPr>
          <p:cNvSpPr txBox="1"/>
          <p:nvPr/>
        </p:nvSpPr>
        <p:spPr>
          <a:xfrm>
            <a:off x="400010" y="4417064"/>
            <a:ext cx="2297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2) 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학습셋 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,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검증셋 분할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6619693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6797D-B4B5-E288-E671-CD0FB6ABBAD7}"/>
              </a:ext>
            </a:extLst>
          </p:cNvPr>
          <p:cNvSpPr txBox="1"/>
          <p:nvPr/>
        </p:nvSpPr>
        <p:spPr>
          <a:xfrm>
            <a:off x="400012" y="3012394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a)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나무모델 결과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C7CD2-07C9-00F9-1D07-871803BC53D6}"/>
              </a:ext>
            </a:extLst>
          </p:cNvPr>
          <p:cNvSpPr/>
          <p:nvPr/>
        </p:nvSpPr>
        <p:spPr>
          <a:xfrm>
            <a:off x="392905" y="1392107"/>
            <a:ext cx="8312035" cy="1386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Font typeface="+mj-lt"/>
              <a:buAutoNum type="alphaLcPeriod"/>
              <a:tabLst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적절한 예측변수들을 사용하여 항공편 연착 변수에 대한 분류나무 모델을 만드시오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시점에서는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DEP_TIME(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출발시간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알려져 있지 않으므로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항공기 이륙 후 연착을 예측하는 게 분석의 목적이 아니므로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모델에는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DEP_TIME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포함하지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깊이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(depth)=8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최소 불순도 감소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(impurity decrease)=0.01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수준으로 나무모델을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나무모델의 결과를 규칙으로 </a:t>
            </a:r>
            <a:r>
              <a:rPr lang="ko-KR" altLang="en-US" sz="14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표현하시오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D56C7C-EB94-9E94-B83D-1DCC06A51F82}"/>
              </a:ext>
            </a:extLst>
          </p:cNvPr>
          <p:cNvGrpSpPr/>
          <p:nvPr/>
        </p:nvGrpSpPr>
        <p:grpSpPr>
          <a:xfrm>
            <a:off x="1256977" y="3584742"/>
            <a:ext cx="4805458" cy="2346638"/>
            <a:chOff x="1256977" y="3584742"/>
            <a:chExt cx="4805458" cy="2346638"/>
          </a:xfrm>
        </p:grpSpPr>
        <p:pic>
          <p:nvPicPr>
            <p:cNvPr id="9" name="그림 10">
              <a:extLst>
                <a:ext uri="{FF2B5EF4-FFF2-40B4-BE49-F238E27FC236}">
                  <a16:creationId xmlns:a16="http://schemas.microsoft.com/office/drawing/2014/main" id="{EF81E82D-90B1-CC70-B08F-6DAECD136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977" y="3584742"/>
              <a:ext cx="4805458" cy="2346638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599728F-3E2F-8C9E-FB17-2FE2A89CE6B2}"/>
                </a:ext>
              </a:extLst>
            </p:cNvPr>
            <p:cNvSpPr/>
            <p:nvPr/>
          </p:nvSpPr>
          <p:spPr bwMode="auto">
            <a:xfrm>
              <a:off x="3138428" y="4387005"/>
              <a:ext cx="828897" cy="82889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normalizeH="0" baseline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566459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6797D-B4B5-E288-E671-CD0FB6ABBAD7}"/>
              </a:ext>
            </a:extLst>
          </p:cNvPr>
          <p:cNvSpPr txBox="1"/>
          <p:nvPr/>
        </p:nvSpPr>
        <p:spPr>
          <a:xfrm>
            <a:off x="468000" y="2228980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b)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답</a:t>
            </a:r>
          </a:p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600">
                <a:solidFill>
                  <a:srgbClr val="002060"/>
                </a:solidFill>
                <a:ea typeface="맑은 고딕" panose="020B0503020000020004" pitchFamily="50" charset="-127"/>
              </a:rPr>
              <a:t>-</a:t>
            </a:r>
            <a:endParaRPr lang="ko-KR" altLang="en-US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C7CD2-07C9-00F9-1D07-871803BC53D6}"/>
              </a:ext>
            </a:extLst>
          </p:cNvPr>
          <p:cNvSpPr/>
          <p:nvPr/>
        </p:nvSpPr>
        <p:spPr>
          <a:xfrm>
            <a:off x="392905" y="1392107"/>
            <a:ext cx="8312035" cy="836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+mj-lt"/>
              <a:buAutoNum type="alphaLcPeriod" startAt="2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월요일 오전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DCA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EWR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비행해야 한다면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나무모델을 사용할 수 있겠는가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 다른 정보는 무엇인가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모델은 실제로 사용할 수 있는 모델인가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중복된 정보는 무엇인가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ko-KR" altLang="en-US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467885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sol)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연착 항공편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6797D-B4B5-E288-E671-CD0FB6ABBAD7}"/>
              </a:ext>
            </a:extLst>
          </p:cNvPr>
          <p:cNvSpPr txBox="1"/>
          <p:nvPr/>
        </p:nvSpPr>
        <p:spPr>
          <a:xfrm>
            <a:off x="400010" y="4417064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c)</a:t>
            </a:r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 답</a:t>
            </a:r>
            <a:endParaRPr lang="en-US" altLang="ko-KR" sz="1600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2C7CD2-07C9-00F9-1D07-871803BC53D6}"/>
              </a:ext>
            </a:extLst>
          </p:cNvPr>
          <p:cNvSpPr/>
          <p:nvPr/>
        </p:nvSpPr>
        <p:spPr>
          <a:xfrm>
            <a:off x="392905" y="1392107"/>
            <a:ext cx="8312035" cy="3024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Font typeface="+mj-lt"/>
              <a:buAutoNum type="alphaLcPeriod" startAt="2"/>
              <a:tabLst/>
              <a:defRPr/>
            </a:pP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날씨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(weather)’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예측변수에서 제외하고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동일한 분류나무 모델을 하나 더 만드시오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 된 나무모델과 가지치기 되지 않은 나무모델을 함께 보이시오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최적의 가지치기 된 나무모델이 하나의 단말 노드를 갖게 된 것을 확인하시오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857250" lvl="1" indent="-4000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+mj-lt"/>
              <a:buAutoNum type="romanUcPeriod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 된 나무모델은 분류를 위하여 어떻게 사용되는가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(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분류 규칙은 무엇인가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?)</a:t>
            </a:r>
          </a:p>
          <a:p>
            <a:pPr marL="857250" lvl="1" indent="-4000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+mj-lt"/>
              <a:buAutoNum type="romanUcPeriod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규칙은 무엇과 동일한가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57250" lvl="1" indent="-4000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+mj-lt"/>
              <a:buAutoNum type="romanUcPeriod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 되지 않은 나무모델을 검토하시오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나무모델에서 가장 좋은 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개의 예측변수는 어떠한 것들인가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857250" lvl="1" indent="-40005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Font typeface="+mj-lt"/>
              <a:buAutoNum type="romanUcPeriod"/>
              <a:defRPr/>
            </a:pP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 된 나무모델을 사용하지 않고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가지치기 되지 않은 나무모델의 최상위 수준을 사용한다면 어떠한 단점이 있겠는가</a:t>
            </a:r>
            <a:r>
              <a:rPr lang="en-US" altLang="ko-KR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4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650628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f922d41-91bf-45f8-8b2c-e1591bc010d5"/>
    <ds:schemaRef ds:uri="ad4f9fb4-0e06-43e2-8892-d19b32436c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43261</TotalTime>
  <Words>357</Words>
  <Application>Microsoft Office PowerPoint</Application>
  <PresentationFormat>화면 슬라이드 쇼(4:3)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1_Default Design</vt:lpstr>
      <vt:lpstr>PowerPoint 프레젠테이션</vt:lpstr>
      <vt:lpstr>9.2 Predicting Delayed Flights </vt:lpstr>
      <vt:lpstr>9.2 Predicting Delayed Flights </vt:lpstr>
      <vt:lpstr>4.4 Chemical Features of Wine</vt:lpstr>
      <vt:lpstr>4.4 Chemical Features of Wine</vt:lpstr>
      <vt:lpstr>4.4 Chemical Features of Wine</vt:lpstr>
      <vt:lpstr>4.4 Chemical Features of Wine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15586</cp:lastModifiedBy>
  <cp:revision>3202</cp:revision>
  <cp:lastPrinted>2006-07-05T10:01:35Z</cp:lastPrinted>
  <dcterms:created xsi:type="dcterms:W3CDTF">2004-08-18T11:28:05Z</dcterms:created>
  <dcterms:modified xsi:type="dcterms:W3CDTF">2023-05-22T10:37:46Z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