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9" r:id="rId4"/>
  </p:sldMasterIdLst>
  <p:notesMasterIdLst>
    <p:notesMasterId r:id="rId14"/>
  </p:notesMasterIdLst>
  <p:handoutMasterIdLst>
    <p:handoutMasterId r:id="rId15"/>
  </p:handoutMasterIdLst>
  <p:sldIdLst>
    <p:sldId id="449" r:id="rId5"/>
    <p:sldId id="470" r:id="rId6"/>
    <p:sldId id="1032" r:id="rId7"/>
    <p:sldId id="1055" r:id="rId8"/>
    <p:sldId id="1057" r:id="rId9"/>
    <p:sldId id="1058" r:id="rId10"/>
    <p:sldId id="1054" r:id="rId11"/>
    <p:sldId id="1056" r:id="rId12"/>
    <p:sldId id="1060" r:id="rId13"/>
  </p:sldIdLst>
  <p:sldSz cx="9144000" cy="6858000" type="screen4x3"/>
  <p:notesSz cx="6797675" cy="9928225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rgbClr val="00C0C0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rgbClr val="00C0C0"/>
        </a:solidFill>
        <a:latin typeface="Arial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4CEE8726-F9F3-41AF-B5F6-E34B9A5B6B90}">
          <p14:sldIdLst>
            <p14:sldId id="449"/>
            <p14:sldId id="470"/>
            <p14:sldId id="1032"/>
            <p14:sldId id="1055"/>
            <p14:sldId id="1057"/>
            <p14:sldId id="1058"/>
            <p14:sldId id="1054"/>
            <p14:sldId id="1056"/>
            <p14:sldId id="106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492" userDrawn="1">
          <p15:clr>
            <a:srgbClr val="A4A3A4"/>
          </p15:clr>
        </p15:guide>
        <p15:guide id="2" orient="horz" pos="813" userDrawn="1">
          <p15:clr>
            <a:srgbClr val="A4A3A4"/>
          </p15:clr>
        </p15:guide>
        <p15:guide id="3" orient="horz" pos="1122" userDrawn="1">
          <p15:clr>
            <a:srgbClr val="A4A3A4"/>
          </p15:clr>
        </p15:guide>
        <p15:guide id="4" orient="horz" pos="3537" userDrawn="1">
          <p15:clr>
            <a:srgbClr val="A4A3A4"/>
          </p15:clr>
        </p15:guide>
        <p15:guide id="5" orient="horz" pos="4199" userDrawn="1">
          <p15:clr>
            <a:srgbClr val="A4A3A4"/>
          </p15:clr>
        </p15:guide>
        <p15:guide id="6" orient="horz" pos="3921" userDrawn="1">
          <p15:clr>
            <a:srgbClr val="A4A3A4"/>
          </p15:clr>
        </p15:guide>
        <p15:guide id="7" orient="horz" pos="1952" userDrawn="1">
          <p15:clr>
            <a:srgbClr val="A4A3A4"/>
          </p15:clr>
        </p15:guide>
        <p15:guide id="8" pos="5551" userDrawn="1">
          <p15:clr>
            <a:srgbClr val="A4A3A4"/>
          </p15:clr>
        </p15:guide>
        <p15:guide id="9" pos="338" userDrawn="1">
          <p15:clr>
            <a:srgbClr val="A4A3A4"/>
          </p15:clr>
        </p15:guide>
        <p15:guide id="10" pos="4497" userDrawn="1">
          <p15:clr>
            <a:srgbClr val="A4A3A4"/>
          </p15:clr>
        </p15:guide>
        <p15:guide id="11" pos="2829" userDrawn="1">
          <p15:clr>
            <a:srgbClr val="A4A3A4"/>
          </p15:clr>
        </p15:guide>
        <p15:guide id="12" pos="1557" userDrawn="1">
          <p15:clr>
            <a:srgbClr val="A4A3A4"/>
          </p15:clr>
        </p15:guide>
        <p15:guide id="13" pos="3056" userDrawn="1">
          <p15:clr>
            <a:srgbClr val="A4A3A4"/>
          </p15:clr>
        </p15:guide>
        <p15:guide id="14" orient="horz" pos="1102">
          <p15:clr>
            <a:srgbClr val="A4A3A4"/>
          </p15:clr>
        </p15:guide>
        <p15:guide id="15" orient="horz" pos="3067">
          <p15:clr>
            <a:srgbClr val="A4A3A4"/>
          </p15:clr>
        </p15:guide>
        <p15:guide id="16" orient="horz" pos="4201">
          <p15:clr>
            <a:srgbClr val="A4A3A4"/>
          </p15:clr>
        </p15:guide>
        <p15:guide id="17" orient="horz" pos="1933">
          <p15:clr>
            <a:srgbClr val="A4A3A4"/>
          </p15:clr>
        </p15:guide>
        <p15:guide id="18" pos="552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FB1"/>
    <a:srgbClr val="FF0000"/>
    <a:srgbClr val="FFD581"/>
    <a:srgbClr val="FFE2A7"/>
    <a:srgbClr val="FF7C80"/>
    <a:srgbClr val="FFEFEF"/>
    <a:srgbClr val="B5CD69"/>
    <a:srgbClr val="FFF2D9"/>
    <a:srgbClr val="FFCC66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820" autoAdjust="0"/>
    <p:restoredTop sz="96149" autoAdjust="0"/>
  </p:normalViewPr>
  <p:slideViewPr>
    <p:cSldViewPr>
      <p:cViewPr varScale="1">
        <p:scale>
          <a:sx n="110" d="100"/>
          <a:sy n="110" d="100"/>
        </p:scale>
        <p:origin x="672" y="168"/>
      </p:cViewPr>
      <p:guideLst>
        <p:guide orient="horz" pos="492"/>
        <p:guide orient="horz" pos="813"/>
        <p:guide orient="horz" pos="1122"/>
        <p:guide orient="horz" pos="3537"/>
        <p:guide orient="horz" pos="4199"/>
        <p:guide orient="horz" pos="3921"/>
        <p:guide orient="horz" pos="1952"/>
        <p:guide pos="5551"/>
        <p:guide pos="338"/>
        <p:guide pos="4497"/>
        <p:guide pos="2829"/>
        <p:guide pos="1557"/>
        <p:guide pos="3056"/>
        <p:guide orient="horz" pos="1102"/>
        <p:guide orient="horz" pos="3067"/>
        <p:guide orient="horz" pos="4201"/>
        <p:guide orient="horz" pos="1933"/>
        <p:guide pos="55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00" d="100"/>
          <a:sy n="100" d="100"/>
        </p:scale>
        <p:origin x="-1908" y="414"/>
      </p:cViewPr>
      <p:guideLst>
        <p:guide orient="horz" pos="3127"/>
        <p:guide pos="2141"/>
      </p:guideLst>
    </p:cSldViewPr>
  </p:notesViewPr>
  <p:gridSpacing cx="90001" cy="9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l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13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b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324A1115-9F2D-4D68-85C5-5EC1194C2543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6929516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l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4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22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16463"/>
            <a:ext cx="5435600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noProof="0" dirty="0"/>
              <a:t>Click to edit Master text styles</a:t>
            </a:r>
          </a:p>
          <a:p>
            <a:pPr lvl="1"/>
            <a:r>
              <a:rPr lang="en-US" altLang="ko-KR" noProof="0" dirty="0"/>
              <a:t>Second level</a:t>
            </a:r>
          </a:p>
          <a:p>
            <a:pPr lvl="2"/>
            <a:r>
              <a:rPr lang="en-US" altLang="ko-KR" noProof="0" dirty="0"/>
              <a:t>Third level</a:t>
            </a:r>
          </a:p>
          <a:p>
            <a:pPr lvl="3"/>
            <a:r>
              <a:rPr lang="en-US" altLang="ko-KR" noProof="0" dirty="0"/>
              <a:t>Fourth level</a:t>
            </a:r>
          </a:p>
          <a:p>
            <a:pPr lvl="4"/>
            <a:r>
              <a:rPr lang="en-US" altLang="ko-KR" noProof="0" dirty="0"/>
              <a:t>Fifth level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b" anchorCtr="0" compatLnSpc="1">
            <a:prstTxWarp prst="textNoShape">
              <a:avLst/>
            </a:prstTxWarp>
          </a:bodyPr>
          <a:lstStyle>
            <a:lvl1pPr algn="l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22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14" tIns="45857" rIns="91714" bIns="45857" numCol="1" anchor="b" anchorCtr="0" compatLnSpc="1">
            <a:prstTxWarp prst="textNoShape">
              <a:avLst/>
            </a:prstTxWarp>
          </a:bodyPr>
          <a:lstStyle>
            <a:lvl1pPr algn="r" defTabSz="917575">
              <a:defRPr sz="1200">
                <a:solidFill>
                  <a:schemeClr val="tx1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BDE6D3F4-B44C-4D4D-B492-8788D90AD2BB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1658302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맑은 고딕" panose="020B0503020000020004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7210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/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25000">
                <a:schemeClr val="accent1">
                  <a:lumMod val="100000"/>
                </a:schemeClr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19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32440"/>
          <a:stretch>
            <a:fillRect/>
          </a:stretch>
        </p:blipFill>
        <p:spPr bwMode="auto">
          <a:xfrm rot="10800000">
            <a:off x="-1" y="-4143"/>
            <a:ext cx="9144000" cy="4182802"/>
          </a:xfrm>
          <a:prstGeom prst="rect">
            <a:avLst/>
          </a:prstGeom>
          <a:noFill/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EF1F56E-0DF5-8161-0C38-74CD6889023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51952" y="6399033"/>
            <a:ext cx="1620018" cy="31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1561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9953" y="1206650"/>
            <a:ext cx="8042031" cy="4680000"/>
          </a:xfrm>
        </p:spPr>
        <p:txBody>
          <a:bodyPr/>
          <a:lstStyle>
            <a:lvl1pPr>
              <a:lnSpc>
                <a:spcPct val="150000"/>
              </a:lnSpc>
              <a:defRPr sz="1600">
                <a:latin typeface="Arial" panose="020B0604020202020204" pitchFamily="34" charset="0"/>
                <a:ea typeface="맑은 고딕" panose="020B0503020000020004" pitchFamily="50" charset="-127"/>
              </a:defRPr>
            </a:lvl1pPr>
            <a:lvl2pPr marL="410318" indent="-167058">
              <a:lnSpc>
                <a:spcPct val="150000"/>
              </a:lnSpc>
              <a:buFont typeface="맑은 고딕" panose="020B0503020000020004" pitchFamily="50" charset="-127"/>
              <a:buChar char="√"/>
              <a:defRPr sz="1400">
                <a:latin typeface="Arial" panose="020B0604020202020204" pitchFamily="34" charset="0"/>
                <a:ea typeface="맑은 고딕" panose="020B0503020000020004" pitchFamily="50" charset="-127"/>
              </a:defRPr>
            </a:lvl2pPr>
            <a:lvl3pPr marL="580307" indent="-168524">
              <a:lnSpc>
                <a:spcPct val="150000"/>
              </a:lnSpc>
              <a:buFont typeface="Arial" panose="020B0604020202020204" pitchFamily="34" charset="0"/>
              <a:buChar char="•"/>
              <a:defRPr>
                <a:latin typeface="Arial" panose="020B0604020202020204" pitchFamily="34" charset="0"/>
                <a:ea typeface="맑은 고딕" panose="020B0503020000020004" pitchFamily="50" charset="-127"/>
              </a:defRPr>
            </a:lvl3pPr>
            <a:lvl4pPr>
              <a:lnSpc>
                <a:spcPct val="150000"/>
              </a:lnSpc>
              <a:defRPr sz="1200">
                <a:latin typeface="Arial" panose="020B0604020202020204" pitchFamily="34" charset="0"/>
                <a:ea typeface="맑은 고딕" panose="020B0503020000020004" pitchFamily="50" charset="-127"/>
              </a:defRPr>
            </a:lvl4pPr>
            <a:lvl5pPr>
              <a:lnSpc>
                <a:spcPct val="150000"/>
              </a:lnSpc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8077200" y="6459538"/>
            <a:ext cx="949569" cy="328612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1">
                    <a:alpha val="50000"/>
                  </a:schemeClr>
                </a:solidFill>
                <a:latin typeface="Arial Black" pitchFamily="34" charset="0"/>
                <a:ea typeface="HY헤드라인M" pitchFamily="18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90FC0BDF-B890-41DA-9838-AE8FE480B3D1}" type="slidenum">
              <a:rPr kumimoji="0" lang="ko-KR" altLang="en-US" sz="923" b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‹#›</a:t>
            </a:fld>
            <a:endParaRPr kumimoji="0" lang="en-US" altLang="ko-KR" sz="923" b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직사각형 13"/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25000">
                <a:schemeClr val="accent1">
                  <a:lumMod val="100000"/>
                </a:schemeClr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4B495BD8-64BC-4AE0-B09E-0B7436801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FA79A4-8289-6332-58E7-822DACA356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1952" y="6399033"/>
            <a:ext cx="1620018" cy="31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32074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F254D-D485-4424-B9F6-B67A605DDF19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  <p:pic>
        <p:nvPicPr>
          <p:cNvPr id="5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3700" t="32440"/>
          <a:stretch>
            <a:fillRect/>
          </a:stretch>
        </p:blipFill>
        <p:spPr bwMode="auto">
          <a:xfrm rot="10800000">
            <a:off x="0" y="-1"/>
            <a:ext cx="9144000" cy="61167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3953764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E526093-7582-76A3-A912-0CD5DA015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00" y="147650"/>
            <a:ext cx="8042031" cy="641350"/>
          </a:xfrm>
        </p:spPr>
        <p:txBody>
          <a:bodyPr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슬라이드 번호 개체 틀 5">
            <a:extLst>
              <a:ext uri="{FF2B5EF4-FFF2-40B4-BE49-F238E27FC236}">
                <a16:creationId xmlns:a16="http://schemas.microsoft.com/office/drawing/2014/main" id="{EC2D47F1-28D4-3B13-D4FD-E5F2AD3BB0CB}"/>
              </a:ext>
            </a:extLst>
          </p:cNvPr>
          <p:cNvSpPr txBox="1">
            <a:spLocks/>
          </p:cNvSpPr>
          <p:nvPr userDrawn="1"/>
        </p:nvSpPr>
        <p:spPr>
          <a:xfrm>
            <a:off x="8077200" y="6459538"/>
            <a:ext cx="949569" cy="328612"/>
          </a:xfrm>
          <a:prstGeom prst="rect">
            <a:avLst/>
          </a:prstGeom>
        </p:spPr>
        <p:txBody>
          <a:bodyPr/>
          <a:lstStyle>
            <a:lvl1pPr algn="r">
              <a:defRPr sz="1100">
                <a:solidFill>
                  <a:schemeClr val="tx1">
                    <a:alpha val="50000"/>
                  </a:schemeClr>
                </a:solidFill>
                <a:latin typeface="Arial Black" pitchFamily="34" charset="0"/>
                <a:ea typeface="HY헤드라인M" pitchFamily="18" charset="-127"/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90FC0BDF-B890-41DA-9838-AE8FE480B3D1}" type="slidenum">
              <a:rPr kumimoji="0" lang="ko-KR" altLang="en-US" sz="923" b="0" smtClean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pPr fontAlgn="auto"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‹#›</a:t>
            </a:fld>
            <a:endParaRPr kumimoji="0" lang="en-US" altLang="ko-KR" sz="923" b="0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ADE6765-6A2E-CB66-2AE5-AAC6DE0253E8}"/>
              </a:ext>
            </a:extLst>
          </p:cNvPr>
          <p:cNvSpPr/>
          <p:nvPr userDrawn="1"/>
        </p:nvSpPr>
        <p:spPr>
          <a:xfrm rot="10800000">
            <a:off x="695077" y="6262962"/>
            <a:ext cx="8448923" cy="46038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100000"/>
                </a:schemeClr>
              </a:gs>
              <a:gs pos="25000">
                <a:schemeClr val="accent1">
                  <a:lumMod val="100000"/>
                </a:schemeClr>
              </a:gs>
              <a:gs pos="7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9FA1B05-B773-C7F7-4333-F19D1BD65E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1952" y="6399033"/>
            <a:ext cx="1620018" cy="310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35767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536332" y="1779588"/>
            <a:ext cx="4079631" cy="384016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>
                <a:latin typeface="Arial" panose="020B0604020202020204" pitchFamily="34" charset="0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756638" y="1779588"/>
            <a:ext cx="4079631" cy="384016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>
                <a:latin typeface="Arial" panose="020B0604020202020204" pitchFamily="34" charset="0"/>
              </a:defRPr>
            </a:lvl5pPr>
            <a:lvl6pPr>
              <a:defRPr sz="1662"/>
            </a:lvl6pPr>
            <a:lvl7pPr>
              <a:defRPr sz="1662"/>
            </a:lvl7pPr>
            <a:lvl8pPr>
              <a:defRPr sz="1662"/>
            </a:lvl8pPr>
            <a:lvl9pPr>
              <a:defRPr sz="1662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41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34F184-09B5-43E3-9B7A-CC3A5F5FC70F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</p:spTree>
    <p:extLst>
      <p:ext uri="{BB962C8B-B14F-4D97-AF65-F5344CB8AC3E}">
        <p14:creationId xmlns:p14="http://schemas.microsoft.com/office/powerpoint/2010/main" val="312410962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019BEA91-710F-4DA2-A57A-92029721C1A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/>
          <a:srcRect r="6054"/>
          <a:stretch/>
        </p:blipFill>
        <p:spPr>
          <a:xfrm>
            <a:off x="-1256" y="-3606"/>
            <a:ext cx="9144000" cy="792606"/>
          </a:xfrm>
          <a:prstGeom prst="rect">
            <a:avLst/>
          </a:prstGeom>
        </p:spPr>
      </p:pic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68000" y="147650"/>
            <a:ext cx="8042031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E501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title style</a:t>
            </a:r>
          </a:p>
        </p:txBody>
      </p:sp>
      <p:sp>
        <p:nvSpPr>
          <p:cNvPr id="4137" name="Rectangle 4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0116" y="6560298"/>
            <a:ext cx="117020" cy="1135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b" anchorCtr="0" compatLnSpc="1">
            <a:prstTxWarp prst="textNoShape">
              <a:avLst/>
            </a:prstTxWarp>
            <a:spAutoFit/>
          </a:bodyPr>
          <a:lstStyle>
            <a:lvl1pPr algn="r" defTabSz="757623" eaLnBrk="0" hangingPunct="0">
              <a:defRPr sz="738">
                <a:solidFill>
                  <a:srgbClr val="000000"/>
                </a:solidFill>
                <a:latin typeface="Arial" charset="0"/>
                <a:ea typeface="굴림" charset="-127"/>
              </a:defRPr>
            </a:lvl1pPr>
          </a:lstStyle>
          <a:p>
            <a:pPr>
              <a:defRPr/>
            </a:pPr>
            <a:fld id="{64B02B1F-C918-4EA9-8A71-4A69BA71DD78}" type="slidenum">
              <a:rPr lang="en-GB" altLang="ko-KR"/>
              <a:pPr>
                <a:defRPr/>
              </a:pPr>
              <a:t>‹#›</a:t>
            </a:fld>
            <a:endParaRPr lang="en-GB" altLang="ko-KR" dirty="0"/>
          </a:p>
        </p:txBody>
      </p:sp>
      <p:sp>
        <p:nvSpPr>
          <p:cNvPr id="1031" name="Rectangle 109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000" y="1149000"/>
            <a:ext cx="8016997" cy="4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3F3E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18900000" algn="ctr" rotWithShape="0">
                    <a:srgbClr val="4B734F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0"/>
            <a:r>
              <a:rPr lang="en-US" altLang="ko-KR" dirty="0"/>
              <a:t>Second level, etc.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9CADA37-7BDD-4B7C-8BAC-B00D343C19E7}"/>
              </a:ext>
            </a:extLst>
          </p:cNvPr>
          <p:cNvCxnSpPr>
            <a:cxnSpLocks/>
          </p:cNvCxnSpPr>
          <p:nvPr userDrawn="1"/>
        </p:nvCxnSpPr>
        <p:spPr>
          <a:xfrm>
            <a:off x="0" y="789000"/>
            <a:ext cx="9144000" cy="0"/>
          </a:xfrm>
          <a:prstGeom prst="line">
            <a:avLst/>
          </a:prstGeom>
          <a:ln w="31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71" r:id="rId2"/>
    <p:sldLayoutId id="2147483772" r:id="rId3"/>
    <p:sldLayoutId id="2147483794" r:id="rId4"/>
    <p:sldLayoutId id="2147483773" r:id="rId5"/>
  </p:sldLayoutIdLst>
  <p:transition/>
  <p:hf hdr="0" ftr="0" dt="0"/>
  <p:txStyles>
    <p:titleStyle>
      <a:lvl1pPr algn="l" defTabSz="597892" rtl="0" eaLnBrk="0" fontAlgn="base" hangingPunct="0">
        <a:spcBef>
          <a:spcPct val="0"/>
        </a:spcBef>
        <a:spcAft>
          <a:spcPct val="0"/>
        </a:spcAft>
        <a:defRPr sz="2400" b="1">
          <a:solidFill>
            <a:schemeClr val="bg1"/>
          </a:solidFill>
          <a:latin typeface="Arial" panose="020B0604020202020204" pitchFamily="34" charset="0"/>
          <a:ea typeface="맑은 고딕" panose="020B0503020000020004" pitchFamily="50" charset="-127"/>
          <a:cs typeface="+mj-cs"/>
        </a:defRPr>
      </a:lvl1pPr>
      <a:lvl2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2pPr>
      <a:lvl3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3pPr>
      <a:lvl4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4pPr>
      <a:lvl5pPr algn="l" defTabSz="597892" rtl="0" eaLnBrk="0" fontAlgn="base" hangingPunct="0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5pPr>
      <a:lvl6pPr marL="422041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6pPr>
      <a:lvl7pPr marL="844083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7pPr>
      <a:lvl8pPr marL="1266124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8pPr>
      <a:lvl9pPr marL="1688165" algn="l" defTabSz="597892" rtl="0" fontAlgn="base">
        <a:spcBef>
          <a:spcPct val="0"/>
        </a:spcBef>
        <a:spcAft>
          <a:spcPct val="0"/>
        </a:spcAft>
        <a:defRPr sz="2031" b="1">
          <a:solidFill>
            <a:schemeClr val="bg1"/>
          </a:solidFill>
          <a:latin typeface="Arial" charset="0"/>
        </a:defRPr>
      </a:lvl9pPr>
    </p:titleStyle>
    <p:bodyStyle>
      <a:lvl1pPr marL="241795" indent="-241795" algn="l" defTabSz="597892" rtl="0" eaLnBrk="0" fontAlgn="base" hangingPunct="0">
        <a:lnSpc>
          <a:spcPct val="150000"/>
        </a:lnSpc>
        <a:spcBef>
          <a:spcPct val="115000"/>
        </a:spcBef>
        <a:spcAft>
          <a:spcPct val="0"/>
        </a:spcAft>
        <a:buClr>
          <a:schemeClr val="tx2"/>
        </a:buClr>
        <a:buFont typeface="Wingdings" pitchFamily="2" charset="2"/>
        <a:buChar char="n"/>
        <a:defRPr sz="1600" b="1">
          <a:solidFill>
            <a:srgbClr val="000000"/>
          </a:solidFill>
          <a:latin typeface="Arial" panose="020B0604020202020204" pitchFamily="34" charset="0"/>
          <a:ea typeface="맑은 고딕" panose="020B0503020000020004" pitchFamily="50" charset="-127"/>
          <a:cs typeface="+mn-cs"/>
        </a:defRPr>
      </a:lvl1pPr>
      <a:lvl2pPr marL="410318" indent="-167058" algn="l" defTabSz="597892" rtl="0" eaLnBrk="0" fontAlgn="base" hangingPunct="0">
        <a:lnSpc>
          <a:spcPct val="150000"/>
        </a:lnSpc>
        <a:spcBef>
          <a:spcPct val="5000"/>
        </a:spcBef>
        <a:spcAft>
          <a:spcPct val="0"/>
        </a:spcAft>
        <a:buClr>
          <a:schemeClr val="tx2"/>
        </a:buClr>
        <a:buFont typeface="맑은 고딕" panose="020B0503020000020004" pitchFamily="50" charset="-127"/>
        <a:buChar char="√"/>
        <a:defRPr sz="1400">
          <a:solidFill>
            <a:srgbClr val="000000"/>
          </a:solidFill>
          <a:latin typeface="Arial" panose="020B0604020202020204" pitchFamily="34" charset="0"/>
        </a:defRPr>
      </a:lvl2pPr>
      <a:lvl3pPr marL="580307" indent="-168524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defRPr sz="1200">
          <a:solidFill>
            <a:srgbClr val="000000"/>
          </a:solidFill>
          <a:latin typeface="Arial" panose="020B0604020202020204" pitchFamily="34" charset="0"/>
        </a:defRPr>
      </a:lvl3pPr>
      <a:lvl4pPr marL="748831" indent="-167058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chemeClr val="tx2"/>
        </a:buClr>
        <a:buFont typeface="Arial" pitchFamily="34" charset="0"/>
        <a:buChar char="-"/>
        <a:defRPr sz="1200">
          <a:solidFill>
            <a:srgbClr val="000000"/>
          </a:solidFill>
          <a:latin typeface="Arial" panose="020B0604020202020204" pitchFamily="34" charset="0"/>
        </a:defRPr>
      </a:lvl4pPr>
      <a:lvl5pPr marL="917354" indent="-167058" algn="l" defTabSz="597892" rtl="0" eaLnBrk="0" fontAlgn="base" hangingPunct="0">
        <a:lnSpc>
          <a:spcPct val="150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Corbel" panose="020B0503020204020204" pitchFamily="34" charset="0"/>
        </a:defRPr>
      </a:lvl5pPr>
      <a:lvl6pPr marL="1339395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6pPr>
      <a:lvl7pPr marL="1761436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7pPr>
      <a:lvl8pPr marL="2183478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8pPr>
      <a:lvl9pPr marL="2605519" indent="-167058" algn="l" defTabSz="597892" rtl="0" fontAlgn="base">
        <a:lnSpc>
          <a:spcPct val="108000"/>
        </a:lnSpc>
        <a:spcBef>
          <a:spcPct val="8000"/>
        </a:spcBef>
        <a:spcAft>
          <a:spcPct val="0"/>
        </a:spcAft>
        <a:buClr>
          <a:srgbClr val="F37121"/>
        </a:buClr>
        <a:buFont typeface="Wingdings" pitchFamily="2" charset="2"/>
        <a:buChar char="§"/>
        <a:defRPr sz="1292">
          <a:solidFill>
            <a:srgbClr val="000000"/>
          </a:solidFill>
          <a:latin typeface="+mn-lt"/>
        </a:defRPr>
      </a:lvl9pPr>
    </p:bodyStyle>
    <p:otherStyle>
      <a:defPPr>
        <a:defRPr lang="ko-KR"/>
      </a:defPPr>
      <a:lvl1pPr marL="0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12774" y="4949689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dirty="0">
                <a:solidFill>
                  <a:srgbClr val="002060"/>
                </a:solidFill>
                <a:ea typeface="맑은 고딕" panose="020B0503020000020004" pitchFamily="50" charset="-127"/>
              </a:rPr>
              <a:t>2023.04.03.</a:t>
            </a:r>
            <a:endParaRPr lang="ko-KR" altLang="en-US" dirty="0">
              <a:solidFill>
                <a:srgbClr val="002060"/>
              </a:solidFill>
              <a:ea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951C254-D3FE-4F55-B884-40C49A86022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934" b="31683"/>
          <a:stretch/>
        </p:blipFill>
        <p:spPr>
          <a:xfrm>
            <a:off x="7452032" y="6399033"/>
            <a:ext cx="1444806" cy="2673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742296-B25A-27A7-7E69-7939DB0BA19F}"/>
              </a:ext>
            </a:extLst>
          </p:cNvPr>
          <p:cNvSpPr txBox="1"/>
          <p:nvPr/>
        </p:nvSpPr>
        <p:spPr>
          <a:xfrm>
            <a:off x="1151962" y="1718981"/>
            <a:ext cx="6982034" cy="1090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100" marR="0" indent="0" algn="ct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Data</a:t>
            </a:r>
            <a:r>
              <a:rPr lang="ko-KR" altLang="en-US" sz="2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</a:t>
            </a:r>
            <a:r>
              <a:rPr lang="en-US" altLang="ko-KR" sz="24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Mining for Business Analytics</a:t>
            </a:r>
          </a:p>
          <a:p>
            <a:pPr marL="38100" marR="0" indent="0" algn="ctr" fontAlgn="base" latinLnBrk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8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Assignment.</a:t>
            </a:r>
            <a:r>
              <a:rPr lang="ko-KR" altLang="en-US" sz="28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 </a:t>
            </a:r>
            <a:r>
              <a:rPr lang="en-US" altLang="ko-KR" sz="2800" b="1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01</a:t>
            </a:r>
            <a:endParaRPr lang="ko-KR" altLang="en-US" sz="2800" b="1" dirty="0">
              <a:solidFill>
                <a:srgbClr val="00206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18F115-80D2-6E91-1486-0B13E961FFAC}"/>
              </a:ext>
            </a:extLst>
          </p:cNvPr>
          <p:cNvSpPr txBox="1"/>
          <p:nvPr/>
        </p:nvSpPr>
        <p:spPr>
          <a:xfrm>
            <a:off x="6732024" y="5589024"/>
            <a:ext cx="20762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dirty="0">
                <a:solidFill>
                  <a:srgbClr val="002060"/>
                </a:solidFill>
                <a:ea typeface="맑은 고딕" panose="020B0503020000020004" pitchFamily="50" charset="-127"/>
              </a:rPr>
              <a:t>이정현</a:t>
            </a:r>
            <a:r>
              <a:rPr lang="en-US" altLang="ko-KR" sz="1600" dirty="0">
                <a:solidFill>
                  <a:srgbClr val="002060"/>
                </a:solidFill>
                <a:ea typeface="맑은 고딕" panose="020B0503020000020004" pitchFamily="50" charset="-127"/>
              </a:rPr>
              <a:t>(2022254013)</a:t>
            </a:r>
          </a:p>
        </p:txBody>
      </p:sp>
    </p:spTree>
  </p:cSld>
  <p:clrMapOvr>
    <a:masterClrMapping/>
  </p:clrMapOvr>
  <p:transition advTm="83532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511421" y="147650"/>
            <a:ext cx="8042031" cy="641350"/>
          </a:xfrm>
        </p:spPr>
        <p:txBody>
          <a:bodyPr/>
          <a:lstStyle/>
          <a:p>
            <a:pPr eaLnBrk="1" hangingPunct="1"/>
            <a:r>
              <a:rPr lang="en-US" altLang="ko-KR" dirty="0"/>
              <a:t>Contents</a:t>
            </a:r>
            <a:endParaRPr lang="en-GB" altLang="ko-KR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521954" y="1088974"/>
            <a:ext cx="6120069" cy="954813"/>
          </a:xfrm>
        </p:spPr>
        <p:txBody>
          <a:bodyPr wrap="square">
            <a:sp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ko-KR" sz="20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1) 4.4 Chemical Features of Wine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en-US" altLang="ko-KR" sz="2000" dirty="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2) 5.5 Predicting Fraudulent Claims</a:t>
            </a:r>
          </a:p>
        </p:txBody>
      </p:sp>
    </p:spTree>
    <p:extLst>
      <p:ext uri="{BB962C8B-B14F-4D97-AF65-F5344CB8AC3E}">
        <p14:creationId xmlns:p14="http://schemas.microsoft.com/office/powerpoint/2010/main" val="3683972064"/>
      </p:ext>
    </p:extLst>
  </p:cSld>
  <p:clrMapOvr>
    <a:masterClrMapping/>
  </p:clrMapOvr>
  <p:transition advTm="5042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4.4</a:t>
            </a:r>
            <a:r>
              <a:rPr lang="ko-KR" altLang="en-US" dirty="0"/>
              <a:t> </a:t>
            </a:r>
            <a:r>
              <a:rPr lang="en-US" altLang="ko-KR" dirty="0"/>
              <a:t>Chemical Features of Wine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D666C02-B5E8-CED2-394F-2EA2661D56E0}"/>
              </a:ext>
            </a:extLst>
          </p:cNvPr>
          <p:cNvGrpSpPr/>
          <p:nvPr/>
        </p:nvGrpSpPr>
        <p:grpSpPr>
          <a:xfrm>
            <a:off x="400010" y="1421022"/>
            <a:ext cx="8312035" cy="2457983"/>
            <a:chOff x="495310" y="4004403"/>
            <a:chExt cx="2415990" cy="8280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053FF5B-9D35-BF6C-EC47-FEC00241F064}"/>
                </a:ext>
              </a:extLst>
            </p:cNvPr>
            <p:cNvSpPr/>
            <p:nvPr/>
          </p:nvSpPr>
          <p:spPr>
            <a:xfrm>
              <a:off x="495310" y="4005350"/>
              <a:ext cx="2415990" cy="827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Bef>
                  <a:spcPts val="600"/>
                </a:spcBef>
              </a:pPr>
              <a:endParaRPr lang="ko-KR" altLang="en-US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2B25BC4-5296-EC01-A083-86901726DC7D}"/>
                </a:ext>
              </a:extLst>
            </p:cNvPr>
            <p:cNvSpPr/>
            <p:nvPr/>
          </p:nvSpPr>
          <p:spPr>
            <a:xfrm>
              <a:off x="495310" y="4004403"/>
              <a:ext cx="2415990" cy="8280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52000" marR="0" lvl="0" indent="-2520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[Table 4.13 (Chapter 04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코드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)]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은 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(</a:t>
              </a:r>
              <a:r>
                <a:rPr kumimoji="0" lang="ko-KR" altLang="en-US" sz="1400" u="none" strike="noStrike" kern="1200" cap="none" spc="0" normalizeH="0" baseline="0" noProof="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정규화되지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않은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)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와인의 화학적 특성을 나타내는 변수에 대한 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PCA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결과를 나타내며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,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각 케이스는 서로 다른 와인이 된다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 (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원본 데이터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: ‘Wine.csv’)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AutoNum type="alphaLcParenR"/>
                <a:tabLst/>
                <a:defRPr/>
              </a:pP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‘Proportion of Variance’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라고 적힌 행과 원본 데이터를 살펴보고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첫번째 주성분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(PC1)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분산이 다른 열의 분산보다 더 큰 이유는 무엇인지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설명하시오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AutoNum type="alphaLcParenR"/>
                <a:tabLst/>
                <a:defRPr/>
              </a:pP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[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Table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4.12]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코드를 참조하여 위 데이터를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정규화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(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표준화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)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후 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[Table 4.13]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의 결과 형식대로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(PCS Summary, PCS Component)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결과를 </a:t>
              </a:r>
              <a:r>
                <a:rPr kumimoji="0" lang="ko-KR" altLang="en-US" sz="1400" u="none" strike="noStrike" kern="1200" cap="none" spc="0" normalizeH="0" baseline="0" noProof="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출력하시오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AutoNum type="alphaLcParenR"/>
                <a:tabLst/>
                <a:defRPr/>
              </a:pP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[Table 4.13]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의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결과와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 b)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의 결과를 비교하여 데이터 정규화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(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표준화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)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에 대한 의견을 쓰시오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</a:t>
              </a:r>
              <a:endParaRPr kumimoji="0"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en-US" altLang="ko-KR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Q1) </a:t>
            </a:r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와인의 화학적 특성</a:t>
            </a:r>
          </a:p>
        </p:txBody>
      </p:sp>
    </p:spTree>
    <p:extLst>
      <p:ext uri="{BB962C8B-B14F-4D97-AF65-F5344CB8AC3E}">
        <p14:creationId xmlns:p14="http://schemas.microsoft.com/office/powerpoint/2010/main" val="3844694985"/>
      </p:ext>
    </p:extLst>
  </p:cSld>
  <p:clrMapOvr>
    <a:masterClrMapping/>
  </p:clrMapOvr>
  <p:transition advTm="159184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4.4</a:t>
            </a:r>
            <a:r>
              <a:rPr lang="ko-KR" altLang="en-US" dirty="0"/>
              <a:t> </a:t>
            </a:r>
            <a:r>
              <a:rPr lang="en-US" altLang="ko-KR" dirty="0"/>
              <a:t>Chemical Features of Wine</a:t>
            </a:r>
            <a:endParaRPr lang="ko-KR" altLang="en-US" dirty="0"/>
          </a:p>
        </p:txBody>
      </p: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en-US" altLang="ko-KR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[Solution] 1) </a:t>
            </a:r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와인의 화학적 특성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B4803F-E43C-A7F6-252F-379E44BEAE3D}"/>
              </a:ext>
            </a:extLst>
          </p:cNvPr>
          <p:cNvSpPr txBox="1"/>
          <p:nvPr/>
        </p:nvSpPr>
        <p:spPr>
          <a:xfrm>
            <a:off x="380013" y="1592143"/>
            <a:ext cx="8672758" cy="772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4D4D4D"/>
              </a:buClr>
              <a:buSzTx/>
              <a:buAutoNum type="alphaLcParenR"/>
              <a:tabLst/>
              <a:defRPr/>
            </a:pPr>
            <a:r>
              <a:rPr lang="en-US" altLang="ko-KR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‘Proportion of Variance’</a:t>
            </a:r>
            <a:r>
              <a:rPr lang="ko-KR" altLang="en-US" sz="180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라고</a:t>
            </a:r>
            <a:r>
              <a:rPr lang="ko-KR" altLang="en-US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적힌 행과 원본 데이터를 살펴보고</a:t>
            </a:r>
            <a:r>
              <a:rPr lang="en-US" altLang="ko-KR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첫번째 주성분</a:t>
            </a:r>
            <a:r>
              <a:rPr lang="en-US" altLang="ko-KR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(PC1)</a:t>
            </a:r>
            <a:r>
              <a:rPr lang="ko-KR" altLang="en-US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분산이 다른 열의 분산보다 더 큰 이유는 무엇인지 </a:t>
            </a:r>
            <a:r>
              <a:rPr lang="ko-KR" altLang="en-US" sz="180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설명하시오</a:t>
            </a:r>
            <a:r>
              <a:rPr lang="en-US" altLang="ko-KR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3DF4CC-02C0-0C4D-D30A-C5C49EEAAF5C}"/>
              </a:ext>
            </a:extLst>
          </p:cNvPr>
          <p:cNvSpPr txBox="1"/>
          <p:nvPr/>
        </p:nvSpPr>
        <p:spPr>
          <a:xfrm>
            <a:off x="382938" y="2364983"/>
            <a:ext cx="8672758" cy="1326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4D4D4D"/>
              </a:buClr>
              <a:buSzTx/>
              <a:tabLst/>
              <a:defRPr/>
            </a:pPr>
            <a:r>
              <a:rPr lang="en-US" altLang="ko-KR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</a:t>
            </a:r>
            <a:r>
              <a:rPr lang="ko-KR" altLang="en-US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sym typeface="Wingdings" pitchFamily="2" charset="2"/>
              </a:rPr>
              <a:t> </a:t>
            </a:r>
            <a:r>
              <a:rPr lang="en-US" altLang="ko-KR" sz="1500" i="0" u="none" strike="noStrike" dirty="0">
                <a:solidFill>
                  <a:schemeClr val="tx1"/>
                </a:solidFill>
                <a:effectLst/>
                <a:latin typeface="+mj-ea"/>
                <a:ea typeface="+mj-ea"/>
              </a:rPr>
              <a:t>PCA</a:t>
            </a:r>
            <a:r>
              <a:rPr lang="ko-KR" altLang="en-US" sz="1500" i="0" u="none" strike="noStrike" dirty="0">
                <a:solidFill>
                  <a:schemeClr val="tx1"/>
                </a:solidFill>
                <a:effectLst/>
                <a:latin typeface="+mj-ea"/>
                <a:ea typeface="+mj-ea"/>
              </a:rPr>
              <a:t>에서 추출된 첫 번째 주성분</a:t>
            </a:r>
            <a:r>
              <a:rPr lang="en-US" altLang="ko-KR" sz="1500" i="0" u="none" strike="noStrike" dirty="0">
                <a:solidFill>
                  <a:schemeClr val="tx1"/>
                </a:solidFill>
                <a:effectLst/>
                <a:latin typeface="+mj-ea"/>
                <a:ea typeface="+mj-ea"/>
              </a:rPr>
              <a:t>(</a:t>
            </a:r>
            <a:r>
              <a:rPr lang="en" altLang="ko-Kore-KR" sz="1500" i="0" u="none" strike="noStrike" dirty="0">
                <a:solidFill>
                  <a:schemeClr val="tx1"/>
                </a:solidFill>
                <a:effectLst/>
                <a:latin typeface="+mj-ea"/>
                <a:ea typeface="+mj-ea"/>
              </a:rPr>
              <a:t>PC1)</a:t>
            </a:r>
            <a:r>
              <a:rPr lang="ko-KR" altLang="en-US" sz="1500" i="0" u="none" strike="noStrike" dirty="0">
                <a:solidFill>
                  <a:schemeClr val="tx1"/>
                </a:solidFill>
                <a:effectLst/>
                <a:latin typeface="+mj-ea"/>
                <a:ea typeface="+mj-ea"/>
              </a:rPr>
              <a:t>은 </a:t>
            </a:r>
            <a:r>
              <a:rPr lang="ko-KR" altLang="en-US" sz="1500" b="1" i="0" u="none" strike="noStrike" dirty="0">
                <a:solidFill>
                  <a:schemeClr val="tx1"/>
                </a:solidFill>
                <a:effectLst/>
                <a:latin typeface="+mj-ea"/>
                <a:ea typeface="+mj-ea"/>
              </a:rPr>
              <a:t>원본 변수들 중에서 가장 많은 정보를 담고 있</a:t>
            </a:r>
            <a:r>
              <a:rPr lang="ko-KR" altLang="en-US" sz="1500" b="1" dirty="0">
                <a:solidFill>
                  <a:schemeClr val="tx1"/>
                </a:solidFill>
                <a:latin typeface="+mj-ea"/>
                <a:ea typeface="+mj-ea"/>
              </a:rPr>
              <a:t>고</a:t>
            </a:r>
            <a:r>
              <a:rPr lang="en-US" altLang="ko-KR" sz="1500" dirty="0">
                <a:solidFill>
                  <a:schemeClr val="tx1"/>
                </a:solidFill>
                <a:latin typeface="+mj-ea"/>
                <a:ea typeface="+mj-ea"/>
              </a:rPr>
              <a:t>,</a:t>
            </a:r>
            <a:r>
              <a:rPr lang="ko-KR" altLang="en-US" sz="1500" dirty="0">
                <a:solidFill>
                  <a:schemeClr val="tx1"/>
                </a:solidFill>
                <a:latin typeface="+mj-ea"/>
                <a:ea typeface="+mj-ea"/>
              </a:rPr>
              <a:t> 세부적으로 볼 때</a:t>
            </a:r>
            <a:r>
              <a:rPr lang="en-US" altLang="ko-KR" sz="1500" dirty="0">
                <a:solidFill>
                  <a:schemeClr val="tx1"/>
                </a:solidFill>
                <a:latin typeface="+mj-ea"/>
                <a:ea typeface="+mj-ea"/>
              </a:rPr>
              <a:t>,</a:t>
            </a:r>
            <a:r>
              <a:rPr lang="ko-KR" altLang="en-US" sz="15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500" b="1" i="0" u="none" strike="noStrike" dirty="0">
                <a:solidFill>
                  <a:schemeClr val="tx1"/>
                </a:solidFill>
                <a:effectLst/>
                <a:latin typeface="+mj-ea"/>
                <a:ea typeface="+mj-ea"/>
              </a:rPr>
              <a:t>공분산 행렬은 대각 성분이 각 변수의 분산이고</a:t>
            </a:r>
            <a:r>
              <a:rPr lang="en-US" altLang="ko-KR" sz="1500" b="1" i="0" u="none" strike="noStrike" dirty="0">
                <a:solidFill>
                  <a:schemeClr val="tx1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500" b="1" i="0" u="none" strike="noStrike" dirty="0" err="1">
                <a:solidFill>
                  <a:schemeClr val="tx1"/>
                </a:solidFill>
                <a:effectLst/>
                <a:latin typeface="+mj-ea"/>
                <a:ea typeface="+mj-ea"/>
              </a:rPr>
              <a:t>비대각</a:t>
            </a:r>
            <a:r>
              <a:rPr lang="ko-KR" altLang="en-US" sz="1500" b="1" i="0" u="none" strike="noStrike" dirty="0">
                <a:solidFill>
                  <a:schemeClr val="tx1"/>
                </a:solidFill>
                <a:effectLst/>
                <a:latin typeface="+mj-ea"/>
                <a:ea typeface="+mj-ea"/>
              </a:rPr>
              <a:t> 성분이 두 변수 간의 공분산</a:t>
            </a:r>
            <a:r>
              <a:rPr lang="ko-KR" altLang="en-US" sz="1500" i="0" u="none" strike="noStrike" dirty="0">
                <a:solidFill>
                  <a:schemeClr val="tx1"/>
                </a:solidFill>
                <a:effectLst/>
                <a:latin typeface="+mj-ea"/>
                <a:ea typeface="+mj-ea"/>
              </a:rPr>
              <a:t>입니다</a:t>
            </a:r>
            <a:r>
              <a:rPr lang="en-US" altLang="ko-KR" sz="1500" i="0" u="none" strike="noStrike" dirty="0">
                <a:solidFill>
                  <a:schemeClr val="tx1"/>
                </a:solidFill>
                <a:effectLst/>
                <a:latin typeface="+mj-ea"/>
                <a:ea typeface="+mj-ea"/>
              </a:rPr>
              <a:t>. </a:t>
            </a:r>
            <a:r>
              <a:rPr lang="ko-KR" altLang="en-US" sz="1500" i="0" u="none" strike="noStrike" dirty="0">
                <a:solidFill>
                  <a:schemeClr val="tx1"/>
                </a:solidFill>
                <a:effectLst/>
                <a:latin typeface="+mj-ea"/>
                <a:ea typeface="+mj-ea"/>
              </a:rPr>
              <a:t>따라서</a:t>
            </a:r>
            <a:r>
              <a:rPr lang="en-US" altLang="ko-KR" sz="1500" i="0" u="none" strike="noStrike" dirty="0">
                <a:solidFill>
                  <a:schemeClr val="tx1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500" i="0" u="none" strike="noStrike" dirty="0">
                <a:solidFill>
                  <a:schemeClr val="tx1"/>
                </a:solidFill>
                <a:effectLst/>
                <a:latin typeface="+mj-ea"/>
                <a:ea typeface="+mj-ea"/>
              </a:rPr>
              <a:t>첫 번째 주성분</a:t>
            </a:r>
            <a:r>
              <a:rPr lang="en-US" altLang="ko-KR" sz="1500" i="0" u="none" strike="noStrike" dirty="0">
                <a:solidFill>
                  <a:schemeClr val="tx1"/>
                </a:solidFill>
                <a:effectLst/>
                <a:latin typeface="+mj-ea"/>
                <a:ea typeface="+mj-ea"/>
              </a:rPr>
              <a:t>(</a:t>
            </a:r>
            <a:r>
              <a:rPr lang="en" altLang="ko-Kore-KR" sz="1500" i="0" u="none" strike="noStrike" dirty="0">
                <a:solidFill>
                  <a:schemeClr val="tx1"/>
                </a:solidFill>
                <a:effectLst/>
                <a:latin typeface="+mj-ea"/>
                <a:ea typeface="+mj-ea"/>
              </a:rPr>
              <a:t>PC1)</a:t>
            </a:r>
            <a:r>
              <a:rPr lang="ko-KR" altLang="en-US" sz="1500" i="0" u="none" strike="noStrike" dirty="0">
                <a:solidFill>
                  <a:schemeClr val="tx1"/>
                </a:solidFill>
                <a:effectLst/>
                <a:latin typeface="+mj-ea"/>
                <a:ea typeface="+mj-ea"/>
              </a:rPr>
              <a:t>이 다른 변수들보다 더 큰 분산을 가지는 것은</a:t>
            </a:r>
            <a:r>
              <a:rPr lang="en-US" altLang="ko-KR" sz="1500" i="0" u="none" strike="noStrike" dirty="0">
                <a:solidFill>
                  <a:schemeClr val="tx1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500" i="0" u="none" strike="noStrike" dirty="0">
                <a:solidFill>
                  <a:schemeClr val="tx1"/>
                </a:solidFill>
                <a:effectLst/>
                <a:latin typeface="+mj-ea"/>
                <a:ea typeface="+mj-ea"/>
              </a:rPr>
              <a:t>첫 번째 주성분</a:t>
            </a:r>
            <a:r>
              <a:rPr lang="en-US" altLang="ko-KR" sz="1500" i="0" u="none" strike="noStrike" dirty="0">
                <a:solidFill>
                  <a:schemeClr val="tx1"/>
                </a:solidFill>
                <a:effectLst/>
                <a:latin typeface="+mj-ea"/>
                <a:ea typeface="+mj-ea"/>
              </a:rPr>
              <a:t>(Proportion of </a:t>
            </a:r>
            <a:r>
              <a:rPr lang="en-US" altLang="ko-KR" sz="1500" dirty="0">
                <a:solidFill>
                  <a:schemeClr val="tx1"/>
                </a:solidFill>
                <a:latin typeface="+mj-ea"/>
                <a:ea typeface="+mj-ea"/>
              </a:rPr>
              <a:t>Variance)</a:t>
            </a:r>
            <a:r>
              <a:rPr lang="ko-KR" altLang="en-US" sz="1500" i="0" u="none" strike="noStrike" dirty="0">
                <a:solidFill>
                  <a:schemeClr val="tx1"/>
                </a:solidFill>
                <a:effectLst/>
                <a:latin typeface="+mj-ea"/>
                <a:ea typeface="+mj-ea"/>
              </a:rPr>
              <a:t>의 </a:t>
            </a:r>
            <a:r>
              <a:rPr lang="ko-KR" altLang="en-US" sz="1500" i="0" u="none" strike="noStrike" dirty="0" err="1">
                <a:solidFill>
                  <a:schemeClr val="tx1"/>
                </a:solidFill>
                <a:effectLst/>
                <a:latin typeface="+mj-ea"/>
                <a:ea typeface="+mj-ea"/>
              </a:rPr>
              <a:t>고유값이</a:t>
            </a:r>
            <a:r>
              <a:rPr lang="ko-KR" altLang="en-US" sz="1500" i="0" u="none" strike="noStrike" dirty="0">
                <a:solidFill>
                  <a:schemeClr val="tx1"/>
                </a:solidFill>
                <a:effectLst/>
                <a:latin typeface="+mj-ea"/>
                <a:ea typeface="+mj-ea"/>
              </a:rPr>
              <a:t> 다른 </a:t>
            </a:r>
            <a:r>
              <a:rPr lang="ko-KR" altLang="en-US" sz="1500" i="0" u="none" strike="noStrike" dirty="0" err="1">
                <a:solidFill>
                  <a:schemeClr val="tx1"/>
                </a:solidFill>
                <a:effectLst/>
                <a:latin typeface="+mj-ea"/>
                <a:ea typeface="+mj-ea"/>
              </a:rPr>
              <a:t>고유값보다</a:t>
            </a:r>
            <a:r>
              <a:rPr lang="ko-KR" altLang="en-US" sz="1500" i="0" u="none" strike="noStrike" dirty="0">
                <a:solidFill>
                  <a:schemeClr val="tx1"/>
                </a:solidFill>
                <a:effectLst/>
                <a:latin typeface="+mj-ea"/>
                <a:ea typeface="+mj-ea"/>
              </a:rPr>
              <a:t> 크기 </a:t>
            </a:r>
            <a:r>
              <a:rPr lang="ko-KR" altLang="en-US" sz="1500" dirty="0">
                <a:solidFill>
                  <a:schemeClr val="tx1"/>
                </a:solidFill>
                <a:latin typeface="+mj-ea"/>
                <a:ea typeface="+mj-ea"/>
              </a:rPr>
              <a:t>때문입니다</a:t>
            </a:r>
            <a:r>
              <a:rPr lang="en-US" altLang="ko-KR" sz="1500" dirty="0">
                <a:solidFill>
                  <a:schemeClr val="tx1"/>
                </a:solidFill>
                <a:latin typeface="+mj-ea"/>
                <a:ea typeface="+mj-ea"/>
              </a:rPr>
              <a:t>.</a:t>
            </a:r>
            <a:endParaRPr lang="en-US" altLang="ko-KR" sz="15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63116881"/>
      </p:ext>
    </p:extLst>
  </p:cSld>
  <p:clrMapOvr>
    <a:masterClrMapping/>
  </p:clrMapOvr>
  <p:transition advTm="159184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4.4</a:t>
            </a:r>
            <a:r>
              <a:rPr lang="ko-KR" altLang="en-US" dirty="0"/>
              <a:t> </a:t>
            </a:r>
            <a:r>
              <a:rPr lang="en-US" altLang="ko-KR" dirty="0"/>
              <a:t>Chemical Features of Wine</a:t>
            </a:r>
            <a:endParaRPr lang="ko-KR" altLang="en-US" dirty="0"/>
          </a:p>
        </p:txBody>
      </p: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en-US" altLang="ko-KR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[Solution] 1) </a:t>
            </a:r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와인의 화학적 특성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F28CAC-B8F8-DC68-6423-D690240568BB}"/>
              </a:ext>
            </a:extLst>
          </p:cNvPr>
          <p:cNvSpPr txBox="1"/>
          <p:nvPr/>
        </p:nvSpPr>
        <p:spPr>
          <a:xfrm>
            <a:off x="190006" y="1407006"/>
            <a:ext cx="8763987" cy="772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4D4D4D"/>
              </a:buClr>
              <a:buSzTx/>
              <a:tabLst/>
              <a:defRPr/>
            </a:pPr>
            <a:r>
              <a:rPr lang="en-US" altLang="ko-KR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b)</a:t>
            </a:r>
            <a:r>
              <a:rPr lang="ko-KR" altLang="en-US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kumimoji="0" lang="en-US" altLang="ko-KR" sz="180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[</a:t>
            </a:r>
            <a:r>
              <a:rPr lang="en-US" altLang="ko-KR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Table</a:t>
            </a:r>
            <a:r>
              <a:rPr lang="ko-KR" altLang="en-US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4.12]</a:t>
            </a:r>
            <a:r>
              <a:rPr lang="ko-KR" altLang="en-US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코드를 참조하여 위 데이터를 </a:t>
            </a:r>
            <a:r>
              <a:rPr kumimoji="0" lang="ko-KR" altLang="en-US" sz="180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정규화</a:t>
            </a:r>
            <a:r>
              <a:rPr kumimoji="0" lang="en-US" altLang="ko-KR" sz="180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80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표준화</a:t>
            </a:r>
            <a:r>
              <a:rPr kumimoji="0" lang="en-US" altLang="ko-KR" sz="180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 </a:t>
            </a:r>
            <a:r>
              <a:rPr kumimoji="0" lang="ko-KR" altLang="en-US" sz="180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후 </a:t>
            </a:r>
            <a:r>
              <a:rPr kumimoji="0" lang="en-US" altLang="ko-KR" sz="180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[Table 4.13]</a:t>
            </a:r>
            <a:r>
              <a:rPr kumimoji="0" lang="ko-KR" altLang="en-US" sz="180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의 결과 형식대로</a:t>
            </a:r>
            <a:r>
              <a:rPr kumimoji="0" lang="en-US" altLang="ko-KR" sz="180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(PCS Summary, PCS Component)</a:t>
            </a:r>
            <a:r>
              <a:rPr kumimoji="0" lang="ko-KR" altLang="en-US" sz="180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결과를 </a:t>
            </a:r>
            <a:r>
              <a:rPr kumimoji="0" lang="ko-KR" altLang="en-US" sz="1800" u="none" strike="noStrike" kern="1200" cap="none" spc="0" normalizeH="0" baseline="0" noProof="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출력하시오</a:t>
            </a:r>
            <a:r>
              <a:rPr kumimoji="0" lang="en-US" altLang="ko-KR" sz="180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  <p:pic>
        <p:nvPicPr>
          <p:cNvPr id="11" name="그림 10" descr="텍스트이(가) 표시된 사진&#10;&#10;자동 생성된 설명">
            <a:extLst>
              <a:ext uri="{FF2B5EF4-FFF2-40B4-BE49-F238E27FC236}">
                <a16:creationId xmlns:a16="http://schemas.microsoft.com/office/drawing/2014/main" id="{71D74032-2EB1-D032-032A-A231A4349F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2"/>
          <a:stretch/>
        </p:blipFill>
        <p:spPr>
          <a:xfrm>
            <a:off x="2039188" y="2369375"/>
            <a:ext cx="5334665" cy="1553321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0E4C8DC0-7184-E6DC-2EFB-42AD70026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972" y="4059007"/>
            <a:ext cx="5874671" cy="22717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C75BCF-9F3A-515F-AF7A-0EFF86D1EEC7}"/>
              </a:ext>
            </a:extLst>
          </p:cNvPr>
          <p:cNvSpPr txBox="1"/>
          <p:nvPr/>
        </p:nvSpPr>
        <p:spPr>
          <a:xfrm>
            <a:off x="-1287250" y="2298829"/>
            <a:ext cx="45789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80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PCS Summary</a:t>
            </a:r>
            <a:endParaRPr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0176D0-5ECD-9E0C-563C-D30D9F15186E}"/>
              </a:ext>
            </a:extLst>
          </p:cNvPr>
          <p:cNvSpPr txBox="1"/>
          <p:nvPr/>
        </p:nvSpPr>
        <p:spPr>
          <a:xfrm>
            <a:off x="-1323546" y="3965469"/>
            <a:ext cx="4772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ko-KR" sz="180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PCS Component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11203731"/>
      </p:ext>
    </p:extLst>
  </p:cSld>
  <p:clrMapOvr>
    <a:masterClrMapping/>
  </p:clrMapOvr>
  <p:transition advTm="159184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4.4</a:t>
            </a:r>
            <a:r>
              <a:rPr lang="ko-KR" altLang="en-US" dirty="0"/>
              <a:t> </a:t>
            </a:r>
            <a:r>
              <a:rPr lang="en-US" altLang="ko-KR" dirty="0"/>
              <a:t>Chemical Features of Wine</a:t>
            </a:r>
            <a:endParaRPr lang="ko-KR" altLang="en-US" dirty="0"/>
          </a:p>
        </p:txBody>
      </p: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en-US" altLang="ko-KR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[Solution] 1) </a:t>
            </a:r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와인의 화학적 특성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5978F0-F261-25FD-85A7-EC83C8C565F4}"/>
              </a:ext>
            </a:extLst>
          </p:cNvPr>
          <p:cNvSpPr txBox="1"/>
          <p:nvPr/>
        </p:nvSpPr>
        <p:spPr>
          <a:xfrm>
            <a:off x="393995" y="1605623"/>
            <a:ext cx="8116036" cy="7728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4D4D4D"/>
              </a:buClr>
              <a:buSzTx/>
              <a:tabLst/>
              <a:defRPr/>
            </a:pPr>
            <a:r>
              <a:rPr kumimoji="0" lang="en-US" altLang="ko-KR" sz="180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c) [Table 4.13]</a:t>
            </a:r>
            <a:r>
              <a:rPr kumimoji="0" lang="ko-KR" altLang="en-US" sz="180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의</a:t>
            </a:r>
            <a:r>
              <a:rPr kumimoji="0" lang="en-US" altLang="ko-KR" sz="180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결과와</a:t>
            </a:r>
            <a:r>
              <a:rPr kumimoji="0" lang="en-US" altLang="ko-KR" sz="180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b)</a:t>
            </a:r>
            <a:r>
              <a:rPr kumimoji="0" lang="ko-KR" altLang="en-US" sz="180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의 결과를 비교하여 데이터 정규화</a:t>
            </a:r>
            <a:r>
              <a:rPr kumimoji="0" lang="en-US" altLang="ko-KR" sz="180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80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표준화</a:t>
            </a:r>
            <a:r>
              <a:rPr kumimoji="0" lang="en-US" altLang="ko-KR" sz="180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)</a:t>
            </a:r>
            <a:r>
              <a:rPr kumimoji="0" lang="ko-KR" altLang="en-US" sz="180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에 대한 의견을 쓰시오</a:t>
            </a:r>
            <a:r>
              <a:rPr kumimoji="0" lang="en-US" altLang="ko-KR" sz="1800" u="none" strike="noStrike" kern="1200" cap="none" spc="0" normalizeH="0" baseline="0" noProof="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8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>
                  <a:lumMod val="85000"/>
                  <a:lumOff val="1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FB3F50-0898-15C4-183B-D511B937A9D6}"/>
              </a:ext>
            </a:extLst>
          </p:cNvPr>
          <p:cNvSpPr txBox="1"/>
          <p:nvPr/>
        </p:nvSpPr>
        <p:spPr>
          <a:xfrm>
            <a:off x="382938" y="2364983"/>
            <a:ext cx="8672758" cy="815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itchFamily="2" charset="2"/>
              <a:buChar char="à"/>
            </a:pPr>
            <a:r>
              <a:rPr lang="ko-KR" altLang="en-US" sz="1600" b="0" i="0" u="none" strike="noStrike" dirty="0">
                <a:solidFill>
                  <a:schemeClr val="tx1"/>
                </a:solidFill>
                <a:effectLst/>
                <a:latin typeface="+mj-ea"/>
                <a:ea typeface="+mj-ea"/>
              </a:rPr>
              <a:t>변수들의 스케일 차이가 크면</a:t>
            </a:r>
            <a:r>
              <a:rPr lang="en-US" altLang="ko-KR" sz="1600" b="0" i="0" u="none" strike="noStrike" dirty="0">
                <a:solidFill>
                  <a:schemeClr val="tx1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600" b="0" i="0" u="none" strike="noStrike" dirty="0">
                <a:solidFill>
                  <a:schemeClr val="tx1"/>
                </a:solidFill>
                <a:effectLst/>
                <a:latin typeface="+mj-ea"/>
                <a:ea typeface="+mj-ea"/>
              </a:rPr>
              <a:t>분석 결과가 스케일이 큰 변수들에 영향을 많이 받게 되어 결과의 신뢰성이 떨어질 수 있습니다</a:t>
            </a:r>
            <a:r>
              <a:rPr lang="en-US" altLang="ko-KR" sz="1600" b="0" i="0" u="none" strike="noStrike" dirty="0">
                <a:solidFill>
                  <a:schemeClr val="tx1"/>
                </a:solidFill>
                <a:effectLst/>
                <a:latin typeface="+mj-ea"/>
                <a:ea typeface="+mj-ea"/>
              </a:rPr>
              <a:t>.</a:t>
            </a:r>
            <a:br>
              <a:rPr lang="ko-KR" altLang="en-US" sz="1600" dirty="0">
                <a:solidFill>
                  <a:schemeClr val="tx1"/>
                </a:solidFill>
                <a:latin typeface="+mj-ea"/>
                <a:ea typeface="+mj-ea"/>
              </a:rPr>
            </a:br>
            <a:endParaRPr lang="en-US" altLang="ko-KR" sz="15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109013977"/>
      </p:ext>
    </p:extLst>
  </p:cSld>
  <p:clrMapOvr>
    <a:masterClrMapping/>
  </p:clrMapOvr>
  <p:transition advTm="159184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5.5</a:t>
            </a:r>
            <a:r>
              <a:rPr lang="ko-KR" altLang="en-US" dirty="0"/>
              <a:t> </a:t>
            </a:r>
            <a:r>
              <a:rPr lang="en-US" altLang="ko-KR" dirty="0"/>
              <a:t>Predicting</a:t>
            </a:r>
            <a:r>
              <a:rPr lang="ko-KR" altLang="en-US" dirty="0"/>
              <a:t> </a:t>
            </a:r>
            <a:r>
              <a:rPr lang="en-US" altLang="ko-KR" dirty="0"/>
              <a:t>Fraudulent Claims</a:t>
            </a:r>
            <a:endParaRPr lang="ko-KR" altLang="en-US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0D666C02-B5E8-CED2-394F-2EA2661D56E0}"/>
              </a:ext>
            </a:extLst>
          </p:cNvPr>
          <p:cNvGrpSpPr/>
          <p:nvPr/>
        </p:nvGrpSpPr>
        <p:grpSpPr>
          <a:xfrm>
            <a:off x="400010" y="1421022"/>
            <a:ext cx="8312035" cy="2727986"/>
            <a:chOff x="495310" y="4004403"/>
            <a:chExt cx="2415990" cy="828025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053FF5B-9D35-BF6C-EC47-FEC00241F064}"/>
                </a:ext>
              </a:extLst>
            </p:cNvPr>
            <p:cNvSpPr/>
            <p:nvPr/>
          </p:nvSpPr>
          <p:spPr>
            <a:xfrm>
              <a:off x="495310" y="4005350"/>
              <a:ext cx="2415990" cy="82707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13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l">
                <a:spcBef>
                  <a:spcPts val="600"/>
                </a:spcBef>
              </a:pPr>
              <a:endParaRPr lang="ko-KR" altLang="en-US" dirty="0">
                <a:latin typeface="Arial" panose="020B0604020202020204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2B25BC4-5296-EC01-A083-86901726DC7D}"/>
                </a:ext>
              </a:extLst>
            </p:cNvPr>
            <p:cNvSpPr/>
            <p:nvPr/>
          </p:nvSpPr>
          <p:spPr>
            <a:xfrm>
              <a:off x="495310" y="4004403"/>
              <a:ext cx="2415990" cy="82802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L="252000" marR="0" lvl="0" indent="-2520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Font typeface="Wingdings" panose="05000000000000000000" pitchFamily="2" charset="2"/>
                <a:buChar char="§"/>
                <a:tabLst/>
                <a:defRPr/>
              </a:pP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부정청구를 예측하기 위한 모델을 개발하기 위해서 대규모의 보험 레코드들이 조사되었다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과거 데이터베이스의 청구 중에서 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1%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는 사기라고 판정되었다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매우 낮은 응답률을 고려하여 균형 잡힌 샘플을 제공하기 위해 확대 샘플링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(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사기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: 50% / </a:t>
              </a:r>
              <a:r>
                <a:rPr kumimoji="0" lang="ko-KR" altLang="en-US" sz="1400" u="none" strike="noStrike" kern="1200" cap="none" spc="0" normalizeH="0" baseline="0" noProof="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비사기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: 50%)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이 사용되었다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이 샘플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(n=800)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을 모델에 적용한 결과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, 310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개의 사기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(fraud)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와 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270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개의 </a:t>
              </a:r>
              <a:r>
                <a:rPr kumimoji="0" lang="ko-KR" altLang="en-US" sz="1400" u="none" strike="noStrike" kern="1200" cap="none" spc="0" normalizeH="0" baseline="0" noProof="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비사기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(nonfraud)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를 올바르게 분류하였다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 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반면에 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90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개의 사기를 놓쳤고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, 130</a:t>
              </a:r>
              <a:r>
                <a:rPr kumimoji="0" lang="ko-KR" altLang="en-US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개의 레코드를 사기라고 잘못 분류하였다</a:t>
              </a:r>
              <a:r>
                <a:rPr kumimoji="0" lang="en-US" altLang="ko-KR" sz="1400" u="none" strike="noStrike" kern="1200" cap="none" spc="0" normalizeH="0" baseline="0" noProof="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effectLst/>
                  <a:uLnTx/>
                  <a:uFillTx/>
                  <a:latin typeface="맑은 고딕" panose="020B0503020000020004" pitchFamily="50" charset="-127"/>
                  <a:ea typeface="맑은 고딕" panose="020B0503020000020004" pitchFamily="50" charset="-127"/>
                  <a:cs typeface="+mn-cs"/>
                </a:rPr>
                <a:t>.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AutoNum type="alphaLcParenR"/>
                <a:tabLst/>
                <a:defRPr/>
              </a:pP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위의 정보대로 확대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샘플링된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데이터에 대한 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Confusion Matrix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작성하시오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(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엑셀 활용 추천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AutoNum type="alphaLcParenR"/>
                <a:tabLst/>
                <a:defRPr/>
              </a:pP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확대 샘플링 효과를 되돌린 조정된 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Confusion Matrix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</a:t>
              </a:r>
              <a:r>
                <a:rPr lang="ko-KR" altLang="en-US" sz="1400" dirty="0" err="1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작성하시오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 (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엑셀 활용 추천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)</a:t>
              </a:r>
            </a:p>
            <a:p>
              <a:pPr marL="342900" marR="0" lvl="0" indent="-342900" algn="l" defTabSz="914400" rtl="0" eaLnBrk="1" fontAlgn="base" latinLnBrk="0" hangingPunct="1">
                <a:lnSpc>
                  <a:spcPct val="130000"/>
                </a:lnSpc>
                <a:spcBef>
                  <a:spcPts val="600"/>
                </a:spcBef>
                <a:spcAft>
                  <a:spcPts val="0"/>
                </a:spcAft>
                <a:buClr>
                  <a:srgbClr val="4D4D4D"/>
                </a:buClr>
                <a:buSzTx/>
                <a:buAutoNum type="alphaLcParenR"/>
                <a:tabLst/>
                <a:defRPr/>
              </a:pP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새로운 레코드의 경우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몇 퍼센트가 사기로 분류되리라 예상하는가</a:t>
              </a:r>
              <a:r>
                <a:rPr lang="en-US" altLang="ko-KR" sz="1400" dirty="0">
                  <a:ln>
                    <a:solidFill>
                      <a:srgbClr val="4F81BD">
                        <a:alpha val="0"/>
                      </a:srgb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  <a:endParaRPr kumimoji="0" lang="ko-KR" altLang="en-US" sz="14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en-US" altLang="ko-KR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Q2) </a:t>
            </a:r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부정청구 예측</a:t>
            </a:r>
          </a:p>
        </p:txBody>
      </p:sp>
    </p:spTree>
    <p:extLst>
      <p:ext uri="{BB962C8B-B14F-4D97-AF65-F5344CB8AC3E}">
        <p14:creationId xmlns:p14="http://schemas.microsoft.com/office/powerpoint/2010/main" val="1802227701"/>
      </p:ext>
    </p:extLst>
  </p:cSld>
  <p:clrMapOvr>
    <a:masterClrMapping/>
  </p:clrMapOvr>
  <p:transition advTm="159184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5.5</a:t>
            </a:r>
            <a:r>
              <a:rPr lang="ko-KR" altLang="en-US" dirty="0"/>
              <a:t> </a:t>
            </a:r>
            <a:r>
              <a:rPr lang="en-US" altLang="ko-KR" dirty="0"/>
              <a:t>Predicting</a:t>
            </a:r>
            <a:r>
              <a:rPr lang="ko-KR" altLang="en-US" dirty="0"/>
              <a:t> </a:t>
            </a:r>
            <a:r>
              <a:rPr lang="en-US" altLang="ko-KR" dirty="0"/>
              <a:t>Fraudulent Claims</a:t>
            </a:r>
            <a:endParaRPr lang="ko-KR" altLang="en-US" dirty="0"/>
          </a:p>
        </p:txBody>
      </p: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en-US" altLang="ko-KR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[Solution] 2) </a:t>
            </a:r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부정청구 예측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01DBE2-D405-9B7F-425E-DB7FE1C39FEA}"/>
              </a:ext>
            </a:extLst>
          </p:cNvPr>
          <p:cNvSpPr txBox="1"/>
          <p:nvPr/>
        </p:nvSpPr>
        <p:spPr>
          <a:xfrm>
            <a:off x="393460" y="1592143"/>
            <a:ext cx="83185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a) </a:t>
            </a:r>
            <a:r>
              <a:rPr lang="ko-KR" altLang="en-US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위의 정보대로 확대 </a:t>
            </a:r>
            <a:r>
              <a:rPr lang="ko-KR" altLang="en-US" sz="180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샘플링된</a:t>
            </a:r>
            <a:r>
              <a:rPr lang="ko-KR" altLang="en-US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데이터에 대한 </a:t>
            </a:r>
            <a:r>
              <a:rPr lang="en-US" altLang="ko-KR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Confusion Matrix</a:t>
            </a:r>
            <a:r>
              <a:rPr lang="ko-KR" altLang="en-US" sz="180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en-US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작성하시오</a:t>
            </a:r>
            <a:r>
              <a:rPr lang="en-US" altLang="ko-KR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62C789-FAD0-7852-13BF-77BD16E21700}"/>
              </a:ext>
            </a:extLst>
          </p:cNvPr>
          <p:cNvSpPr txBox="1"/>
          <p:nvPr/>
        </p:nvSpPr>
        <p:spPr>
          <a:xfrm>
            <a:off x="382938" y="2034083"/>
            <a:ext cx="8672758" cy="569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itchFamily="2" charset="2"/>
              <a:buChar char="à"/>
            </a:pPr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과거 </a:t>
            </a:r>
            <a:r>
              <a:rPr lang="en-US" altLang="ko-KR" sz="1600" dirty="0" err="1">
                <a:solidFill>
                  <a:schemeClr val="tx1"/>
                </a:solidFill>
                <a:latin typeface="+mj-ea"/>
                <a:ea typeface="+mj-ea"/>
              </a:rPr>
              <a:t>db</a:t>
            </a:r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중 </a:t>
            </a:r>
            <a:r>
              <a:rPr lang="en-US" altLang="ko-KR" sz="1600" dirty="0">
                <a:solidFill>
                  <a:schemeClr val="tx1"/>
                </a:solidFill>
                <a:latin typeface="+mj-ea"/>
                <a:ea typeface="+mj-ea"/>
              </a:rPr>
              <a:t>1%</a:t>
            </a:r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 사기 이므로 </a:t>
            </a:r>
            <a:r>
              <a:rPr lang="en-US" altLang="ko-KR" sz="1600" dirty="0">
                <a:solidFill>
                  <a:schemeClr val="tx1"/>
                </a:solidFill>
                <a:latin typeface="+mj-ea"/>
                <a:ea typeface="+mj-ea"/>
              </a:rPr>
              <a:t>(99%</a:t>
            </a:r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1600" dirty="0" err="1">
                <a:solidFill>
                  <a:schemeClr val="tx1"/>
                </a:solidFill>
                <a:latin typeface="+mj-ea"/>
                <a:ea typeface="+mj-ea"/>
              </a:rPr>
              <a:t>비사기</a:t>
            </a:r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+mj-ea"/>
                <a:ea typeface="+mj-ea"/>
              </a:rPr>
              <a:t>=</a:t>
            </a:r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+mj-ea"/>
                <a:ea typeface="+mj-ea"/>
              </a:rPr>
              <a:t>0.505</a:t>
            </a:r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+mj-ea"/>
                <a:ea typeface="+mj-ea"/>
              </a:rPr>
              <a:t>/</a:t>
            </a:r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+mj-ea"/>
                <a:ea typeface="+mj-ea"/>
              </a:rPr>
              <a:t>1%</a:t>
            </a:r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 사기 </a:t>
            </a:r>
            <a:r>
              <a:rPr lang="en-US" altLang="ko-KR" sz="1600" dirty="0">
                <a:solidFill>
                  <a:schemeClr val="tx1"/>
                </a:solidFill>
                <a:latin typeface="+mj-ea"/>
                <a:ea typeface="+mj-ea"/>
              </a:rPr>
              <a:t>=</a:t>
            </a:r>
            <a:r>
              <a:rPr lang="ko-KR" altLang="en-US" sz="160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ko-KR" sz="1600" dirty="0">
                <a:solidFill>
                  <a:schemeClr val="tx1"/>
                </a:solidFill>
                <a:latin typeface="+mj-ea"/>
                <a:ea typeface="+mj-ea"/>
              </a:rPr>
              <a:t>50)</a:t>
            </a:r>
            <a:br>
              <a:rPr lang="ko-KR" altLang="en-US" sz="1600" dirty="0">
                <a:solidFill>
                  <a:schemeClr val="tx1"/>
                </a:solidFill>
                <a:latin typeface="+mj-ea"/>
                <a:ea typeface="+mj-ea"/>
              </a:rPr>
            </a:br>
            <a:endParaRPr lang="en-US" altLang="ko-KR" sz="15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/>
              </a:solidFill>
              <a:latin typeface="+mj-ea"/>
              <a:ea typeface="+mj-ea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D3E56DE2-04BC-513F-F672-7DD22CAAF7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052780"/>
              </p:ext>
            </p:extLst>
          </p:nvPr>
        </p:nvGraphicFramePr>
        <p:xfrm>
          <a:off x="468000" y="2438989"/>
          <a:ext cx="6604000" cy="14243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404359726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5006731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96786006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583669358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479409875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63575410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3739548394"/>
                    </a:ext>
                  </a:extLst>
                </a:gridCol>
              </a:tblGrid>
              <a:tr h="215900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" sz="1100" u="none" strike="noStrike">
                          <a:effectLst/>
                        </a:rPr>
                        <a:t>oversampled data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381193"/>
                  </a:ext>
                </a:extLst>
              </a:tr>
              <a:tr h="2159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ore-KR" altLang="en-US" sz="1100" u="none" strike="noStrike">
                          <a:effectLst/>
                        </a:rPr>
                        <a:t>　</a:t>
                      </a:r>
                      <a:endParaRPr lang="ko-Kore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" sz="1100" u="none" strike="noStrike">
                          <a:effectLst/>
                        </a:rPr>
                        <a:t>predict 0</a:t>
                      </a:r>
                      <a:br>
                        <a:rPr lang="en" sz="1100" u="none" strike="noStrike">
                          <a:effectLst/>
                        </a:rPr>
                      </a:br>
                      <a:r>
                        <a:rPr lang="en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예측 사기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" sz="1100" u="none" strike="noStrike">
                          <a:effectLst/>
                        </a:rPr>
                        <a:t>predict 1</a:t>
                      </a:r>
                      <a:br>
                        <a:rPr lang="en" sz="1100" u="none" strike="noStrike">
                          <a:effectLst/>
                        </a:rPr>
                      </a:br>
                      <a:r>
                        <a:rPr lang="en" sz="1100" u="none" strike="noStrike">
                          <a:effectLst/>
                        </a:rPr>
                        <a:t>(</a:t>
                      </a:r>
                      <a:r>
                        <a:rPr lang="ko-KR" altLang="en-US" sz="1100" u="none" strike="noStrike">
                          <a:effectLst/>
                        </a:rPr>
                        <a:t>예측 비사기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u="none" strike="noStrike">
                          <a:effectLst/>
                        </a:rPr>
                        <a:t>total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70973563"/>
                  </a:ext>
                </a:extLst>
              </a:tr>
              <a:tr h="2159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" sz="1100" u="none" strike="noStrike">
                          <a:effectLst/>
                        </a:rPr>
                        <a:t>actual 0 (</a:t>
                      </a:r>
                      <a:r>
                        <a:rPr lang="ko-KR" altLang="en-US" sz="1100" u="none" strike="noStrike">
                          <a:effectLst/>
                        </a:rPr>
                        <a:t>사기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u="none" strike="noStrike">
                          <a:effectLst/>
                        </a:rPr>
                        <a:t>310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u="none" strike="noStrike">
                          <a:effectLst/>
                        </a:rPr>
                        <a:t>90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u="none" strike="noStrike">
                          <a:effectLst/>
                        </a:rPr>
                        <a:t>400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192512042"/>
                  </a:ext>
                </a:extLst>
              </a:tr>
              <a:tr h="2159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" sz="1100" u="none" strike="noStrike">
                          <a:effectLst/>
                        </a:rPr>
                        <a:t>actual 1 (</a:t>
                      </a:r>
                      <a:r>
                        <a:rPr lang="ko-KR" altLang="en-US" sz="1100" u="none" strike="noStrike">
                          <a:effectLst/>
                        </a:rPr>
                        <a:t>비사기</a:t>
                      </a:r>
                      <a:r>
                        <a:rPr lang="en-US" altLang="ko-KR" sz="1100" u="none" strike="noStrike">
                          <a:effectLst/>
                        </a:rPr>
                        <a:t>)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u="none" strike="noStrike">
                          <a:effectLst/>
                        </a:rPr>
                        <a:t>130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u="none" strike="noStrike">
                          <a:effectLst/>
                        </a:rPr>
                        <a:t>270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u="none" strike="noStrike">
                          <a:effectLst/>
                        </a:rPr>
                        <a:t>400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22969784"/>
                  </a:ext>
                </a:extLst>
              </a:tr>
              <a:tr h="2159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" sz="1100" u="none" strike="noStrike">
                          <a:effectLst/>
                        </a:rPr>
                        <a:t>total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u="none" strike="noStrike">
                          <a:effectLst/>
                        </a:rPr>
                        <a:t>440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u="none" strike="noStrike">
                          <a:effectLst/>
                        </a:rPr>
                        <a:t>360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u="none" strike="noStrike">
                          <a:effectLst/>
                        </a:rPr>
                        <a:t>800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44606609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endParaRPr lang="ko-Kore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오분류율</a:t>
                      </a:r>
                      <a:r>
                        <a:rPr lang="ko-KR" altLang="en-US" sz="1100" u="none" strike="noStrike" dirty="0">
                          <a:effectLst/>
                        </a:rPr>
                        <a:t> </a:t>
                      </a:r>
                      <a:r>
                        <a:rPr lang="en-US" altLang="ko-KR" sz="1100" u="none" strike="noStrike" dirty="0">
                          <a:effectLst/>
                        </a:rPr>
                        <a:t>= 27.5%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2349394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7884DCB-5408-3220-B402-5ED5CFEE2C7D}"/>
              </a:ext>
            </a:extLst>
          </p:cNvPr>
          <p:cNvSpPr txBox="1"/>
          <p:nvPr/>
        </p:nvSpPr>
        <p:spPr>
          <a:xfrm>
            <a:off x="400012" y="3863294"/>
            <a:ext cx="8852040" cy="4127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4D4D4D"/>
              </a:buClr>
              <a:buSzTx/>
              <a:tabLst/>
              <a:defRPr/>
            </a:pPr>
            <a:r>
              <a:rPr lang="en-US" altLang="ko-KR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b) </a:t>
            </a:r>
            <a:r>
              <a:rPr lang="ko-KR" altLang="en-US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확대 샘플링 효과를 되돌린 조정된 </a:t>
            </a:r>
            <a:r>
              <a:rPr lang="en-US" altLang="ko-KR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Confusion Matrix</a:t>
            </a:r>
            <a:r>
              <a:rPr lang="ko-KR" altLang="en-US" sz="180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en-US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800" dirty="0" err="1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작성하시오</a:t>
            </a:r>
            <a:r>
              <a:rPr lang="en-US" altLang="ko-KR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2524B8F0-A84C-3B75-844F-B35A5D0BDA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6859056"/>
              </p:ext>
            </p:extLst>
          </p:nvPr>
        </p:nvGraphicFramePr>
        <p:xfrm>
          <a:off x="506947" y="4276036"/>
          <a:ext cx="6604000" cy="1295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7562783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054329237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020693474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318021225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192783306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1007176645"/>
                    </a:ext>
                  </a:extLst>
                </a:gridCol>
                <a:gridCol w="1651000">
                  <a:extLst>
                    <a:ext uri="{9D8B030D-6E8A-4147-A177-3AD203B41FA5}">
                      <a16:colId xmlns:a16="http://schemas.microsoft.com/office/drawing/2014/main" val="1031060932"/>
                    </a:ext>
                  </a:extLst>
                </a:gridCol>
              </a:tblGrid>
              <a:tr h="215900"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en" sz="1100" u="none" strike="noStrike">
                          <a:effectLst/>
                        </a:rPr>
                        <a:t>reweighted data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7812037"/>
                  </a:ext>
                </a:extLst>
              </a:tr>
              <a:tr h="2159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ore-KR" altLang="en-US" sz="1100" u="none" strike="noStrike">
                          <a:effectLst/>
                        </a:rPr>
                        <a:t>　</a:t>
                      </a:r>
                      <a:endParaRPr lang="ko-Kore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" sz="1100" u="none" strike="noStrike">
                          <a:effectLst/>
                        </a:rPr>
                        <a:t>predict 0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" sz="1100" u="none" strike="noStrike">
                          <a:effectLst/>
                        </a:rPr>
                        <a:t>predict 1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" sz="1100" u="none" strike="noStrike">
                          <a:effectLst/>
                        </a:rPr>
                        <a:t>total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21760063"/>
                  </a:ext>
                </a:extLst>
              </a:tr>
              <a:tr h="2159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" sz="1100" u="none" strike="noStrike">
                          <a:effectLst/>
                        </a:rPr>
                        <a:t>actual 0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u="none" strike="noStrike">
                          <a:effectLst/>
                        </a:rPr>
                        <a:t>6.2(310 / 50)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u="none" strike="noStrike">
                          <a:effectLst/>
                        </a:rPr>
                        <a:t>1.8(90/50)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u="none" strike="noStrike">
                          <a:effectLst/>
                        </a:rPr>
                        <a:t>8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51574052"/>
                  </a:ext>
                </a:extLst>
              </a:tr>
              <a:tr h="2159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" sz="1100" u="none" strike="noStrike">
                          <a:effectLst/>
                        </a:rPr>
                        <a:t>actual 1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u="none" strike="noStrike">
                          <a:effectLst/>
                        </a:rPr>
                        <a:t>257.42(130/0.505)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u="none" strike="noStrike">
                          <a:effectLst/>
                        </a:rPr>
                        <a:t>534.65 (270 / 0.0505)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u="none" strike="noStrike">
                          <a:effectLst/>
                        </a:rPr>
                        <a:t>792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272226287"/>
                  </a:ext>
                </a:extLst>
              </a:tr>
              <a:tr h="215900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" sz="1100" u="none" strike="noStrike">
                          <a:effectLst/>
                        </a:rPr>
                        <a:t>total</a:t>
                      </a:r>
                      <a:endParaRPr lang="en" sz="11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u="none" strike="noStrike">
                          <a:effectLst/>
                        </a:rPr>
                        <a:t>263.62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u="none" strike="noStrike">
                          <a:effectLst/>
                        </a:rPr>
                        <a:t>536.45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ore-KR" sz="1100" u="none" strike="noStrike">
                          <a:effectLst/>
                        </a:rPr>
                        <a:t>800</a:t>
                      </a:r>
                      <a:endParaRPr lang="en-US" altLang="ko-Kore-KR" sz="11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5784230"/>
                  </a:ext>
                </a:extLst>
              </a:tr>
              <a:tr h="215900">
                <a:tc>
                  <a:txBody>
                    <a:bodyPr/>
                    <a:lstStyle/>
                    <a:p>
                      <a:pPr algn="l" fontAlgn="ctr"/>
                      <a:endParaRPr lang="ko-Kore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ore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 err="1">
                          <a:effectLst/>
                        </a:rPr>
                        <a:t>오분류율</a:t>
                      </a:r>
                      <a:r>
                        <a:rPr lang="ko-KR" altLang="en-US" sz="1100" u="none" strike="noStrike" dirty="0">
                          <a:effectLst/>
                        </a:rPr>
                        <a:t> </a:t>
                      </a:r>
                      <a:r>
                        <a:rPr lang="en-US" altLang="ko-KR" sz="1100" u="none" strike="noStrike" dirty="0">
                          <a:effectLst/>
                        </a:rPr>
                        <a:t>= 32.35%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Malgun Gothic" panose="020B0503020000020004" pitchFamily="34" charset="-127"/>
                        <a:ea typeface="Malgun Gothic" panose="020B0503020000020004" pitchFamily="34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403538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1574779"/>
      </p:ext>
    </p:extLst>
  </p:cSld>
  <p:clrMapOvr>
    <a:masterClrMapping/>
  </p:clrMapOvr>
  <p:transition advTm="159184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>
            <a:extLst>
              <a:ext uri="{FF2B5EF4-FFF2-40B4-BE49-F238E27FC236}">
                <a16:creationId xmlns:a16="http://schemas.microsoft.com/office/drawing/2014/main" id="{A49C7182-7B37-A58F-119C-E199A6F37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5.5</a:t>
            </a:r>
            <a:r>
              <a:rPr lang="ko-KR" altLang="en-US" dirty="0"/>
              <a:t> </a:t>
            </a:r>
            <a:r>
              <a:rPr lang="en-US" altLang="ko-KR" dirty="0"/>
              <a:t>Predicting</a:t>
            </a:r>
            <a:r>
              <a:rPr lang="ko-KR" altLang="en-US" dirty="0"/>
              <a:t> </a:t>
            </a:r>
            <a:r>
              <a:rPr lang="en-US" altLang="ko-KR" dirty="0"/>
              <a:t>Fraudulent Claims</a:t>
            </a:r>
            <a:endParaRPr lang="ko-KR" altLang="en-US" dirty="0"/>
          </a:p>
        </p:txBody>
      </p:sp>
      <p:sp>
        <p:nvSpPr>
          <p:cNvPr id="5" name="양쪽 모서리가 둥근 사각형 840">
            <a:extLst>
              <a:ext uri="{FF2B5EF4-FFF2-40B4-BE49-F238E27FC236}">
                <a16:creationId xmlns:a16="http://schemas.microsoft.com/office/drawing/2014/main" id="{9842AFC7-4441-8E0F-210F-2450B729D3D7}"/>
              </a:ext>
            </a:extLst>
          </p:cNvPr>
          <p:cNvSpPr/>
          <p:nvPr/>
        </p:nvSpPr>
        <p:spPr>
          <a:xfrm>
            <a:off x="400012" y="989036"/>
            <a:ext cx="4171988" cy="403071"/>
          </a:xfrm>
          <a:prstGeom prst="round2SameRect">
            <a:avLst/>
          </a:prstGeom>
          <a:solidFill>
            <a:srgbClr val="2D6BDB"/>
          </a:solidFill>
          <a:ln>
            <a:noFill/>
          </a:ln>
          <a:effectLst>
            <a:outerShdw blurRad="50800" dist="38100" algn="l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72000" algn="l"/>
            <a:r>
              <a:rPr lang="en-US" altLang="ko-KR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[Solution] 2) </a:t>
            </a:r>
            <a:r>
              <a:rPr lang="ko-KR" altLang="en-US" sz="1600" b="1" dirty="0">
                <a:gradFill>
                  <a:gsLst>
                    <a:gs pos="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부정청구 예측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EB8E73-AC5A-5987-C85F-2B21A81FB141}"/>
              </a:ext>
            </a:extLst>
          </p:cNvPr>
          <p:cNvSpPr txBox="1"/>
          <p:nvPr/>
        </p:nvSpPr>
        <p:spPr>
          <a:xfrm>
            <a:off x="400012" y="1592143"/>
            <a:ext cx="8852040" cy="2101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base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4D4D4D"/>
              </a:buClr>
              <a:buSzTx/>
              <a:tabLst/>
              <a:defRPr/>
            </a:pPr>
            <a:r>
              <a:rPr lang="en-US" altLang="ko-KR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c) </a:t>
            </a:r>
            <a:r>
              <a:rPr lang="ko-KR" altLang="en-US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새로운 레코드의 경우</a:t>
            </a:r>
            <a:r>
              <a:rPr lang="en-US" altLang="ko-KR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몇 퍼센트가 사기로 분류되리라 예상하는가</a:t>
            </a:r>
            <a:r>
              <a:rPr lang="en-US" altLang="ko-KR" sz="18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?</a:t>
            </a:r>
          </a:p>
          <a:p>
            <a:pPr marR="0" lvl="0" algn="l" defTabSz="914400" rtl="0" eaLnBrk="1" fontAlgn="base" latinLnBrk="0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rgbClr val="4D4D4D"/>
              </a:buClr>
              <a:buSzTx/>
              <a:tabLst/>
              <a:defRPr/>
            </a:pPr>
            <a:r>
              <a:rPr kumimoji="0" lang="en-US" altLang="ko-KR" sz="16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  <a:sym typeface="Wingdings" pitchFamily="2" charset="2"/>
              </a:rPr>
              <a:t></a:t>
            </a:r>
            <a:r>
              <a:rPr kumimoji="0" lang="ko-KR" altLang="en-US" sz="16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schemeClr val="tx1"/>
                </a:solidFill>
                <a:latin typeface="+mj-ea"/>
                <a:ea typeface="+mj-ea"/>
                <a:sym typeface="Wingdings" pitchFamily="2" charset="2"/>
              </a:rPr>
              <a:t> </a:t>
            </a:r>
            <a:r>
              <a:rPr lang="ko-KR" altLang="en-US" sz="1600" b="0" i="0" u="none" strike="noStrike" dirty="0">
                <a:solidFill>
                  <a:schemeClr val="tx1"/>
                </a:solidFill>
                <a:effectLst/>
                <a:latin typeface="+mj-ea"/>
                <a:ea typeface="+mj-ea"/>
              </a:rPr>
              <a:t>새로운 레코드가 사기로 분류될 확률은 모델의 성능에 따라 다르다</a:t>
            </a:r>
            <a:r>
              <a:rPr lang="en-US" altLang="ko-KR" sz="1600" b="0" i="0" u="none" strike="noStrike" dirty="0">
                <a:solidFill>
                  <a:schemeClr val="tx1"/>
                </a:solidFill>
                <a:effectLst/>
                <a:latin typeface="+mj-ea"/>
                <a:ea typeface="+mj-ea"/>
              </a:rPr>
              <a:t>. </a:t>
            </a:r>
            <a:r>
              <a:rPr lang="ko-KR" altLang="en-US" sz="1600" b="0" i="0" u="none" strike="noStrike" dirty="0">
                <a:solidFill>
                  <a:schemeClr val="tx1"/>
                </a:solidFill>
                <a:effectLst/>
                <a:latin typeface="+mj-ea"/>
                <a:ea typeface="+mj-ea"/>
              </a:rPr>
              <a:t>정확도</a:t>
            </a:r>
            <a:r>
              <a:rPr lang="en-US" altLang="ko-KR" sz="1600" b="0" i="0" u="none" strike="noStrike" dirty="0">
                <a:solidFill>
                  <a:schemeClr val="tx1"/>
                </a:solidFill>
                <a:effectLst/>
                <a:latin typeface="+mj-ea"/>
                <a:ea typeface="+mj-ea"/>
              </a:rPr>
              <a:t>(</a:t>
            </a:r>
            <a:r>
              <a:rPr lang="en" altLang="ko-Kore-KR" sz="1600" b="0" i="0" u="none" strike="noStrike" dirty="0">
                <a:solidFill>
                  <a:schemeClr val="tx1"/>
                </a:solidFill>
                <a:effectLst/>
                <a:latin typeface="+mj-ea"/>
                <a:ea typeface="+mj-ea"/>
              </a:rPr>
              <a:t>Accuracy), </a:t>
            </a:r>
            <a:r>
              <a:rPr lang="ko-KR" altLang="en-US" sz="1600" b="0" i="0" u="none" strike="noStrike" dirty="0">
                <a:solidFill>
                  <a:schemeClr val="tx1"/>
                </a:solidFill>
                <a:effectLst/>
                <a:latin typeface="+mj-ea"/>
                <a:ea typeface="+mj-ea"/>
              </a:rPr>
              <a:t>정밀도</a:t>
            </a:r>
            <a:r>
              <a:rPr lang="en-US" altLang="ko-KR" sz="1600" b="0" i="0" u="none" strike="noStrike" dirty="0">
                <a:solidFill>
                  <a:schemeClr val="tx1"/>
                </a:solidFill>
                <a:effectLst/>
                <a:latin typeface="+mj-ea"/>
                <a:ea typeface="+mj-ea"/>
              </a:rPr>
              <a:t>(</a:t>
            </a:r>
            <a:r>
              <a:rPr lang="en" altLang="ko-Kore-KR" sz="1600" b="0" i="0" u="none" strike="noStrike" dirty="0">
                <a:solidFill>
                  <a:schemeClr val="tx1"/>
                </a:solidFill>
                <a:effectLst/>
                <a:latin typeface="+mj-ea"/>
                <a:ea typeface="+mj-ea"/>
              </a:rPr>
              <a:t>Precision), </a:t>
            </a:r>
            <a:r>
              <a:rPr lang="ko-KR" altLang="en-US" sz="1600" b="0" i="0" u="none" strike="noStrike" dirty="0" err="1">
                <a:solidFill>
                  <a:schemeClr val="tx1"/>
                </a:solidFill>
                <a:effectLst/>
                <a:latin typeface="+mj-ea"/>
                <a:ea typeface="+mj-ea"/>
              </a:rPr>
              <a:t>재현율</a:t>
            </a:r>
            <a:r>
              <a:rPr lang="en-US" altLang="ko-KR" sz="1600" b="0" i="0" u="none" strike="noStrike" dirty="0">
                <a:solidFill>
                  <a:schemeClr val="tx1"/>
                </a:solidFill>
                <a:effectLst/>
                <a:latin typeface="+mj-ea"/>
                <a:ea typeface="+mj-ea"/>
              </a:rPr>
              <a:t>(</a:t>
            </a:r>
            <a:r>
              <a:rPr lang="en" altLang="ko-Kore-KR" sz="1600" b="0" i="0" u="none" strike="noStrike" dirty="0">
                <a:solidFill>
                  <a:schemeClr val="tx1"/>
                </a:solidFill>
                <a:effectLst/>
                <a:latin typeface="+mj-ea"/>
                <a:ea typeface="+mj-ea"/>
              </a:rPr>
              <a:t>Recall) </a:t>
            </a:r>
            <a:r>
              <a:rPr lang="ko-KR" altLang="en-US" sz="1600" b="0" i="0" u="none" strike="noStrike" dirty="0">
                <a:solidFill>
                  <a:schemeClr val="tx1"/>
                </a:solidFill>
                <a:effectLst/>
                <a:latin typeface="+mj-ea"/>
                <a:ea typeface="+mj-ea"/>
              </a:rPr>
              <a:t>등의 평가 지표를 사용하여 모델의 성능을 평가할 수 있다</a:t>
            </a:r>
            <a:r>
              <a:rPr lang="en-US" altLang="ko-KR" sz="1600" b="0" i="0" u="none" strike="noStrike" dirty="0">
                <a:solidFill>
                  <a:schemeClr val="tx1"/>
                </a:solidFill>
                <a:effectLst/>
                <a:latin typeface="+mj-ea"/>
                <a:ea typeface="+mj-ea"/>
              </a:rPr>
              <a:t>. </a:t>
            </a:r>
            <a:r>
              <a:rPr lang="ko-KR" altLang="en-US" sz="1600" b="0" i="0" u="none" strike="noStrike" dirty="0">
                <a:solidFill>
                  <a:schemeClr val="tx1"/>
                </a:solidFill>
                <a:effectLst/>
                <a:latin typeface="+mj-ea"/>
                <a:ea typeface="+mj-ea"/>
              </a:rPr>
              <a:t>예를 들어</a:t>
            </a:r>
            <a:r>
              <a:rPr lang="en-US" altLang="ko-KR" sz="1600" b="0" i="0" u="none" strike="noStrike" dirty="0">
                <a:solidFill>
                  <a:schemeClr val="tx1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600" b="0" i="0" u="none" strike="noStrike" dirty="0">
                <a:solidFill>
                  <a:schemeClr val="tx1"/>
                </a:solidFill>
                <a:effectLst/>
                <a:latin typeface="+mj-ea"/>
                <a:ea typeface="+mj-ea"/>
              </a:rPr>
              <a:t>모델이 </a:t>
            </a:r>
            <a:r>
              <a:rPr lang="en-US" altLang="ko-KR" sz="1600" b="0" i="0" u="none" strike="noStrike" dirty="0">
                <a:solidFill>
                  <a:schemeClr val="tx1"/>
                </a:solidFill>
                <a:effectLst/>
                <a:latin typeface="+mj-ea"/>
                <a:ea typeface="+mj-ea"/>
              </a:rPr>
              <a:t>80%</a:t>
            </a:r>
            <a:r>
              <a:rPr lang="ko-KR" altLang="en-US" sz="1600" b="0" i="0" u="none" strike="noStrike" dirty="0">
                <a:solidFill>
                  <a:schemeClr val="tx1"/>
                </a:solidFill>
                <a:effectLst/>
                <a:latin typeface="+mj-ea"/>
                <a:ea typeface="+mj-ea"/>
              </a:rPr>
              <a:t>의 정확도를 가지고 있다면</a:t>
            </a:r>
            <a:r>
              <a:rPr lang="en-US" altLang="ko-KR" sz="1600" b="0" i="0" u="none" strike="noStrike" dirty="0">
                <a:solidFill>
                  <a:schemeClr val="tx1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600" b="1" i="0" u="none" strike="noStrike" dirty="0">
                <a:solidFill>
                  <a:schemeClr val="tx1"/>
                </a:solidFill>
                <a:effectLst/>
                <a:latin typeface="+mj-ea"/>
                <a:ea typeface="+mj-ea"/>
              </a:rPr>
              <a:t>새로운 레코드 중 약 </a:t>
            </a:r>
            <a:r>
              <a:rPr lang="en-US" altLang="ko-KR" sz="1600" b="1" i="0" u="none" strike="noStrike" dirty="0">
                <a:solidFill>
                  <a:schemeClr val="tx1"/>
                </a:solidFill>
                <a:effectLst/>
                <a:latin typeface="+mj-ea"/>
                <a:ea typeface="+mj-ea"/>
              </a:rPr>
              <a:t>20%</a:t>
            </a:r>
            <a:r>
              <a:rPr lang="ko-KR" altLang="en-US" sz="1600" b="1" i="0" u="none" strike="noStrike" dirty="0">
                <a:solidFill>
                  <a:schemeClr val="tx1"/>
                </a:solidFill>
                <a:effectLst/>
                <a:latin typeface="+mj-ea"/>
                <a:ea typeface="+mj-ea"/>
              </a:rPr>
              <a:t>가 잘못 분류될 것으로 예상</a:t>
            </a:r>
            <a:r>
              <a:rPr lang="ko-KR" altLang="en-US" sz="1600" b="0" i="0" u="none" strike="noStrike" dirty="0">
                <a:solidFill>
                  <a:schemeClr val="tx1"/>
                </a:solidFill>
                <a:effectLst/>
                <a:latin typeface="+mj-ea"/>
                <a:ea typeface="+mj-ea"/>
              </a:rPr>
              <a:t>할 수 있다</a:t>
            </a:r>
            <a:r>
              <a:rPr lang="en-US" altLang="ko-KR" sz="1600" b="0" i="0" u="none" strike="noStrike" dirty="0">
                <a:solidFill>
                  <a:schemeClr val="tx1"/>
                </a:solidFill>
                <a:effectLst/>
                <a:latin typeface="+mj-ea"/>
                <a:ea typeface="+mj-ea"/>
              </a:rPr>
              <a:t>. </a:t>
            </a:r>
            <a:r>
              <a:rPr lang="ko-KR" altLang="en-US" sz="1600" b="0" i="0" u="none" strike="noStrike" dirty="0">
                <a:solidFill>
                  <a:schemeClr val="tx1"/>
                </a:solidFill>
                <a:effectLst/>
                <a:latin typeface="+mj-ea"/>
                <a:ea typeface="+mj-ea"/>
              </a:rPr>
              <a:t>따라서 모델의 성능에 따라 새로운 레코드가 사기로 분류될 확률은 다르며</a:t>
            </a:r>
            <a:r>
              <a:rPr lang="en-US" altLang="ko-KR" sz="1600" b="0" i="0" u="none" strike="noStrike" dirty="0">
                <a:solidFill>
                  <a:schemeClr val="tx1"/>
                </a:solidFill>
                <a:effectLst/>
                <a:latin typeface="+mj-ea"/>
                <a:ea typeface="+mj-ea"/>
              </a:rPr>
              <a:t>, </a:t>
            </a:r>
            <a:r>
              <a:rPr lang="ko-KR" altLang="en-US" sz="1600" b="0" i="0" u="none" strike="noStrike" dirty="0">
                <a:solidFill>
                  <a:schemeClr val="tx1"/>
                </a:solidFill>
                <a:effectLst/>
                <a:latin typeface="+mj-ea"/>
                <a:ea typeface="+mj-ea"/>
              </a:rPr>
              <a:t>추가적인 정보가 필요하다</a:t>
            </a:r>
            <a:r>
              <a:rPr lang="en-US" altLang="ko-KR" sz="1600" b="0" i="0" u="none" strike="noStrike" dirty="0">
                <a:solidFill>
                  <a:schemeClr val="tx1"/>
                </a:solidFill>
                <a:effectLst/>
                <a:latin typeface="+mj-ea"/>
                <a:ea typeface="+mj-ea"/>
              </a:rPr>
              <a:t>.</a:t>
            </a:r>
            <a:endParaRPr kumimoji="0" lang="ko-KR" altLang="en-US" sz="1600" dirty="0">
              <a:ln>
                <a:solidFill>
                  <a:srgbClr val="4F81BD">
                    <a:alpha val="0"/>
                  </a:srgbClr>
                </a:solidFill>
              </a:ln>
              <a:solidFill>
                <a:schemeClr val="tx1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811522307"/>
      </p:ext>
    </p:extLst>
  </p:cSld>
  <p:clrMapOvr>
    <a:masterClrMapping/>
  </p:clrMapOvr>
  <p:transition advTm="159184"/>
</p:sld>
</file>

<file path=ppt/theme/theme1.xml><?xml version="1.0" encoding="utf-8"?>
<a:theme xmlns:a="http://schemas.openxmlformats.org/drawingml/2006/main" name="1_Default Design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C0C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rgbClr val="00C0C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Default Design 1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37121"/>
        </a:accent1>
        <a:accent2>
          <a:srgbClr val="FFBC17"/>
        </a:accent2>
        <a:accent3>
          <a:srgbClr val="FFFFFF"/>
        </a:accent3>
        <a:accent4>
          <a:srgbClr val="000000"/>
        </a:accent4>
        <a:accent5>
          <a:srgbClr val="F8BBAB"/>
        </a:accent5>
        <a:accent6>
          <a:srgbClr val="E7AA14"/>
        </a:accent6>
        <a:hlink>
          <a:srgbClr val="0CA8CA"/>
        </a:hlink>
        <a:folHlink>
          <a:srgbClr val="B9D3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efault Design 2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37121"/>
        </a:accent1>
        <a:accent2>
          <a:srgbClr val="FFBC17"/>
        </a:accent2>
        <a:accent3>
          <a:srgbClr val="FFFFFF"/>
        </a:accent3>
        <a:accent4>
          <a:srgbClr val="000000"/>
        </a:accent4>
        <a:accent5>
          <a:srgbClr val="F8BBAB"/>
        </a:accent5>
        <a:accent6>
          <a:srgbClr val="E7AA14"/>
        </a:accent6>
        <a:hlink>
          <a:srgbClr val="0CA8CA"/>
        </a:hlink>
        <a:folHlink>
          <a:srgbClr val="B1A79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3" ma:contentTypeDescription="새 문서를 만듭니다." ma:contentTypeScope="" ma:versionID="8f56fd7f689ce8c4e9cc7557b2243415">
  <xsd:schema xmlns:xsd="http://www.w3.org/2001/XMLSchema" xmlns:xs="http://www.w3.org/2001/XMLSchema" xmlns:p="http://schemas.microsoft.com/office/2006/metadata/properties" xmlns:ns2="df922d41-91bf-45f8-8b2c-e1591bc010d5" xmlns:ns3="ad4f9fb4-0e06-43e2-8892-d19b32436ccd" targetNamespace="http://schemas.microsoft.com/office/2006/metadata/properties" ma:root="true" ma:fieldsID="8e09176fa42ed14ec2a885492b4aa618" ns2:_="" ns3:_="">
    <xsd:import namespace="df922d41-91bf-45f8-8b2c-e1591bc010d5"/>
    <xsd:import namespace="ad4f9fb4-0e06-43e2-8892-d19b32436c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4f9fb4-0e06-43e2-8892-d19b32436c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53D9FF3-BD5B-4FDF-93A5-04CCE2E36E6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46E6F837-4AA1-4FD8-A15B-1443757735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ad4f9fb4-0e06-43e2-8892-d19b32436c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9C19A0C-75D1-4401-8263-08FD287577E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2004:Templates:Presentations:Designs:Calm Seas</Template>
  <TotalTime>43310</TotalTime>
  <Words>743</Words>
  <Application>Microsoft Macintosh PowerPoint</Application>
  <PresentationFormat>화면 슬라이드 쇼(4:3)</PresentationFormat>
  <Paragraphs>77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Malgun Gothic</vt:lpstr>
      <vt:lpstr>Malgun Gothic</vt:lpstr>
      <vt:lpstr>Arial</vt:lpstr>
      <vt:lpstr>Corbel</vt:lpstr>
      <vt:lpstr>Wingdings</vt:lpstr>
      <vt:lpstr>1_Default Design</vt:lpstr>
      <vt:lpstr>PowerPoint 프레젠테이션</vt:lpstr>
      <vt:lpstr>Contents</vt:lpstr>
      <vt:lpstr>4.4 Chemical Features of Wine</vt:lpstr>
      <vt:lpstr>4.4 Chemical Features of Wine</vt:lpstr>
      <vt:lpstr>4.4 Chemical Features of Wine</vt:lpstr>
      <vt:lpstr>4.4 Chemical Features of Wine</vt:lpstr>
      <vt:lpstr>5.5 Predicting Fraudulent Claims</vt:lpstr>
      <vt:lpstr>5.5 Predicting Fraudulent Claims</vt:lpstr>
      <vt:lpstr>5.5 Predicting Fraudulent Claims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이광연</dc:creator>
  <cp:lastModifiedBy>15586</cp:lastModifiedBy>
  <cp:revision>3197</cp:revision>
  <cp:lastPrinted>2006-07-05T10:01:35Z</cp:lastPrinted>
  <dcterms:created xsi:type="dcterms:W3CDTF">2004-08-18T11:28:05Z</dcterms:created>
  <dcterms:modified xsi:type="dcterms:W3CDTF">2023-04-03T12:26:19Z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