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5E0B-C308-904A-A88C-200A234BA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6F60B-069C-9D46-A1A5-A08CC4FE1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8EC23B-F248-0746-8D1A-371D6B2A439D}"/>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5883B3C2-2A63-9642-AAEB-3316E9519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D87FB-638B-A541-92F3-DDA3D9FC6171}"/>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330861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C5FA-74C4-9848-8EE9-835EB315B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9D7EF-DAAF-3F42-A668-35E1CEAB4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B904-C628-BE4C-9654-9B04ACC0A968}"/>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2640CF33-A610-AD4C-838B-BB134AB71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5A995-64BD-3544-A2FB-8B4D64F974C0}"/>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89788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7CB75-4311-B641-9429-40CB4DC3C1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198C1F-2DB5-0846-97BB-9F185E1E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891E-5071-6C48-B87E-F995516D8746}"/>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0EED2D8A-D598-184A-8FB5-49A145AB0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88E6-FB17-F143-A3B0-408A394D7382}"/>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150822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05D4-B285-9A4E-84E6-EE51DE688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1C8B3-4755-984B-8486-BCEA65F03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0F48C-C972-324F-B00A-AD91F0805BC0}"/>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49D4B3B8-594A-184B-ACE9-A7D43D329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07B8A-9DDE-EF4E-A16D-7A5A9D96DBE3}"/>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12829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9B34-FAE2-0740-BB52-89C659870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2EE1AD-C1CF-764A-BA31-9758F4125B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D8FAC-9E93-CB4C-BC5A-ECEBE0F2DD92}"/>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B6EB595D-CD7C-7F44-B893-61AEB4752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98F96-7261-4C46-810B-E050B0957C62}"/>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41824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47F2-1C94-604B-9573-4B948B72F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60E12-A324-1947-A07D-F4B7337590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6687E7-F2C0-0741-924A-A5C4580FC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2B7F9-DFDE-2146-951B-E234A0CEAEA2}"/>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6" name="Footer Placeholder 5">
            <a:extLst>
              <a:ext uri="{FF2B5EF4-FFF2-40B4-BE49-F238E27FC236}">
                <a16:creationId xmlns:a16="http://schemas.microsoft.com/office/drawing/2014/main" id="{5A7C15CE-D577-2F41-A41B-838D81486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DDC1F-0274-8644-8BF7-8BBE88B3B93C}"/>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188458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21-1E42-104A-AD8C-18FDF35C09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1B4AA-4366-A549-8BAB-E60260B7F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63FA38-0CD8-014E-A511-DE4EEEE91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3A26C-3CC3-3849-9AF5-0506D456F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F0F34-BB23-4849-B9E6-3C970C47E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516C8A-6826-404D-A026-8356F06E3C8A}"/>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8" name="Footer Placeholder 7">
            <a:extLst>
              <a:ext uri="{FF2B5EF4-FFF2-40B4-BE49-F238E27FC236}">
                <a16:creationId xmlns:a16="http://schemas.microsoft.com/office/drawing/2014/main" id="{9E3DB259-008A-7040-89DB-7FAC1D6AD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CDAC0-BC58-C146-A469-BAB5A2365BE5}"/>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354934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B863-B60B-804A-93BE-2FE6BD93B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3DAF3-8AE5-6749-9E3D-596B952316B6}"/>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4" name="Footer Placeholder 3">
            <a:extLst>
              <a:ext uri="{FF2B5EF4-FFF2-40B4-BE49-F238E27FC236}">
                <a16:creationId xmlns:a16="http://schemas.microsoft.com/office/drawing/2014/main" id="{25C89028-967E-AA4C-BFD9-F3B6E3FA2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2E94B-3782-D644-99A6-A8EAEB94F4BD}"/>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228035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98A66A-A5C0-4143-8DEE-0E350927B185}"/>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3" name="Footer Placeholder 2">
            <a:extLst>
              <a:ext uri="{FF2B5EF4-FFF2-40B4-BE49-F238E27FC236}">
                <a16:creationId xmlns:a16="http://schemas.microsoft.com/office/drawing/2014/main" id="{8C6B2E3D-24C7-1249-9A47-E2862AB35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40D5C-A96D-9846-88DF-622796203D0C}"/>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28317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6B53-D015-B043-8593-EFCCE93FA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BDC8BE-938E-0249-871C-47876E299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7196D-8761-0345-BCDB-9E570713C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87ED4-210E-7641-88CD-C0AD1906F08A}"/>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6" name="Footer Placeholder 5">
            <a:extLst>
              <a:ext uri="{FF2B5EF4-FFF2-40B4-BE49-F238E27FC236}">
                <a16:creationId xmlns:a16="http://schemas.microsoft.com/office/drawing/2014/main" id="{C32B7E26-ECD0-194C-B211-1626662A2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E2A6C-7EBA-ED45-946D-2389D69F6CCC}"/>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70032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E767-D7F4-994A-B1AE-35167B744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1D1CA-BB22-924D-A163-F7D986851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E52C0B-B311-AE40-A94B-416A31FB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B9C6E-A1D9-5F43-B73E-09AF3FF96319}"/>
              </a:ext>
            </a:extLst>
          </p:cNvPr>
          <p:cNvSpPr>
            <a:spLocks noGrp="1"/>
          </p:cNvSpPr>
          <p:nvPr>
            <p:ph type="dt" sz="half" idx="10"/>
          </p:nvPr>
        </p:nvSpPr>
        <p:spPr/>
        <p:txBody>
          <a:bodyPr/>
          <a:lstStyle/>
          <a:p>
            <a:fld id="{ADCBFBC3-427E-B549-A4F2-78FC42EF3EFA}" type="datetimeFigureOut">
              <a:rPr lang="en-US" smtClean="0"/>
              <a:t>4/8/20</a:t>
            </a:fld>
            <a:endParaRPr lang="en-US"/>
          </a:p>
        </p:txBody>
      </p:sp>
      <p:sp>
        <p:nvSpPr>
          <p:cNvPr id="6" name="Footer Placeholder 5">
            <a:extLst>
              <a:ext uri="{FF2B5EF4-FFF2-40B4-BE49-F238E27FC236}">
                <a16:creationId xmlns:a16="http://schemas.microsoft.com/office/drawing/2014/main" id="{C9CCBCC9-65BC-8144-B115-E78102F98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52EB9-DA2F-E546-BE2D-0C125ADFE728}"/>
              </a:ext>
            </a:extLst>
          </p:cNvPr>
          <p:cNvSpPr>
            <a:spLocks noGrp="1"/>
          </p:cNvSpPr>
          <p:nvPr>
            <p:ph type="sldNum" sz="quarter" idx="12"/>
          </p:nvPr>
        </p:nvSpPr>
        <p:spPr/>
        <p:txBody>
          <a:bodyPr/>
          <a:lstStyle/>
          <a:p>
            <a:fld id="{CD8E13C2-F476-354B-8E81-731990BBA320}" type="slidenum">
              <a:rPr lang="en-US" smtClean="0"/>
              <a:t>‹#›</a:t>
            </a:fld>
            <a:endParaRPr lang="en-US"/>
          </a:p>
        </p:txBody>
      </p:sp>
    </p:spTree>
    <p:extLst>
      <p:ext uri="{BB962C8B-B14F-4D97-AF65-F5344CB8AC3E}">
        <p14:creationId xmlns:p14="http://schemas.microsoft.com/office/powerpoint/2010/main" val="418005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FD816-C002-B648-A371-682D57FD7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D1FB6-6A34-8645-B496-3908169CD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598BE-3428-D24B-A473-A6D07E4F5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BFBC3-427E-B549-A4F2-78FC42EF3EFA}" type="datetimeFigureOut">
              <a:rPr lang="en-US" smtClean="0"/>
              <a:t>4/8/20</a:t>
            </a:fld>
            <a:endParaRPr lang="en-US"/>
          </a:p>
        </p:txBody>
      </p:sp>
      <p:sp>
        <p:nvSpPr>
          <p:cNvPr id="5" name="Footer Placeholder 4">
            <a:extLst>
              <a:ext uri="{FF2B5EF4-FFF2-40B4-BE49-F238E27FC236}">
                <a16:creationId xmlns:a16="http://schemas.microsoft.com/office/drawing/2014/main" id="{D8FF4CE4-7E51-324C-A6AA-41C2C5B44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EEF8D-BCA0-CB48-9771-A09A89741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E13C2-F476-354B-8E81-731990BBA320}" type="slidenum">
              <a:rPr lang="en-US" smtClean="0"/>
              <a:t>‹#›</a:t>
            </a:fld>
            <a:endParaRPr lang="en-US"/>
          </a:p>
        </p:txBody>
      </p:sp>
    </p:spTree>
    <p:extLst>
      <p:ext uri="{BB962C8B-B14F-4D97-AF65-F5344CB8AC3E}">
        <p14:creationId xmlns:p14="http://schemas.microsoft.com/office/powerpoint/2010/main" val="1972220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localhost:8888/notebooks/Desktop/1624/final/FinalProjectstarter.ipynb#From-the-dendrogram,-we-can-find-the-deep-breathing-and-sleep-is-within-a-cluster.-Ibuprofen,-relievers-and-medication-is-within-a-cluster.-Relaxation-and-physical-activity-is-within-a-cluster.-Drink-water-and-fliud-intake-is-within-a-cluster.-Therefore,-we-can-infer-that-there-are-four-main-treatment-includes-physical-activity,-drink-water,-take-medication-and-slee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1721EA-886A-424D-8677-8327A27FFEBD}"/>
              </a:ext>
            </a:extLst>
          </p:cNvPr>
          <p:cNvSpPr/>
          <p:nvPr/>
        </p:nvSpPr>
        <p:spPr>
          <a:xfrm>
            <a:off x="4371746" y="16527"/>
            <a:ext cx="3448508" cy="461665"/>
          </a:xfrm>
          <a:prstGeom prst="rect">
            <a:avLst/>
          </a:prstGeom>
        </p:spPr>
        <p:txBody>
          <a:bodyPr wrap="none">
            <a:spAutoFit/>
          </a:bodyPr>
          <a:lstStyle/>
          <a:p>
            <a:r>
              <a:rPr lang="en-CA" sz="2400" b="1" dirty="0">
                <a:latin typeface="Calibri" panose="020F0502020204030204" pitchFamily="34" charset="0"/>
              </a:rPr>
              <a:t>Exploratory data analysis </a:t>
            </a:r>
            <a:endParaRPr lang="en-CA" sz="2400" dirty="0">
              <a:effectLst/>
            </a:endParaRPr>
          </a:p>
        </p:txBody>
      </p:sp>
      <p:pic>
        <p:nvPicPr>
          <p:cNvPr id="5" name="Picture 4">
            <a:extLst>
              <a:ext uri="{FF2B5EF4-FFF2-40B4-BE49-F238E27FC236}">
                <a16:creationId xmlns:a16="http://schemas.microsoft.com/office/drawing/2014/main" id="{B361CC97-5EB8-C24C-B037-D2A668DB0BD9}"/>
              </a:ext>
            </a:extLst>
          </p:cNvPr>
          <p:cNvPicPr>
            <a:picLocks noChangeAspect="1"/>
          </p:cNvPicPr>
          <p:nvPr/>
        </p:nvPicPr>
        <p:blipFill>
          <a:blip r:embed="rId2"/>
          <a:stretch>
            <a:fillRect/>
          </a:stretch>
        </p:blipFill>
        <p:spPr>
          <a:xfrm>
            <a:off x="1048006" y="3197125"/>
            <a:ext cx="4097103" cy="2475057"/>
          </a:xfrm>
          <a:prstGeom prst="rect">
            <a:avLst/>
          </a:prstGeom>
        </p:spPr>
      </p:pic>
      <p:pic>
        <p:nvPicPr>
          <p:cNvPr id="6" name="Picture 5">
            <a:extLst>
              <a:ext uri="{FF2B5EF4-FFF2-40B4-BE49-F238E27FC236}">
                <a16:creationId xmlns:a16="http://schemas.microsoft.com/office/drawing/2014/main" id="{7CACFE54-F64A-B344-ABA9-07DFDDF843CB}"/>
              </a:ext>
            </a:extLst>
          </p:cNvPr>
          <p:cNvPicPr>
            <a:picLocks noChangeAspect="1"/>
          </p:cNvPicPr>
          <p:nvPr/>
        </p:nvPicPr>
        <p:blipFill>
          <a:blip r:embed="rId3"/>
          <a:stretch>
            <a:fillRect/>
          </a:stretch>
        </p:blipFill>
        <p:spPr>
          <a:xfrm>
            <a:off x="187995" y="374900"/>
            <a:ext cx="5309137" cy="2822225"/>
          </a:xfrm>
          <a:prstGeom prst="rect">
            <a:avLst/>
          </a:prstGeom>
        </p:spPr>
      </p:pic>
      <p:pic>
        <p:nvPicPr>
          <p:cNvPr id="7" name="Picture 6">
            <a:extLst>
              <a:ext uri="{FF2B5EF4-FFF2-40B4-BE49-F238E27FC236}">
                <a16:creationId xmlns:a16="http://schemas.microsoft.com/office/drawing/2014/main" id="{4B43233F-5863-C244-BA6D-4F3BF148FC29}"/>
              </a:ext>
            </a:extLst>
          </p:cNvPr>
          <p:cNvPicPr>
            <a:picLocks noChangeAspect="1"/>
          </p:cNvPicPr>
          <p:nvPr/>
        </p:nvPicPr>
        <p:blipFill>
          <a:blip r:embed="rId4"/>
          <a:stretch>
            <a:fillRect/>
          </a:stretch>
        </p:blipFill>
        <p:spPr>
          <a:xfrm>
            <a:off x="5696755" y="2172942"/>
            <a:ext cx="5182291" cy="2641127"/>
          </a:xfrm>
          <a:prstGeom prst="rect">
            <a:avLst/>
          </a:prstGeom>
        </p:spPr>
      </p:pic>
      <p:sp>
        <p:nvSpPr>
          <p:cNvPr id="10" name="TextBox 9">
            <a:extLst>
              <a:ext uri="{FF2B5EF4-FFF2-40B4-BE49-F238E27FC236}">
                <a16:creationId xmlns:a16="http://schemas.microsoft.com/office/drawing/2014/main" id="{27377113-D46E-D645-8ED2-4FBE52FCC9CF}"/>
              </a:ext>
            </a:extLst>
          </p:cNvPr>
          <p:cNvSpPr txBox="1"/>
          <p:nvPr/>
        </p:nvSpPr>
        <p:spPr>
          <a:xfrm>
            <a:off x="5696755" y="626792"/>
            <a:ext cx="4739425" cy="1569660"/>
          </a:xfrm>
          <a:prstGeom prst="rect">
            <a:avLst/>
          </a:prstGeom>
          <a:noFill/>
        </p:spPr>
        <p:txBody>
          <a:bodyPr wrap="square" rtlCol="0">
            <a:spAutoFit/>
          </a:bodyPr>
          <a:lstStyle/>
          <a:p>
            <a:r>
              <a:rPr lang="en-CA" sz="1200" b="1" dirty="0"/>
              <a:t>I parse natural language biomedical literature data, and try to get </a:t>
            </a:r>
            <a:r>
              <a:rPr lang="en-CA" sz="1200" b="1" dirty="0" err="1"/>
              <a:t>adj+noun</a:t>
            </a:r>
            <a:r>
              <a:rPr lang="en-CA" sz="1200" b="1" dirty="0"/>
              <a:t> combination. From noun phase we can find more useful information from these articles. We can see which top is the most popular topic in these articles. First, the </a:t>
            </a:r>
            <a:r>
              <a:rPr lang="en-CA" sz="1200" b="1" dirty="0" err="1"/>
              <a:t>infectous</a:t>
            </a:r>
            <a:r>
              <a:rPr lang="en-CA" sz="1200" b="1" dirty="0"/>
              <a:t> disease; second, the immunity response to coronavirus. Then, we also can see the respiratory virus, </a:t>
            </a:r>
            <a:r>
              <a:rPr lang="en-CA" sz="1200" b="1" dirty="0" err="1"/>
              <a:t>rna</a:t>
            </a:r>
            <a:r>
              <a:rPr lang="en-CA" sz="1200" b="1" dirty="0"/>
              <a:t> virus, infect cell and previous </a:t>
            </a:r>
            <a:r>
              <a:rPr lang="en-CA" sz="1200" b="1" dirty="0" err="1"/>
              <a:t>studi</a:t>
            </a:r>
            <a:r>
              <a:rPr lang="en-CA" sz="1200" b="1" dirty="0"/>
              <a:t>. Therefore, these noun phrases can help us better to know what is included in these articles.</a:t>
            </a:r>
          </a:p>
        </p:txBody>
      </p:sp>
      <p:sp>
        <p:nvSpPr>
          <p:cNvPr id="11" name="Rectangle 10">
            <a:extLst>
              <a:ext uri="{FF2B5EF4-FFF2-40B4-BE49-F238E27FC236}">
                <a16:creationId xmlns:a16="http://schemas.microsoft.com/office/drawing/2014/main" id="{177B3322-A78C-F947-8A6D-50B28249AA55}"/>
              </a:ext>
            </a:extLst>
          </p:cNvPr>
          <p:cNvSpPr/>
          <p:nvPr/>
        </p:nvSpPr>
        <p:spPr>
          <a:xfrm>
            <a:off x="6096000" y="4814069"/>
            <a:ext cx="4241442" cy="1569660"/>
          </a:xfrm>
          <a:prstGeom prst="rect">
            <a:avLst/>
          </a:prstGeom>
        </p:spPr>
        <p:txBody>
          <a:bodyPr wrap="square">
            <a:spAutoFit/>
          </a:bodyPr>
          <a:lstStyle/>
          <a:p>
            <a:r>
              <a:rPr lang="en-CA" sz="1200" b="1" i="0" u="none" strike="noStrike" dirty="0">
                <a:solidFill>
                  <a:srgbClr val="000000"/>
                </a:solidFill>
                <a:effectLst/>
                <a:latin typeface="Helvetica Neue" panose="02000503000000020004" pitchFamily="2" charset="0"/>
              </a:rPr>
              <a:t>keywords from abstract make senses. we can find the keywords: method, treatment, infection, result. Besides, these article includes more talk about the SARS and MERS. The covid-19, MERS and SARS are same kind of virus. Therefore, in these articles, we can analyze the other coronavirus to get the some features of COVID-19, and also know something common with coronavirus.</a:t>
            </a:r>
          </a:p>
        </p:txBody>
      </p:sp>
      <p:sp>
        <p:nvSpPr>
          <p:cNvPr id="13" name="Rectangle 12">
            <a:extLst>
              <a:ext uri="{FF2B5EF4-FFF2-40B4-BE49-F238E27FC236}">
                <a16:creationId xmlns:a16="http://schemas.microsoft.com/office/drawing/2014/main" id="{5E02912B-F38C-8E49-94B2-0222AC959FD3}"/>
              </a:ext>
            </a:extLst>
          </p:cNvPr>
          <p:cNvSpPr/>
          <p:nvPr/>
        </p:nvSpPr>
        <p:spPr>
          <a:xfrm>
            <a:off x="903667" y="5598899"/>
            <a:ext cx="4241442" cy="1015663"/>
          </a:xfrm>
          <a:prstGeom prst="rect">
            <a:avLst/>
          </a:prstGeom>
        </p:spPr>
        <p:txBody>
          <a:bodyPr wrap="square">
            <a:spAutoFit/>
          </a:bodyPr>
          <a:lstStyle/>
          <a:p>
            <a:r>
              <a:rPr lang="en-CA" sz="1200" b="1" dirty="0"/>
              <a:t>From the bar plot above, the literature increase rapidly after 2003. Because the </a:t>
            </a:r>
            <a:r>
              <a:rPr lang="en-CA" sz="1200" b="1" dirty="0" err="1"/>
              <a:t>SarS</a:t>
            </a:r>
            <a:r>
              <a:rPr lang="en-CA" sz="1200" b="1" dirty="0"/>
              <a:t> kills thousand of people. Therefore, to find more useful information, we can choose to use data after 2003. I like to use the most recent literature to look insight. The very old literature has very few value to refer. </a:t>
            </a:r>
            <a:endParaRPr lang="en-CA" sz="1000" b="1" i="0" u="none" strike="noStrike"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71426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65C96F-3CA6-3947-ADFC-050FE33406AB}"/>
              </a:ext>
            </a:extLst>
          </p:cNvPr>
          <p:cNvSpPr/>
          <p:nvPr/>
        </p:nvSpPr>
        <p:spPr>
          <a:xfrm>
            <a:off x="4308779" y="112229"/>
            <a:ext cx="2608406" cy="369332"/>
          </a:xfrm>
          <a:prstGeom prst="rect">
            <a:avLst/>
          </a:prstGeom>
        </p:spPr>
        <p:txBody>
          <a:bodyPr wrap="none">
            <a:spAutoFit/>
          </a:bodyPr>
          <a:lstStyle/>
          <a:p>
            <a:r>
              <a:rPr lang="en-CA" b="1" i="0" u="none" strike="noStrike" dirty="0">
                <a:solidFill>
                  <a:srgbClr val="000000"/>
                </a:solidFill>
                <a:effectLst/>
                <a:latin typeface="Helvetica Neue" panose="02000503000000020004" pitchFamily="2" charset="0"/>
              </a:rPr>
              <a:t>Clustering the articles</a:t>
            </a:r>
          </a:p>
        </p:txBody>
      </p:sp>
      <p:pic>
        <p:nvPicPr>
          <p:cNvPr id="5" name="Picture 4">
            <a:extLst>
              <a:ext uri="{FF2B5EF4-FFF2-40B4-BE49-F238E27FC236}">
                <a16:creationId xmlns:a16="http://schemas.microsoft.com/office/drawing/2014/main" id="{23D92D70-4060-8B45-A256-33BA3F1BDD92}"/>
              </a:ext>
            </a:extLst>
          </p:cNvPr>
          <p:cNvPicPr>
            <a:picLocks noChangeAspect="1"/>
          </p:cNvPicPr>
          <p:nvPr/>
        </p:nvPicPr>
        <p:blipFill>
          <a:blip r:embed="rId2"/>
          <a:stretch>
            <a:fillRect/>
          </a:stretch>
        </p:blipFill>
        <p:spPr>
          <a:xfrm>
            <a:off x="659982" y="513019"/>
            <a:ext cx="4953000" cy="3225800"/>
          </a:xfrm>
          <a:prstGeom prst="rect">
            <a:avLst/>
          </a:prstGeom>
        </p:spPr>
      </p:pic>
      <p:pic>
        <p:nvPicPr>
          <p:cNvPr id="6" name="Picture 5">
            <a:extLst>
              <a:ext uri="{FF2B5EF4-FFF2-40B4-BE49-F238E27FC236}">
                <a16:creationId xmlns:a16="http://schemas.microsoft.com/office/drawing/2014/main" id="{F5AA830A-EC7A-1747-8208-43B88B529975}"/>
              </a:ext>
            </a:extLst>
          </p:cNvPr>
          <p:cNvPicPr>
            <a:picLocks noChangeAspect="1"/>
          </p:cNvPicPr>
          <p:nvPr/>
        </p:nvPicPr>
        <p:blipFill>
          <a:blip r:embed="rId3"/>
          <a:stretch>
            <a:fillRect/>
          </a:stretch>
        </p:blipFill>
        <p:spPr>
          <a:xfrm>
            <a:off x="6096000" y="575276"/>
            <a:ext cx="5200650" cy="3188277"/>
          </a:xfrm>
          <a:prstGeom prst="rect">
            <a:avLst/>
          </a:prstGeom>
        </p:spPr>
      </p:pic>
      <p:sp>
        <p:nvSpPr>
          <p:cNvPr id="7" name="Rectangle 6">
            <a:extLst>
              <a:ext uri="{FF2B5EF4-FFF2-40B4-BE49-F238E27FC236}">
                <a16:creationId xmlns:a16="http://schemas.microsoft.com/office/drawing/2014/main" id="{8B86B46F-3079-FB4D-9B15-3D0B86BD0CC8}"/>
              </a:ext>
            </a:extLst>
          </p:cNvPr>
          <p:cNvSpPr/>
          <p:nvPr/>
        </p:nvSpPr>
        <p:spPr>
          <a:xfrm>
            <a:off x="1506156" y="4221323"/>
            <a:ext cx="9367235" cy="2123658"/>
          </a:xfrm>
          <a:prstGeom prst="rect">
            <a:avLst/>
          </a:prstGeom>
        </p:spPr>
        <p:txBody>
          <a:bodyPr wrap="square">
            <a:spAutoFit/>
          </a:bodyPr>
          <a:lstStyle/>
          <a:p>
            <a:r>
              <a:rPr lang="en-CA" sz="1200" b="1" dirty="0">
                <a:solidFill>
                  <a:srgbClr val="000000"/>
                </a:solidFill>
                <a:latin typeface="Helvetica Neue" panose="02000503000000020004" pitchFamily="2" charset="0"/>
              </a:rPr>
              <a:t>I</a:t>
            </a:r>
            <a:r>
              <a:rPr lang="en-CA" sz="1200" b="1" i="0" u="none" strike="noStrike" dirty="0">
                <a:solidFill>
                  <a:srgbClr val="000000"/>
                </a:solidFill>
                <a:effectLst/>
                <a:latin typeface="Helvetica Neue" panose="02000503000000020004" pitchFamily="2" charset="0"/>
              </a:rPr>
              <a:t>n this step, I use </a:t>
            </a:r>
            <a:r>
              <a:rPr lang="en-CA" sz="1200" b="1" i="0" u="none" strike="noStrike" dirty="0" err="1">
                <a:solidFill>
                  <a:srgbClr val="000000"/>
                </a:solidFill>
                <a:effectLst/>
                <a:latin typeface="Helvetica Neue" panose="02000503000000020004" pitchFamily="2" charset="0"/>
              </a:rPr>
              <a:t>tfidf</a:t>
            </a:r>
            <a:r>
              <a:rPr lang="en-CA" sz="1200" b="1" i="0" u="none" strike="noStrike" dirty="0">
                <a:solidFill>
                  <a:srgbClr val="000000"/>
                </a:solidFill>
                <a:effectLst/>
                <a:latin typeface="Helvetica Neue" panose="02000503000000020004" pitchFamily="2" charset="0"/>
              </a:rPr>
              <a:t> to get the top 500 words in the abstracts. Then, we can see how many clusters we have. Then based on the number of the clusters, we can separate the articles and generate the topics of each clusters.</a:t>
            </a:r>
          </a:p>
          <a:p>
            <a:r>
              <a:rPr lang="en-CA" sz="1200" b="1" i="0" u="none" strike="noStrike" dirty="0">
                <a:solidFill>
                  <a:srgbClr val="000000"/>
                </a:solidFill>
                <a:effectLst/>
                <a:latin typeface="Helvetica Neue" panose="02000503000000020004" pitchFamily="2" charset="0"/>
              </a:rPr>
              <a:t>Here, we need one more steps, I compared the </a:t>
            </a:r>
            <a:r>
              <a:rPr lang="en-CA" sz="1200" b="1" i="0" u="none" strike="noStrike" dirty="0" err="1">
                <a:solidFill>
                  <a:srgbClr val="000000"/>
                </a:solidFill>
                <a:effectLst/>
                <a:latin typeface="Helvetica Neue" panose="02000503000000020004" pitchFamily="2" charset="0"/>
              </a:rPr>
              <a:t>tfidf</a:t>
            </a:r>
            <a:r>
              <a:rPr lang="en-CA" sz="1200" b="1" i="0" u="none" strike="noStrike" dirty="0">
                <a:solidFill>
                  <a:srgbClr val="000000"/>
                </a:solidFill>
                <a:effectLst/>
                <a:latin typeface="Helvetica Neue" panose="02000503000000020004" pitchFamily="2" charset="0"/>
              </a:rPr>
              <a:t> and word frequency to see the different results of clustering. Within TDIFD, the clustering results looks more equally distributed. Within word frequency, the result doesn't make senses, because too many articles belong to one clusters. Therefore, here I would use </a:t>
            </a:r>
            <a:r>
              <a:rPr lang="en-CA" sz="1200" b="1" i="0" u="none" strike="noStrike" dirty="0" err="1">
                <a:solidFill>
                  <a:srgbClr val="000000"/>
                </a:solidFill>
                <a:effectLst/>
                <a:latin typeface="Helvetica Neue" panose="02000503000000020004" pitchFamily="2" charset="0"/>
              </a:rPr>
              <a:t>tfidf</a:t>
            </a:r>
            <a:r>
              <a:rPr lang="en-CA" sz="1200" b="1" i="0" u="none" strike="noStrike" dirty="0">
                <a:solidFill>
                  <a:srgbClr val="000000"/>
                </a:solidFill>
                <a:effectLst/>
                <a:latin typeface="Helvetica Neue" panose="02000503000000020004" pitchFamily="2" charset="0"/>
              </a:rPr>
              <a:t>, and the clustering results of </a:t>
            </a:r>
            <a:r>
              <a:rPr lang="en-CA" sz="1200" b="1" i="0" u="none" strike="noStrike" dirty="0" err="1">
                <a:solidFill>
                  <a:srgbClr val="000000"/>
                </a:solidFill>
                <a:effectLst/>
                <a:latin typeface="Helvetica Neue" panose="02000503000000020004" pitchFamily="2" charset="0"/>
              </a:rPr>
              <a:t>tfidf</a:t>
            </a:r>
            <a:endParaRPr lang="en-CA" sz="1200" b="1" i="0" u="none" strike="noStrike" dirty="0">
              <a:solidFill>
                <a:srgbClr val="000000"/>
              </a:solidFill>
              <a:effectLst/>
              <a:latin typeface="Helvetica Neue" panose="02000503000000020004" pitchFamily="2" charset="0"/>
            </a:endParaRPr>
          </a:p>
          <a:p>
            <a:r>
              <a:rPr lang="en-CA" sz="1200" b="1" dirty="0">
                <a:solidFill>
                  <a:srgbClr val="000000"/>
                </a:solidFill>
                <a:latin typeface="Helvetica Neue" panose="02000503000000020004" pitchFamily="2" charset="0"/>
              </a:rPr>
              <a:t>F</a:t>
            </a:r>
            <a:r>
              <a:rPr lang="en-CA" sz="1200" b="1" i="0" u="none" strike="noStrike" dirty="0">
                <a:solidFill>
                  <a:srgbClr val="000000"/>
                </a:solidFill>
                <a:effectLst/>
                <a:latin typeface="Helvetica Neue" panose="02000503000000020004" pitchFamily="2" charset="0"/>
              </a:rPr>
              <a:t>rom the results, I believe these articles has 4 clusters from the graph of dendrogram. In other words, there are 4 topics of these articles.</a:t>
            </a:r>
          </a:p>
          <a:p>
            <a:endParaRPr lang="en-CA" sz="1200" b="1" dirty="0">
              <a:solidFill>
                <a:srgbClr val="000000"/>
              </a:solidFill>
              <a:latin typeface="Helvetica Neue" panose="02000503000000020004" pitchFamily="2" charset="0"/>
            </a:endParaRPr>
          </a:p>
          <a:p>
            <a:r>
              <a:rPr lang="en-CA" sz="1200" b="1" dirty="0">
                <a:solidFill>
                  <a:srgbClr val="000000"/>
                </a:solidFill>
                <a:latin typeface="Helvetica Neue" panose="02000503000000020004" pitchFamily="2" charset="0"/>
              </a:rPr>
              <a:t>From the k-mean clustering, when I use for loop to tune the best number of clusters. I find the 4 is the best choice. The results match the results of hierarchical clustering.</a:t>
            </a:r>
          </a:p>
          <a:p>
            <a:endParaRPr lang="en-CA" sz="1200" b="1" i="0" u="none" strike="noStrike" dirty="0">
              <a:solidFill>
                <a:srgbClr val="000000"/>
              </a:solidFill>
              <a:effectLst/>
              <a:latin typeface="Helvetica Neue" panose="02000503000000020004" pitchFamily="2" charset="0"/>
            </a:endParaRPr>
          </a:p>
        </p:txBody>
      </p:sp>
      <p:sp>
        <p:nvSpPr>
          <p:cNvPr id="8" name="TextBox 7">
            <a:extLst>
              <a:ext uri="{FF2B5EF4-FFF2-40B4-BE49-F238E27FC236}">
                <a16:creationId xmlns:a16="http://schemas.microsoft.com/office/drawing/2014/main" id="{2344A7E0-2822-5D4A-B1C8-7115B58C278B}"/>
              </a:ext>
            </a:extLst>
          </p:cNvPr>
          <p:cNvSpPr txBox="1"/>
          <p:nvPr/>
        </p:nvSpPr>
        <p:spPr>
          <a:xfrm>
            <a:off x="2102016" y="3763553"/>
            <a:ext cx="2311146" cy="369332"/>
          </a:xfrm>
          <a:prstGeom prst="rect">
            <a:avLst/>
          </a:prstGeom>
          <a:noFill/>
        </p:spPr>
        <p:txBody>
          <a:bodyPr wrap="none" rtlCol="0">
            <a:spAutoFit/>
          </a:bodyPr>
          <a:lstStyle/>
          <a:p>
            <a:r>
              <a:rPr lang="en-US" dirty="0"/>
              <a:t>Hierarchical clustering</a:t>
            </a:r>
          </a:p>
        </p:txBody>
      </p:sp>
      <p:sp>
        <p:nvSpPr>
          <p:cNvPr id="9" name="TextBox 8">
            <a:extLst>
              <a:ext uri="{FF2B5EF4-FFF2-40B4-BE49-F238E27FC236}">
                <a16:creationId xmlns:a16="http://schemas.microsoft.com/office/drawing/2014/main" id="{A2A88186-88D5-1846-BC21-68FB9FA5CF7C}"/>
              </a:ext>
            </a:extLst>
          </p:cNvPr>
          <p:cNvSpPr txBox="1"/>
          <p:nvPr/>
        </p:nvSpPr>
        <p:spPr>
          <a:xfrm>
            <a:off x="7848623" y="3763553"/>
            <a:ext cx="1882951" cy="369332"/>
          </a:xfrm>
          <a:prstGeom prst="rect">
            <a:avLst/>
          </a:prstGeom>
          <a:noFill/>
        </p:spPr>
        <p:txBody>
          <a:bodyPr wrap="none" rtlCol="0">
            <a:spAutoFit/>
          </a:bodyPr>
          <a:lstStyle/>
          <a:p>
            <a:r>
              <a:rPr lang="en-US" dirty="0"/>
              <a:t>K-Mean clustering</a:t>
            </a:r>
          </a:p>
        </p:txBody>
      </p:sp>
    </p:spTree>
    <p:extLst>
      <p:ext uri="{BB962C8B-B14F-4D97-AF65-F5344CB8AC3E}">
        <p14:creationId xmlns:p14="http://schemas.microsoft.com/office/powerpoint/2010/main" val="245698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9D928C-E5DF-1743-B6CE-36F150D2D6AB}"/>
              </a:ext>
            </a:extLst>
          </p:cNvPr>
          <p:cNvSpPr/>
          <p:nvPr/>
        </p:nvSpPr>
        <p:spPr>
          <a:xfrm>
            <a:off x="3239769" y="204921"/>
            <a:ext cx="5665975" cy="369332"/>
          </a:xfrm>
          <a:prstGeom prst="rect">
            <a:avLst/>
          </a:prstGeom>
        </p:spPr>
        <p:txBody>
          <a:bodyPr wrap="none">
            <a:spAutoFit/>
          </a:bodyPr>
          <a:lstStyle/>
          <a:p>
            <a:r>
              <a:rPr lang="en-CA" b="1" i="0" u="none" strike="noStrike" dirty="0">
                <a:solidFill>
                  <a:srgbClr val="000000"/>
                </a:solidFill>
                <a:effectLst/>
                <a:latin typeface="Helvetica Neue" panose="02000503000000020004" pitchFamily="2" charset="0"/>
              </a:rPr>
              <a:t>Results and interpret the findings of these models</a:t>
            </a:r>
          </a:p>
        </p:txBody>
      </p:sp>
      <p:pic>
        <p:nvPicPr>
          <p:cNvPr id="5" name="Picture 4">
            <a:extLst>
              <a:ext uri="{FF2B5EF4-FFF2-40B4-BE49-F238E27FC236}">
                <a16:creationId xmlns:a16="http://schemas.microsoft.com/office/drawing/2014/main" id="{F0CBED2C-51FE-F440-B8A0-1612848613D0}"/>
              </a:ext>
            </a:extLst>
          </p:cNvPr>
          <p:cNvPicPr>
            <a:picLocks noChangeAspect="1"/>
          </p:cNvPicPr>
          <p:nvPr/>
        </p:nvPicPr>
        <p:blipFill>
          <a:blip r:embed="rId2"/>
          <a:stretch>
            <a:fillRect/>
          </a:stretch>
        </p:blipFill>
        <p:spPr>
          <a:xfrm>
            <a:off x="1168400" y="1534509"/>
            <a:ext cx="9855200" cy="1054100"/>
          </a:xfrm>
          <a:prstGeom prst="rect">
            <a:avLst/>
          </a:prstGeom>
        </p:spPr>
      </p:pic>
      <p:sp>
        <p:nvSpPr>
          <p:cNvPr id="7" name="Rectangle 6">
            <a:extLst>
              <a:ext uri="{FF2B5EF4-FFF2-40B4-BE49-F238E27FC236}">
                <a16:creationId xmlns:a16="http://schemas.microsoft.com/office/drawing/2014/main" id="{2D423B88-FB92-3C4B-AB8C-4D80CD7BA670}"/>
              </a:ext>
            </a:extLst>
          </p:cNvPr>
          <p:cNvSpPr/>
          <p:nvPr/>
        </p:nvSpPr>
        <p:spPr>
          <a:xfrm>
            <a:off x="3239769" y="885104"/>
            <a:ext cx="5508239" cy="338554"/>
          </a:xfrm>
          <a:prstGeom prst="rect">
            <a:avLst/>
          </a:prstGeom>
        </p:spPr>
        <p:txBody>
          <a:bodyPr wrap="none">
            <a:spAutoFit/>
          </a:bodyPr>
          <a:lstStyle/>
          <a:p>
            <a:r>
              <a:rPr lang="en-CA" sz="1600" b="1" i="0" u="none" strike="noStrike" dirty="0">
                <a:solidFill>
                  <a:srgbClr val="000000"/>
                </a:solidFill>
                <a:effectLst/>
                <a:latin typeface="Helvetica Neue" panose="02000503000000020004" pitchFamily="2" charset="0"/>
              </a:rPr>
              <a:t>3.4 Finding 1: Find the topic in each clusters of articles</a:t>
            </a:r>
          </a:p>
        </p:txBody>
      </p:sp>
      <p:sp>
        <p:nvSpPr>
          <p:cNvPr id="14" name="TextBox 13">
            <a:extLst>
              <a:ext uri="{FF2B5EF4-FFF2-40B4-BE49-F238E27FC236}">
                <a16:creationId xmlns:a16="http://schemas.microsoft.com/office/drawing/2014/main" id="{522597F2-B88D-D04C-9DB4-B4BD46A89E5A}"/>
              </a:ext>
            </a:extLst>
          </p:cNvPr>
          <p:cNvSpPr txBox="1"/>
          <p:nvPr/>
        </p:nvSpPr>
        <p:spPr>
          <a:xfrm>
            <a:off x="1661880" y="2899460"/>
            <a:ext cx="8868239" cy="2800767"/>
          </a:xfrm>
          <a:prstGeom prst="rect">
            <a:avLst/>
          </a:prstGeom>
          <a:noFill/>
        </p:spPr>
        <p:txBody>
          <a:bodyPr wrap="square" rtlCol="0">
            <a:spAutoFit/>
          </a:bodyPr>
          <a:lstStyle/>
          <a:p>
            <a:endParaRPr lang="en-CA" sz="1600" b="1" dirty="0"/>
          </a:p>
          <a:p>
            <a:r>
              <a:rPr lang="en-CA" sz="1600" b="1" dirty="0"/>
              <a:t>Discuss and interpret the findings of these models</a:t>
            </a:r>
          </a:p>
          <a:p>
            <a:endParaRPr lang="en-CA" sz="1600" b="1" dirty="0"/>
          </a:p>
          <a:p>
            <a:r>
              <a:rPr lang="en-CA" sz="1600" b="1" dirty="0"/>
              <a:t>in the part 3, I use unsupervised clustering to cluster the articles, and then I can get the topics of each cluster. This can help doctor and government to sort these articles, and it is very convenient to look what includes in these articles, and where they should get their requiring information.</a:t>
            </a:r>
          </a:p>
          <a:p>
            <a:r>
              <a:rPr lang="en-CA" sz="1600" b="1" dirty="0"/>
              <a:t>In summary, Topic 1 talks about how the virus infects host cell. Topic 2 talks about how people detect the virus and related to the respiratory study. Topic 3 talks about how to control these disease and protect public health. Topic 4 talks about study about coronavirus including </a:t>
            </a:r>
            <a:r>
              <a:rPr lang="en-CA" sz="1600" b="1" dirty="0" err="1"/>
              <a:t>sars</a:t>
            </a:r>
            <a:r>
              <a:rPr lang="en-CA" sz="1600" b="1" dirty="0"/>
              <a:t> and patients' study and children infections.</a:t>
            </a:r>
          </a:p>
          <a:p>
            <a:endParaRPr lang="en-US" sz="1600" dirty="0"/>
          </a:p>
        </p:txBody>
      </p:sp>
    </p:spTree>
    <p:extLst>
      <p:ext uri="{BB962C8B-B14F-4D97-AF65-F5344CB8AC3E}">
        <p14:creationId xmlns:p14="http://schemas.microsoft.com/office/powerpoint/2010/main" val="310718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E805E-C0FC-314B-8620-EDE731BDF932}"/>
              </a:ext>
            </a:extLst>
          </p:cNvPr>
          <p:cNvSpPr/>
          <p:nvPr/>
        </p:nvSpPr>
        <p:spPr>
          <a:xfrm>
            <a:off x="403598" y="729446"/>
            <a:ext cx="6229269" cy="369332"/>
          </a:xfrm>
          <a:prstGeom prst="rect">
            <a:avLst/>
          </a:prstGeom>
        </p:spPr>
        <p:txBody>
          <a:bodyPr wrap="none">
            <a:spAutoFit/>
          </a:bodyPr>
          <a:lstStyle/>
          <a:p>
            <a:r>
              <a:rPr lang="en-CA" b="1" i="0" u="none" strike="noStrike" dirty="0">
                <a:solidFill>
                  <a:srgbClr val="000000"/>
                </a:solidFill>
                <a:effectLst/>
                <a:latin typeface="Helvetica Neue" panose="02000503000000020004" pitchFamily="2" charset="0"/>
              </a:rPr>
              <a:t>3.5 Finding 2: Find the relation between each treatment</a:t>
            </a:r>
          </a:p>
        </p:txBody>
      </p:sp>
      <p:pic>
        <p:nvPicPr>
          <p:cNvPr id="5" name="Picture 4">
            <a:extLst>
              <a:ext uri="{FF2B5EF4-FFF2-40B4-BE49-F238E27FC236}">
                <a16:creationId xmlns:a16="http://schemas.microsoft.com/office/drawing/2014/main" id="{80A36173-5752-9C48-BF07-012442292849}"/>
              </a:ext>
            </a:extLst>
          </p:cNvPr>
          <p:cNvPicPr>
            <a:picLocks noChangeAspect="1"/>
          </p:cNvPicPr>
          <p:nvPr/>
        </p:nvPicPr>
        <p:blipFill>
          <a:blip r:embed="rId2"/>
          <a:stretch>
            <a:fillRect/>
          </a:stretch>
        </p:blipFill>
        <p:spPr>
          <a:xfrm>
            <a:off x="387506" y="1142725"/>
            <a:ext cx="5372100" cy="2946400"/>
          </a:xfrm>
          <a:prstGeom prst="rect">
            <a:avLst/>
          </a:prstGeom>
        </p:spPr>
      </p:pic>
      <p:sp>
        <p:nvSpPr>
          <p:cNvPr id="6" name="Rectangle 5">
            <a:extLst>
              <a:ext uri="{FF2B5EF4-FFF2-40B4-BE49-F238E27FC236}">
                <a16:creationId xmlns:a16="http://schemas.microsoft.com/office/drawing/2014/main" id="{2304D391-07A2-A348-BFB3-F0F48F44DE0C}"/>
              </a:ext>
            </a:extLst>
          </p:cNvPr>
          <p:cNvSpPr/>
          <p:nvPr/>
        </p:nvSpPr>
        <p:spPr>
          <a:xfrm>
            <a:off x="6945782" y="729446"/>
            <a:ext cx="4972836" cy="369332"/>
          </a:xfrm>
          <a:prstGeom prst="rect">
            <a:avLst/>
          </a:prstGeom>
        </p:spPr>
        <p:txBody>
          <a:bodyPr wrap="none">
            <a:spAutoFit/>
          </a:bodyPr>
          <a:lstStyle/>
          <a:p>
            <a:r>
              <a:rPr lang="en-CA" b="1" dirty="0">
                <a:solidFill>
                  <a:srgbClr val="000000"/>
                </a:solidFill>
                <a:latin typeface="Helvetica Neue" panose="02000503000000020004" pitchFamily="2" charset="0"/>
              </a:rPr>
              <a:t>3.6 </a:t>
            </a:r>
            <a:r>
              <a:rPr lang="en-CA" b="1" i="0" u="none" strike="noStrike" dirty="0">
                <a:solidFill>
                  <a:srgbClr val="000000"/>
                </a:solidFill>
                <a:effectLst/>
                <a:latin typeface="Helvetica Neue" panose="02000503000000020004" pitchFamily="2" charset="0"/>
              </a:rPr>
              <a:t>Finding 3: Find the transmission method</a:t>
            </a:r>
          </a:p>
        </p:txBody>
      </p:sp>
      <p:pic>
        <p:nvPicPr>
          <p:cNvPr id="7" name="Picture 6">
            <a:extLst>
              <a:ext uri="{FF2B5EF4-FFF2-40B4-BE49-F238E27FC236}">
                <a16:creationId xmlns:a16="http://schemas.microsoft.com/office/drawing/2014/main" id="{55B2F1CD-56A8-2041-8879-D04A90B51954}"/>
              </a:ext>
            </a:extLst>
          </p:cNvPr>
          <p:cNvPicPr>
            <a:picLocks noChangeAspect="1"/>
          </p:cNvPicPr>
          <p:nvPr/>
        </p:nvPicPr>
        <p:blipFill>
          <a:blip r:embed="rId3"/>
          <a:stretch>
            <a:fillRect/>
          </a:stretch>
        </p:blipFill>
        <p:spPr>
          <a:xfrm>
            <a:off x="6265074" y="1045501"/>
            <a:ext cx="5613400" cy="3098800"/>
          </a:xfrm>
          <a:prstGeom prst="rect">
            <a:avLst/>
          </a:prstGeom>
        </p:spPr>
      </p:pic>
      <p:sp>
        <p:nvSpPr>
          <p:cNvPr id="8" name="Rectangle 7">
            <a:extLst>
              <a:ext uri="{FF2B5EF4-FFF2-40B4-BE49-F238E27FC236}">
                <a16:creationId xmlns:a16="http://schemas.microsoft.com/office/drawing/2014/main" id="{1C380E3B-B29B-6F42-B501-D00A26EC4C10}"/>
              </a:ext>
            </a:extLst>
          </p:cNvPr>
          <p:cNvSpPr/>
          <p:nvPr/>
        </p:nvSpPr>
        <p:spPr>
          <a:xfrm>
            <a:off x="3263012" y="202087"/>
            <a:ext cx="5665975" cy="369332"/>
          </a:xfrm>
          <a:prstGeom prst="rect">
            <a:avLst/>
          </a:prstGeom>
        </p:spPr>
        <p:txBody>
          <a:bodyPr wrap="none">
            <a:spAutoFit/>
          </a:bodyPr>
          <a:lstStyle/>
          <a:p>
            <a:r>
              <a:rPr lang="en-CA" b="1" i="0" u="none" strike="noStrike" dirty="0">
                <a:solidFill>
                  <a:srgbClr val="000000"/>
                </a:solidFill>
                <a:effectLst/>
                <a:latin typeface="Helvetica Neue" panose="02000503000000020004" pitchFamily="2" charset="0"/>
              </a:rPr>
              <a:t>Results and interpret the findings of these models</a:t>
            </a:r>
          </a:p>
        </p:txBody>
      </p:sp>
      <p:sp>
        <p:nvSpPr>
          <p:cNvPr id="9" name="Rectangle 8">
            <a:extLst>
              <a:ext uri="{FF2B5EF4-FFF2-40B4-BE49-F238E27FC236}">
                <a16:creationId xmlns:a16="http://schemas.microsoft.com/office/drawing/2014/main" id="{B4524C95-0E5F-9140-A41C-039008132FE2}"/>
              </a:ext>
            </a:extLst>
          </p:cNvPr>
          <p:cNvSpPr/>
          <p:nvPr/>
        </p:nvSpPr>
        <p:spPr>
          <a:xfrm>
            <a:off x="677198" y="4325550"/>
            <a:ext cx="5171628" cy="1600438"/>
          </a:xfrm>
          <a:prstGeom prst="rect">
            <a:avLst/>
          </a:prstGeom>
        </p:spPr>
        <p:txBody>
          <a:bodyPr wrap="square">
            <a:spAutoFit/>
          </a:bodyPr>
          <a:lstStyle/>
          <a:p>
            <a:r>
              <a:rPr lang="en-CA" sz="1400" b="1" i="0" u="none" strike="noStrike" dirty="0">
                <a:solidFill>
                  <a:srgbClr val="000000"/>
                </a:solidFill>
                <a:effectLst/>
                <a:latin typeface="Helvetica Neue" panose="02000503000000020004" pitchFamily="2" charset="0"/>
              </a:rPr>
              <a:t>From the dendrogram, we can find the deep breathing and sleep is within a cluster. Ibuprofen, relievers and medication is within a cluster. Relaxation and physical activity is within a cluster. Drink water and fluid intake is within a cluster. Therefore, we can infer that there are four main treatment includes physical activity, drink water, take medication and sleep.</a:t>
            </a:r>
            <a:r>
              <a:rPr lang="en-CA" sz="1400" b="1" i="0" u="none" strike="noStrike" dirty="0">
                <a:solidFill>
                  <a:srgbClr val="1A466C"/>
                </a:solidFill>
                <a:effectLst/>
                <a:latin typeface="Helvetica Neue" panose="02000503000000020004" pitchFamily="2" charset="0"/>
                <a:hlinkClick r:id="rId4"/>
              </a:rPr>
              <a:t>¶</a:t>
            </a:r>
            <a:endParaRPr lang="en-CA" sz="1400" b="1" i="0" u="none" strike="noStrike" dirty="0">
              <a:solidFill>
                <a:srgbClr val="000000"/>
              </a:solidFill>
              <a:effectLst/>
              <a:latin typeface="Helvetica Neue" panose="02000503000000020004" pitchFamily="2" charset="0"/>
            </a:endParaRPr>
          </a:p>
        </p:txBody>
      </p:sp>
      <p:sp>
        <p:nvSpPr>
          <p:cNvPr id="10" name="Rectangle 9">
            <a:extLst>
              <a:ext uri="{FF2B5EF4-FFF2-40B4-BE49-F238E27FC236}">
                <a16:creationId xmlns:a16="http://schemas.microsoft.com/office/drawing/2014/main" id="{F85A8B56-F19E-234B-8F08-3EF519AB4786}"/>
              </a:ext>
            </a:extLst>
          </p:cNvPr>
          <p:cNvSpPr/>
          <p:nvPr/>
        </p:nvSpPr>
        <p:spPr>
          <a:xfrm>
            <a:off x="6632867" y="4325550"/>
            <a:ext cx="5372101" cy="1815882"/>
          </a:xfrm>
          <a:prstGeom prst="rect">
            <a:avLst/>
          </a:prstGeom>
        </p:spPr>
        <p:txBody>
          <a:bodyPr wrap="square">
            <a:spAutoFit/>
          </a:bodyPr>
          <a:lstStyle/>
          <a:p>
            <a:r>
              <a:rPr lang="en-CA" sz="1400" b="1" i="0" u="none" strike="noStrike" dirty="0">
                <a:solidFill>
                  <a:srgbClr val="000000"/>
                </a:solidFill>
                <a:effectLst/>
                <a:latin typeface="Helvetica Neue" panose="02000503000000020004" pitchFamily="2" charset="0"/>
              </a:rPr>
              <a:t>From the dendrogram, we can find there are two main clusters: non-air intermedium transmission and air transmission. Air transmission, community transmission, contact transmission, and food transmission has very closed relationship. It makes sense because people infect others through air. It also shows community transmission relies on the aerosol intermedium. Besides, animal and water can be another very important transmission method.</a:t>
            </a:r>
          </a:p>
        </p:txBody>
      </p:sp>
    </p:spTree>
    <p:extLst>
      <p:ext uri="{BB962C8B-B14F-4D97-AF65-F5344CB8AC3E}">
        <p14:creationId xmlns:p14="http://schemas.microsoft.com/office/powerpoint/2010/main" val="158443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30307E-21FA-6646-A70A-9C2D455CAF2E}"/>
              </a:ext>
            </a:extLst>
          </p:cNvPr>
          <p:cNvSpPr/>
          <p:nvPr/>
        </p:nvSpPr>
        <p:spPr>
          <a:xfrm>
            <a:off x="3048000" y="193302"/>
            <a:ext cx="6096000" cy="646331"/>
          </a:xfrm>
          <a:prstGeom prst="rect">
            <a:avLst/>
          </a:prstGeom>
        </p:spPr>
        <p:txBody>
          <a:bodyPr>
            <a:spAutoFit/>
          </a:bodyPr>
          <a:lstStyle/>
          <a:p>
            <a:r>
              <a:rPr lang="en-CA" b="1" i="0" u="none" strike="noStrike" dirty="0">
                <a:solidFill>
                  <a:srgbClr val="000000"/>
                </a:solidFill>
                <a:effectLst/>
                <a:latin typeface="Helvetica Neue" panose="02000503000000020004" pitchFamily="2" charset="0"/>
              </a:rPr>
              <a:t>Deriving insights about policy and guidance to tackle the outbreak based on model findings</a:t>
            </a:r>
          </a:p>
        </p:txBody>
      </p:sp>
      <p:pic>
        <p:nvPicPr>
          <p:cNvPr id="5" name="Picture 4">
            <a:extLst>
              <a:ext uri="{FF2B5EF4-FFF2-40B4-BE49-F238E27FC236}">
                <a16:creationId xmlns:a16="http://schemas.microsoft.com/office/drawing/2014/main" id="{B154AFD9-E111-6342-B577-8F8B92B616BE}"/>
              </a:ext>
            </a:extLst>
          </p:cNvPr>
          <p:cNvPicPr>
            <a:picLocks noChangeAspect="1"/>
          </p:cNvPicPr>
          <p:nvPr/>
        </p:nvPicPr>
        <p:blipFill>
          <a:blip r:embed="rId2"/>
          <a:stretch>
            <a:fillRect/>
          </a:stretch>
        </p:blipFill>
        <p:spPr>
          <a:xfrm>
            <a:off x="492889" y="839633"/>
            <a:ext cx="11206222" cy="6018367"/>
          </a:xfrm>
          <a:prstGeom prst="rect">
            <a:avLst/>
          </a:prstGeom>
        </p:spPr>
      </p:pic>
    </p:spTree>
    <p:extLst>
      <p:ext uri="{BB962C8B-B14F-4D97-AF65-F5344CB8AC3E}">
        <p14:creationId xmlns:p14="http://schemas.microsoft.com/office/powerpoint/2010/main" val="889749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748</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Jianhui Li</dc:creator>
  <cp:lastModifiedBy>Jianhui Li</cp:lastModifiedBy>
  <cp:revision>5</cp:revision>
  <dcterms:created xsi:type="dcterms:W3CDTF">2020-04-09T00:11:39Z</dcterms:created>
  <dcterms:modified xsi:type="dcterms:W3CDTF">2020-04-09T00:33:15Z</dcterms:modified>
</cp:coreProperties>
</file>