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61" r:id="rId2"/>
    <p:sldId id="260" r:id="rId3"/>
    <p:sldId id="257" r:id="rId4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BE4769-F11F-DC01-F1E2-B6C9CBC021D0}" v="1486" dt="2025-09-15T03:52:16.530"/>
    <p1510:client id="{154E322E-21B0-AAD5-FB64-D430EC2003DD}" v="32" dt="2025-09-15T05:17:12.714"/>
    <p1510:client id="{2AC8B537-7A66-FE7B-1ACA-FA896F45A9F6}" v="389" dt="2025-09-15T04:51:42.427"/>
    <p1510:client id="{4F7BAEA3-1328-4C09-A556-7850243C1027}" v="18" dt="2025-09-14T13:25:19.461"/>
    <p1510:client id="{50026148-A157-C9FF-5D66-714F2F37EE65}" v="72" dt="2025-09-14T14:15:38.453"/>
    <p1510:client id="{65105B08-BF98-AABF-7C23-623EBBD6648D}" v="956" dt="2025-09-14T14:12:14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17193C-726E-42D4-98B0-CCAE1D577612}" type="datetimeFigureOut">
              <a:t>2025-09-14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61035-2AFE-4237-BD97-569874FB0758}" type="slidenum"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345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F23F5-28B6-024F-C851-7947765D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92557B-6592-6555-C4FC-EDA652B62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DEA8342-B480-824B-7A5E-037C5CED6F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실험환경 데이터셋은 13개의 클래스 중 </a:t>
            </a:r>
            <a:r>
              <a:rPr lang="ko-KR" altLang="en-US" dirty="0" err="1">
                <a:ea typeface="맑은 고딕"/>
              </a:rPr>
              <a:t>Debris</a:t>
            </a:r>
            <a:r>
              <a:rPr lang="ko-KR" altLang="en-US" dirty="0">
                <a:ea typeface="맑은 고딕"/>
              </a:rPr>
              <a:t> 단일 클래스로 구성했으며, 테스트셋은 123개 이미지 중 11개의 객체를 포함하고 있습니다.</a:t>
            </a:r>
          </a:p>
          <a:p>
            <a:r>
              <a:rPr lang="ko-KR" altLang="en-US" dirty="0">
                <a:ea typeface="맑은 고딕"/>
              </a:rPr>
              <a:t>학습은 41 </a:t>
            </a:r>
            <a:r>
              <a:rPr lang="ko-KR" altLang="en-US" dirty="0" err="1">
                <a:ea typeface="맑은 고딕"/>
              </a:rPr>
              <a:t>epoch에서</a:t>
            </a:r>
            <a:r>
              <a:rPr lang="ko-KR" altLang="en-US" dirty="0">
                <a:ea typeface="맑은 고딕"/>
              </a:rPr>
              <a:t> 성능지표가 최고점에 도달하는 것을 확인하고 50으로 했습니다.</a:t>
            </a:r>
            <a:endParaRPr lang="ko-KR" dirty="0"/>
          </a:p>
          <a:p>
            <a:r>
              <a:rPr lang="ko-KR" dirty="0">
                <a:ea typeface="맑은 고딕"/>
              </a:rPr>
              <a:t>개발 환경은 </a:t>
            </a:r>
            <a:r>
              <a:rPr lang="ko-KR" dirty="0" err="1">
                <a:ea typeface="맑은 고딕"/>
              </a:rPr>
              <a:t>Ultralytics</a:t>
            </a:r>
            <a:r>
              <a:rPr lang="ko-KR" dirty="0">
                <a:ea typeface="맑은 고딕"/>
              </a:rPr>
              <a:t> 8.3 버전과 </a:t>
            </a:r>
            <a:r>
              <a:rPr lang="ko-KR" dirty="0" err="1">
                <a:ea typeface="맑은 고딕"/>
              </a:rPr>
              <a:t>PyTorch</a:t>
            </a:r>
            <a:r>
              <a:rPr lang="ko-KR" dirty="0">
                <a:ea typeface="맑은 고딕"/>
              </a:rPr>
              <a:t> 2.5, 그리고 RTX 2080 </a:t>
            </a:r>
            <a:r>
              <a:rPr lang="ko-KR" dirty="0" err="1">
                <a:ea typeface="맑은 고딕"/>
              </a:rPr>
              <a:t>GPU를</a:t>
            </a:r>
            <a:r>
              <a:rPr lang="ko-KR" dirty="0">
                <a:ea typeface="맑은 고딕"/>
              </a:rPr>
              <a:t> 사용했습니다.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59B55-A452-B474-4A0A-6C6C712D7D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61035-2AFE-4237-BD97-569874FB0758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64651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err="1">
                <a:latin typeface="Calibri"/>
                <a:ea typeface="Calibri"/>
                <a:cs typeface="Calibri"/>
              </a:rPr>
              <a:t>왼쪽을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보시면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123개 test </a:t>
            </a:r>
            <a:r>
              <a:rPr lang="en-US" altLang="ko-KR" err="1">
                <a:latin typeface="Calibri"/>
                <a:ea typeface="Calibri"/>
                <a:cs typeface="Calibri"/>
              </a:rPr>
              <a:t>이미지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중 총 11개의 </a:t>
            </a:r>
            <a:r>
              <a:rPr lang="en-US" altLang="ko-KR" err="1">
                <a:latin typeface="Calibri"/>
                <a:ea typeface="Calibri"/>
                <a:cs typeface="Calibri"/>
              </a:rPr>
              <a:t>파편이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담긴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실제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정답이고</a:t>
            </a:r>
            <a:r>
              <a:rPr lang="en-US" altLang="ko-KR" dirty="0">
                <a:latin typeface="Calibri"/>
                <a:ea typeface="Calibri"/>
                <a:cs typeface="Calibri"/>
              </a:rPr>
              <a:t>, </a:t>
            </a:r>
            <a:r>
              <a:rPr lang="en-US" altLang="ko-KR" err="1">
                <a:latin typeface="Calibri"/>
                <a:ea typeface="Calibri"/>
                <a:cs typeface="Calibri"/>
              </a:rPr>
              <a:t>오른쪽이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모델의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예측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결과입니다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. </a:t>
            </a:r>
            <a:r>
              <a:rPr lang="en-US" altLang="ko-KR" err="1">
                <a:latin typeface="Calibri"/>
                <a:ea typeface="Calibri"/>
                <a:cs typeface="Calibri"/>
              </a:rPr>
              <a:t>보시는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것처럼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11개의 </a:t>
            </a:r>
            <a:r>
              <a:rPr lang="en-US" altLang="ko-KR" err="1">
                <a:latin typeface="Calibri"/>
                <a:ea typeface="Calibri"/>
                <a:cs typeface="Calibri"/>
              </a:rPr>
              <a:t>정답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객체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중 8개는 </a:t>
            </a:r>
            <a:r>
              <a:rPr lang="en-US" altLang="ko-KR" err="1">
                <a:latin typeface="Calibri"/>
                <a:ea typeface="Calibri"/>
                <a:cs typeface="Calibri"/>
              </a:rPr>
              <a:t>탐지에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err="1">
                <a:latin typeface="Calibri"/>
                <a:ea typeface="Calibri"/>
                <a:cs typeface="Calibri"/>
              </a:rPr>
              <a:t>성공했습니다</a:t>
            </a:r>
            <a:r>
              <a:rPr lang="en-US" altLang="ko-KR" dirty="0">
                <a:latin typeface="Calibri"/>
                <a:ea typeface="Calibri"/>
                <a:cs typeface="Calibri"/>
              </a:rPr>
              <a:t>. </a:t>
            </a:r>
          </a:p>
          <a:p>
            <a:r>
              <a:rPr lang="en-US" altLang="ko-KR" dirty="0">
                <a:latin typeface="Calibri"/>
                <a:ea typeface="Calibri"/>
                <a:cs typeface="Calibri"/>
              </a:rPr>
              <a:t>하지만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우측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이미지의</a:t>
            </a:r>
            <a:r>
              <a:rPr lang="en-US" altLang="ko-KR" dirty="0">
                <a:latin typeface="Calibri"/>
                <a:ea typeface="Calibri"/>
                <a:cs typeface="Calibri"/>
              </a:rPr>
              <a:t> </a:t>
            </a:r>
            <a:r>
              <a:rPr lang="en-US" altLang="ko-KR" dirty="0" err="1">
                <a:latin typeface="Calibri"/>
                <a:ea typeface="Calibri"/>
                <a:cs typeface="Calibri"/>
              </a:rPr>
              <a:t>노란색</a:t>
            </a:r>
            <a:r>
              <a:rPr lang="en-US" altLang="ko-KR">
                <a:latin typeface="Calibri"/>
                <a:ea typeface="Calibri"/>
                <a:cs typeface="Calibri"/>
              </a:rPr>
              <a:t> 박스 영역을 보시면 3개의 객체를 탐지하지 못했으며, 빨간색 박스 영역처럼 하나의 객체에 박스가 중복으로 생성되는 것을 볼 수 있습니다.</a:t>
            </a:r>
            <a:endParaRPr lang="en-US" altLang="ko-KR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61035-2AFE-4237-BD97-569874FB0758}" type="slidenum"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433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latin typeface="Calibri"/>
                <a:ea typeface="Calibri"/>
                <a:cs typeface="Calibri"/>
              </a:rPr>
              <a:t>그래서 지난주, 모델의 중복 박스 문제와 재현율을 높이는 방법을 찾기 위해 원인이 될 수 있는 후처리 파라미터의 내부 동작 원리를 학습하고 이해했습니다.</a:t>
            </a:r>
          </a:p>
          <a:p>
            <a:r>
              <a:rPr lang="ko-KR" altLang="en-US" dirty="0">
                <a:latin typeface="Calibri"/>
                <a:ea typeface="Calibri"/>
                <a:cs typeface="Calibri"/>
              </a:rPr>
              <a:t>현재 모델이 예측한 </a:t>
            </a:r>
            <a:r>
              <a:rPr lang="ko-KR" altLang="en-US" dirty="0" err="1">
                <a:latin typeface="Calibri"/>
                <a:ea typeface="Calibri"/>
                <a:cs typeface="Calibri"/>
              </a:rPr>
              <a:t>바운딩</a:t>
            </a:r>
            <a:r>
              <a:rPr lang="ko-KR" altLang="en-US" dirty="0">
                <a:latin typeface="Calibri"/>
                <a:ea typeface="Calibri"/>
                <a:cs typeface="Calibri"/>
              </a:rPr>
              <a:t> 박스를 객체가 맞을 확률인 </a:t>
            </a:r>
            <a:r>
              <a:rPr lang="ko-KR" altLang="en-US" dirty="0" err="1">
                <a:latin typeface="Calibri"/>
                <a:ea typeface="Calibri"/>
                <a:cs typeface="Calibri"/>
              </a:rPr>
              <a:t>confidence</a:t>
            </a:r>
            <a:r>
              <a:rPr lang="ko-KR" altLang="en-US" dirty="0">
                <a:latin typeface="Calibri"/>
                <a:ea typeface="Calibri"/>
                <a:cs typeface="Calibri"/>
              </a:rPr>
              <a:t> 값을 낮춰서 못 찾은 객체를 더 찾아내거나 박스가 겹칠 때 하나의 박스로 합치는 기준인 </a:t>
            </a:r>
            <a:r>
              <a:rPr lang="ko-KR" altLang="en-US" dirty="0" err="1">
                <a:latin typeface="Calibri"/>
                <a:ea typeface="Calibri"/>
                <a:cs typeface="Calibri"/>
              </a:rPr>
              <a:t>IoU</a:t>
            </a:r>
            <a:r>
              <a:rPr lang="ko-KR" altLang="en-US" dirty="0">
                <a:latin typeface="Calibri"/>
                <a:ea typeface="Calibri"/>
                <a:cs typeface="Calibri"/>
              </a:rPr>
              <a:t> 값을 조정하여 중복 박스 문제를 개선할 수 있다는 가설을 세우고</a:t>
            </a:r>
          </a:p>
          <a:p>
            <a:r>
              <a:rPr lang="ko-KR" altLang="en-US" dirty="0">
                <a:latin typeface="Calibri"/>
                <a:ea typeface="Calibri"/>
                <a:cs typeface="Calibri"/>
              </a:rPr>
              <a:t>실험을 하는 단계입니다. </a:t>
            </a:r>
          </a:p>
          <a:p>
            <a:endParaRPr lang="ko-KR" altLang="en-US" dirty="0">
              <a:latin typeface="Calibri"/>
              <a:ea typeface="맑은 고딕" panose="020B0503020000020004" pitchFamily="34" charset="-127"/>
              <a:cs typeface="Calibri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61035-2AFE-4237-BD97-569874FB0758}" type="slidenum">
              <a:rPr lang="en-US" altLang="ko-KR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034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F872-B07E-2F95-683C-7C38E2EE1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FBA38-9392-BA34-E98C-0A27F555E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489" y="1848555"/>
            <a:ext cx="8229600" cy="4525963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defRPr b="1"/>
            </a:pPr>
            <a:r>
              <a:rPr>
                <a:latin typeface="Malgun Gothic"/>
                <a:ea typeface="Malgun Gothic"/>
              </a:rPr>
              <a:t>1. </a:t>
            </a:r>
            <a:r>
              <a:rPr lang="ko-KR" altLang="en-US" err="1">
                <a:latin typeface="Malgun Gothic"/>
                <a:ea typeface="Malgun Gothic"/>
              </a:rPr>
              <a:t>모델</a:t>
            </a:r>
            <a:endParaRPr lang="ko-KR" altLang="en-US" dirty="0">
              <a:latin typeface="Malgun Gothic"/>
              <a:ea typeface="Malgun Gothic"/>
              <a:cs typeface="Calibri"/>
            </a:endParaRPr>
          </a:p>
          <a:p>
            <a:pPr lvl="1"/>
            <a:r>
              <a:rPr lang="en-US">
                <a:latin typeface="Malgun Gothic"/>
                <a:ea typeface="Calibri"/>
              </a:rPr>
              <a:t>YOLOv11n</a:t>
            </a:r>
            <a:endParaRPr lang="ko-KR" altLang="en-US">
              <a:latin typeface="Malgun Gothic"/>
              <a:ea typeface="Malgun Gothic"/>
              <a:cs typeface="Calibri"/>
            </a:endParaRPr>
          </a:p>
          <a:p>
            <a:pPr lvl="1">
              <a:defRPr b="1"/>
            </a:pPr>
            <a:endParaRPr lang="en-US" dirty="0">
              <a:latin typeface="Calibri"/>
              <a:ea typeface="Calibri"/>
              <a:cs typeface="Calibri"/>
            </a:endParaRPr>
          </a:p>
          <a:p>
            <a:pPr>
              <a:defRPr b="1"/>
            </a:pPr>
            <a:r>
              <a:rPr lang="en-US" altLang="ko-KR">
                <a:latin typeface="Malgun Gothic"/>
                <a:ea typeface="Malgun Gothic"/>
                <a:cs typeface="Calibri"/>
              </a:rPr>
              <a:t>2. 데이터셋</a:t>
            </a:r>
          </a:p>
          <a:p>
            <a:pPr lvl="1">
              <a:defRPr b="1"/>
            </a:pPr>
            <a:r>
              <a:rPr lang="en-US" altLang="ko-KR">
                <a:latin typeface="Malgun Gothic"/>
                <a:ea typeface="Malgun Gothic"/>
                <a:cs typeface="Calibri"/>
              </a:rPr>
              <a:t>Debris 단일 클래스 데이터셋</a:t>
            </a:r>
            <a:endParaRPr lang="en-US" altLang="ko-KR" dirty="0">
              <a:latin typeface="Malgun Gothic"/>
              <a:ea typeface="Malgun Gothic"/>
              <a:cs typeface="Calibri"/>
            </a:endParaRPr>
          </a:p>
          <a:p>
            <a:pPr lvl="1">
              <a:defRPr b="1"/>
            </a:pPr>
            <a:r>
              <a:rPr lang="en-US" altLang="ko-KR">
                <a:latin typeface="Malgun Gothic"/>
                <a:ea typeface="Malgun Gothic"/>
                <a:cs typeface="Calibri"/>
              </a:rPr>
              <a:t>Test Set: 123 Images, 11 instances</a:t>
            </a:r>
            <a:endParaRPr lang="en-US" altLang="ko-KR" dirty="0">
              <a:latin typeface="Malgun Gothic"/>
              <a:ea typeface="Malgun Gothic"/>
              <a:cs typeface="Calibri"/>
            </a:endParaRPr>
          </a:p>
          <a:p>
            <a:pPr lvl="1">
              <a:defRPr b="1"/>
            </a:pPr>
            <a:endParaRPr lang="en-US" altLang="ko-KR" b="1" dirty="0">
              <a:latin typeface="Malgun Gothic"/>
              <a:ea typeface="Malgun Gothic"/>
              <a:cs typeface="Calibri"/>
            </a:endParaRPr>
          </a:p>
          <a:p>
            <a:pPr>
              <a:defRPr b="1"/>
            </a:pPr>
            <a:r>
              <a:rPr lang="en-US" altLang="ko-KR" b="1">
                <a:latin typeface="Malgun Gothic"/>
                <a:ea typeface="맑은 고딕"/>
                <a:cs typeface="Calibri"/>
              </a:rPr>
              <a:t>3.</a:t>
            </a:r>
            <a:r>
              <a:rPr lang="ko-KR" altLang="en-US" b="1">
                <a:latin typeface="Malgun Gothic"/>
                <a:ea typeface="Malgun Gothic"/>
                <a:cs typeface="Calibri"/>
              </a:rPr>
              <a:t> 학습 파라미터</a:t>
            </a:r>
            <a:endParaRPr lang="ko-KR" altLang="en-US">
              <a:latin typeface="Malgun Gothic"/>
              <a:ea typeface="Malgun Gothic"/>
              <a:cs typeface="Calibri"/>
            </a:endParaRPr>
          </a:p>
          <a:p>
            <a:pPr lvl="1"/>
            <a:r>
              <a:rPr lang="en-US" altLang="ko-KR">
                <a:latin typeface="Malgun Gothic"/>
                <a:ea typeface="맑은 고딕"/>
                <a:cs typeface="Calibri"/>
              </a:rPr>
              <a:t>Epochs: 50​</a:t>
            </a:r>
            <a:endParaRPr lang="ko-KR" altLang="en-US">
              <a:latin typeface="Malgun Gothic"/>
              <a:ea typeface="Malgun Gothic"/>
              <a:cs typeface="Calibri"/>
            </a:endParaRPr>
          </a:p>
          <a:p>
            <a:pPr lvl="1"/>
            <a:r>
              <a:rPr lang="en-US" altLang="ko-KR">
                <a:latin typeface="Malgun Gothic"/>
                <a:ea typeface="맑은 고딕"/>
                <a:cs typeface="Calibri"/>
              </a:rPr>
              <a:t>Image Size: 640x640</a:t>
            </a:r>
          </a:p>
          <a:p>
            <a:pPr lvl="1"/>
            <a:endParaRPr lang="en-US" altLang="ko-KR" dirty="0">
              <a:latin typeface="맑은 고딕"/>
              <a:ea typeface="맑은 고딕"/>
              <a:cs typeface="Calibri"/>
            </a:endParaRPr>
          </a:p>
          <a:p>
            <a:r>
              <a:rPr lang="en-US" altLang="ko-KR" b="1">
                <a:latin typeface="Malgun Gothic"/>
                <a:ea typeface="Malgun Gothic"/>
                <a:cs typeface="Calibri"/>
              </a:rPr>
              <a:t>4.</a:t>
            </a:r>
            <a:r>
              <a:rPr lang="ko-KR" b="1" dirty="0">
                <a:latin typeface="Malgun Gothic"/>
                <a:ea typeface="Malgun Gothic"/>
                <a:cs typeface="Calibri"/>
              </a:rPr>
              <a:t> </a:t>
            </a:r>
            <a:r>
              <a:rPr lang="ko-KR" altLang="en-US" b="1">
                <a:latin typeface="Malgun Gothic"/>
                <a:ea typeface="Malgun Gothic"/>
                <a:cs typeface="Calibri"/>
              </a:rPr>
              <a:t>개발환경</a:t>
            </a: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Ultralytics</a:t>
            </a:r>
            <a:r>
              <a:rPr lang="en-US">
                <a:ea typeface="+mn-lt"/>
                <a:cs typeface="+mn-lt"/>
              </a:rPr>
              <a:t> 8.3.189</a:t>
            </a:r>
            <a:endParaRPr lang="en-US" altLang="ko-KR" dirty="0">
              <a:latin typeface="Malgun Gothic"/>
              <a:ea typeface="Malgun Gothic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Python 3.9.23, PyTorch 2.5.1, CUDA:0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/>
            <a:r>
              <a:rPr lang="en-US">
                <a:ea typeface="+mn-lt"/>
                <a:cs typeface="+mn-lt"/>
              </a:rPr>
              <a:t>NVIDIA GeForce RTX 2080</a:t>
            </a:r>
            <a:endParaRPr lang="en-US" dirty="0">
              <a:latin typeface="Calibri"/>
              <a:ea typeface="Calibri"/>
              <a:cs typeface="Calibri"/>
            </a:endParaRPr>
          </a:p>
          <a:p>
            <a:pPr lvl="1"/>
            <a:endParaRPr lang="en-US" altLang="ko-KR" dirty="0">
              <a:latin typeface="Malgun Gothic"/>
              <a:ea typeface="Calibri"/>
              <a:cs typeface="Calibri"/>
            </a:endParaRPr>
          </a:p>
          <a:p>
            <a:endParaRPr lang="ko-KR" altLang="en-US" b="1" dirty="0">
              <a:ea typeface="맑은 고딕"/>
              <a:cs typeface="Calibri"/>
            </a:endParaRPr>
          </a:p>
          <a:p>
            <a:pPr lvl="1"/>
            <a:endParaRPr lang="en-US" altLang="ko-KR" b="1" dirty="0">
              <a:ea typeface="맑은 고딕"/>
              <a:cs typeface="Calibri"/>
            </a:endParaRPr>
          </a:p>
          <a:p>
            <a:pPr lvl="1"/>
            <a:endParaRPr lang="ko-KR" altLang="en-US" dirty="0">
              <a:ea typeface="맑은 고딕"/>
              <a:cs typeface="Calibri"/>
            </a:endParaRPr>
          </a:p>
          <a:p>
            <a:pPr lvl="1"/>
            <a:endParaRPr lang="ko-KR" altLang="en-US" sz="2400" b="1" dirty="0">
              <a:ea typeface="맑은 고딕"/>
              <a:cs typeface="Calibri"/>
            </a:endParaRP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5906B3D-6D43-FC65-C41E-F6923BF85FC2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53110" rtl="0" eaLnBrk="1" latinLnBrk="0" hangingPunct="1">
              <a:spcBef>
                <a:spcPct val="0"/>
              </a:spcBef>
              <a:buNone/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50">
                <a:ea typeface="맑은 고딕"/>
              </a:rPr>
              <a:t>실험 환경</a:t>
            </a:r>
            <a:endParaRPr lang="ko-KR" altLang="en-US" sz="255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5816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25139-E48C-3CE9-0CA2-EC2F1666D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내용 개체 틀 6" descr="스크린샷, 텍스트, 우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DF7324-92E3-14B5-0AC9-6A6FCCA8E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37418" y="1600200"/>
            <a:ext cx="5451952" cy="5451952"/>
          </a:xfrm>
        </p:spPr>
      </p:pic>
      <p:pic>
        <p:nvPicPr>
          <p:cNvPr id="9" name="그림 8" descr="텍스트, 스크린샷, 우주, 천문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DE4BD76-5E04-4A08-B266-EFC043C4A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9698" y="1600200"/>
            <a:ext cx="5451952" cy="5451952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ACFE59A9-8D47-D3FE-4C63-C866398B50BF}"/>
              </a:ext>
            </a:extLst>
          </p:cNvPr>
          <p:cNvSpPr/>
          <p:nvPr/>
        </p:nvSpPr>
        <p:spPr>
          <a:xfrm>
            <a:off x="9120213" y="2971800"/>
            <a:ext cx="1361441" cy="1346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3D81E46-96BD-05D8-D847-CB512EC43EF8}"/>
              </a:ext>
            </a:extLst>
          </p:cNvPr>
          <p:cNvSpPr/>
          <p:nvPr/>
        </p:nvSpPr>
        <p:spPr>
          <a:xfrm>
            <a:off x="11838699" y="2971800"/>
            <a:ext cx="1361441" cy="13592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FC305D-F3ED-98EE-253A-F19EE1B88A88}"/>
              </a:ext>
            </a:extLst>
          </p:cNvPr>
          <p:cNvSpPr/>
          <p:nvPr/>
        </p:nvSpPr>
        <p:spPr>
          <a:xfrm>
            <a:off x="11838699" y="1600200"/>
            <a:ext cx="1361441" cy="135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5A96E6D-C693-386B-4A07-A97DF8B5FE2B}"/>
              </a:ext>
            </a:extLst>
          </p:cNvPr>
          <p:cNvSpPr/>
          <p:nvPr/>
        </p:nvSpPr>
        <p:spPr>
          <a:xfrm>
            <a:off x="10479456" y="2971800"/>
            <a:ext cx="1361441" cy="135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835DBA7-12F5-CE2B-160D-986BBDFC7CDF}"/>
              </a:ext>
            </a:extLst>
          </p:cNvPr>
          <p:cNvSpPr/>
          <p:nvPr/>
        </p:nvSpPr>
        <p:spPr>
          <a:xfrm>
            <a:off x="9120213" y="5690286"/>
            <a:ext cx="1361441" cy="135924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B90BE0A-488E-D2EA-7ED9-68C6769D20DA}"/>
              </a:ext>
            </a:extLst>
          </p:cNvPr>
          <p:cNvSpPr txBox="1"/>
          <p:nvPr/>
        </p:nvSpPr>
        <p:spPr>
          <a:xfrm>
            <a:off x="2435793" y="7343335"/>
            <a:ext cx="3014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label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27B2B8-0FE9-0B60-D588-6C59F53357F7}"/>
              </a:ext>
            </a:extLst>
          </p:cNvPr>
          <p:cNvSpPr txBox="1"/>
          <p:nvPr/>
        </p:nvSpPr>
        <p:spPr>
          <a:xfrm>
            <a:off x="8972059" y="7343335"/>
            <a:ext cx="301413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ko-KR" altLang="en-US">
                <a:ea typeface="맑은 고딕"/>
                <a:cs typeface="Calibri"/>
              </a:rPr>
              <a:t>predict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F391C97-BAE6-B56B-6504-419604C4CA0D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 marL="0" algn="l" defTabSz="653110" rtl="0" eaLnBrk="1" latinLnBrk="0" hangingPunct="1">
              <a:spcBef>
                <a:spcPct val="0"/>
              </a:spcBef>
              <a:buNone/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550" dirty="0">
                <a:ea typeface="맑은 고딕"/>
              </a:rPr>
              <a:t>YOLO11 성능평가 결과</a:t>
            </a:r>
            <a:endParaRPr lang="ko-KR" altLang="en-US" sz="2550" dirty="0">
              <a:ea typeface="맑은 고딕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1847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lang="en-US"/>
            </a:defPPr>
            <a:lvl1pPr marL="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후처리 하이퍼파라미터(Confidence &amp; IoU) 동작 원리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>
            <a:defPPr>
              <a:defRPr lang="en-US"/>
            </a:defPPr>
            <a:lvl1pPr marL="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311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06220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95933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61244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555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1866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1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224882" algn="l" defTabSz="653110" rtl="0" eaLnBrk="1" latinLnBrk="0" hangingPunct="1">
              <a:defRPr sz="257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dirty="0"/>
          </a:p>
          <a:p>
            <a:pPr>
              <a:defRPr sz="2400" b="1"/>
            </a:pPr>
            <a:r>
              <a:rPr dirty="0"/>
              <a:t>1. Confidence Threshold 란?</a:t>
            </a:r>
          </a:p>
          <a:p>
            <a:pPr marL="652780" lvl="1">
              <a:defRPr sz="2000"/>
            </a:pPr>
            <a:r>
              <a:rPr err="1"/>
              <a:t>모델이</a:t>
            </a:r>
            <a:r>
              <a:rPr dirty="0"/>
              <a:t> </a:t>
            </a:r>
            <a:r>
              <a:rPr err="1"/>
              <a:t>예측한</a:t>
            </a:r>
            <a:r>
              <a:rPr dirty="0"/>
              <a:t> Bounding </a:t>
            </a:r>
            <a:r>
              <a:rPr err="1"/>
              <a:t>Box를</a:t>
            </a:r>
            <a:r>
              <a:rPr dirty="0"/>
              <a:t> '</a:t>
            </a:r>
            <a:r>
              <a:rPr err="1"/>
              <a:t>객체가</a:t>
            </a:r>
            <a:r>
              <a:rPr dirty="0"/>
              <a:t> </a:t>
            </a:r>
            <a:r>
              <a:rPr err="1"/>
              <a:t>맞다'고</a:t>
            </a:r>
            <a:r>
              <a:rPr dirty="0"/>
              <a:t> </a:t>
            </a:r>
            <a:r>
              <a:rPr err="1"/>
              <a:t>최종</a:t>
            </a:r>
            <a:r>
              <a:rPr dirty="0"/>
              <a:t> </a:t>
            </a:r>
            <a:r>
              <a:rPr err="1"/>
              <a:t>판단하는</a:t>
            </a:r>
            <a:r>
              <a:rPr dirty="0"/>
              <a:t> </a:t>
            </a:r>
            <a:r>
              <a:rPr err="1"/>
              <a:t>최소한의</a:t>
            </a:r>
            <a:r>
              <a:rPr dirty="0"/>
              <a:t> </a:t>
            </a:r>
            <a:r>
              <a:rPr err="1"/>
              <a:t>신뢰도</a:t>
            </a:r>
            <a:r>
              <a:rPr dirty="0"/>
              <a:t>(</a:t>
            </a:r>
            <a:r>
              <a:rPr err="1"/>
              <a:t>확률</a:t>
            </a:r>
            <a:r>
              <a:rPr dirty="0"/>
              <a:t>) </a:t>
            </a:r>
            <a:r>
              <a:rPr err="1"/>
              <a:t>기준</a:t>
            </a:r>
            <a:endParaRPr>
              <a:ea typeface="Calibri"/>
              <a:cs typeface="Calibri"/>
            </a:endParaRPr>
          </a:p>
          <a:p>
            <a:pPr marL="1306195" lvl="2">
              <a:defRPr sz="1800"/>
            </a:pPr>
            <a:r>
              <a:rPr dirty="0"/>
              <a:t> (</a:t>
            </a:r>
            <a:r>
              <a:rPr err="1"/>
              <a:t>예시</a:t>
            </a:r>
            <a:r>
              <a:rPr dirty="0"/>
              <a:t>) Threshold = 0.5 → </a:t>
            </a:r>
            <a:r>
              <a:rPr err="1"/>
              <a:t>신뢰도</a:t>
            </a:r>
            <a:r>
              <a:rPr dirty="0"/>
              <a:t> 50% </a:t>
            </a:r>
            <a:r>
              <a:rPr err="1"/>
              <a:t>미만의</a:t>
            </a:r>
            <a:r>
              <a:rPr dirty="0"/>
              <a:t> </a:t>
            </a:r>
            <a:r>
              <a:rPr err="1"/>
              <a:t>예측은</a:t>
            </a:r>
            <a:r>
              <a:rPr dirty="0"/>
              <a:t> </a:t>
            </a:r>
            <a:r>
              <a:rPr err="1"/>
              <a:t>모두</a:t>
            </a:r>
            <a:r>
              <a:rPr dirty="0"/>
              <a:t> </a:t>
            </a:r>
            <a:r>
              <a:rPr err="1"/>
              <a:t>무시</a:t>
            </a:r>
            <a:endParaRPr>
              <a:ea typeface="Calibri"/>
              <a:cs typeface="Calibri"/>
            </a:endParaRPr>
          </a:p>
          <a:p>
            <a:endParaRPr dirty="0"/>
          </a:p>
          <a:p>
            <a:pPr>
              <a:defRPr sz="2400" b="1"/>
            </a:pPr>
            <a:r>
              <a:rPr dirty="0"/>
              <a:t>2. NMS </a:t>
            </a:r>
            <a:r>
              <a:rPr err="1"/>
              <a:t>IoU</a:t>
            </a:r>
            <a:r>
              <a:rPr dirty="0"/>
              <a:t> Threshold 란?</a:t>
            </a:r>
          </a:p>
          <a:p>
            <a:pPr marL="652780" lvl="1">
              <a:defRPr sz="2000"/>
            </a:pPr>
            <a:r>
              <a:rPr err="1"/>
              <a:t>하나의</a:t>
            </a:r>
            <a:r>
              <a:rPr dirty="0"/>
              <a:t> </a:t>
            </a:r>
            <a:r>
              <a:rPr err="1"/>
              <a:t>객체에</a:t>
            </a:r>
            <a:r>
              <a:rPr dirty="0"/>
              <a:t> </a:t>
            </a:r>
            <a:r>
              <a:rPr err="1"/>
              <a:t>여러</a:t>
            </a:r>
            <a:r>
              <a:rPr dirty="0"/>
              <a:t> </a:t>
            </a:r>
            <a:r>
              <a:rPr err="1"/>
              <a:t>Box가</a:t>
            </a:r>
            <a:r>
              <a:rPr dirty="0"/>
              <a:t> </a:t>
            </a:r>
            <a:r>
              <a:rPr err="1"/>
              <a:t>중복으로</a:t>
            </a:r>
            <a:r>
              <a:rPr dirty="0"/>
              <a:t> </a:t>
            </a:r>
            <a:r>
              <a:rPr err="1"/>
              <a:t>예측되었을</a:t>
            </a:r>
            <a:r>
              <a:rPr dirty="0"/>
              <a:t> 때, </a:t>
            </a:r>
            <a:r>
              <a:rPr err="1"/>
              <a:t>이들을</a:t>
            </a:r>
            <a:r>
              <a:rPr dirty="0"/>
              <a:t> </a:t>
            </a:r>
            <a:r>
              <a:rPr err="1"/>
              <a:t>하나의</a:t>
            </a:r>
            <a:r>
              <a:rPr dirty="0"/>
              <a:t> </a:t>
            </a:r>
            <a:r>
              <a:rPr err="1"/>
              <a:t>Box로</a:t>
            </a:r>
            <a:r>
              <a:rPr dirty="0"/>
              <a:t> </a:t>
            </a:r>
            <a:r>
              <a:rPr err="1"/>
              <a:t>합치는</a:t>
            </a:r>
            <a:r>
              <a:rPr dirty="0"/>
              <a:t> </a:t>
            </a:r>
            <a:r>
              <a:rPr err="1"/>
              <a:t>기준</a:t>
            </a:r>
            <a:r>
              <a:rPr dirty="0"/>
              <a:t> (NMS: Non-Maximum Suppression)</a:t>
            </a:r>
            <a:endParaRPr dirty="0">
              <a:ea typeface="Calibri"/>
              <a:cs typeface="Calibri"/>
            </a:endParaRPr>
          </a:p>
          <a:p>
            <a:pPr marL="1306195" lvl="2">
              <a:defRPr sz="1800"/>
            </a:pPr>
            <a:r>
              <a:rPr dirty="0"/>
              <a:t>(</a:t>
            </a:r>
            <a:r>
              <a:rPr err="1"/>
              <a:t>예시</a:t>
            </a:r>
            <a:r>
              <a:rPr dirty="0"/>
              <a:t>) </a:t>
            </a:r>
            <a:r>
              <a:rPr err="1"/>
              <a:t>IoU</a:t>
            </a:r>
            <a:r>
              <a:rPr dirty="0"/>
              <a:t> &gt; 0.7 → 70% </a:t>
            </a:r>
            <a:r>
              <a:rPr err="1"/>
              <a:t>이상</a:t>
            </a:r>
            <a:r>
              <a:rPr dirty="0"/>
              <a:t> </a:t>
            </a:r>
            <a:r>
              <a:rPr err="1"/>
              <a:t>겹치는</a:t>
            </a:r>
            <a:r>
              <a:rPr dirty="0"/>
              <a:t> </a:t>
            </a:r>
            <a:r>
              <a:rPr err="1"/>
              <a:t>박스들은</a:t>
            </a:r>
            <a:r>
              <a:rPr dirty="0"/>
              <a:t> </a:t>
            </a:r>
            <a:r>
              <a:rPr err="1"/>
              <a:t>같은</a:t>
            </a:r>
            <a:r>
              <a:rPr dirty="0"/>
              <a:t> </a:t>
            </a:r>
            <a:r>
              <a:rPr err="1"/>
              <a:t>객체로</a:t>
            </a:r>
            <a:r>
              <a:rPr dirty="0"/>
              <a:t> </a:t>
            </a:r>
            <a:r>
              <a:rPr err="1"/>
              <a:t>판단하여</a:t>
            </a:r>
            <a:r>
              <a:rPr dirty="0"/>
              <a:t> </a:t>
            </a:r>
            <a:r>
              <a:rPr err="1"/>
              <a:t>하나로</a:t>
            </a:r>
            <a:r>
              <a:rPr dirty="0"/>
              <a:t> </a:t>
            </a:r>
            <a:r>
              <a:rPr err="1"/>
              <a:t>통합</a:t>
            </a:r>
            <a:endParaRPr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사용자 지정</PresentationFormat>
  <Slides>3</Slides>
  <Notes>3</Notes>
  <HiddenSlides>0</HiddenSlide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4" baseType="lpstr">
      <vt:lpstr>Office Theme</vt:lpstr>
      <vt:lpstr>PowerPoint 프레젠테이션</vt:lpstr>
      <vt:lpstr>PowerPoint 프레젠테이션</vt:lpstr>
      <vt:lpstr>후처리 하이퍼파라미터(Confidence &amp; IoU) 동작 원리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revision>554</cp:revision>
  <dcterms:created xsi:type="dcterms:W3CDTF">2013-01-27T09:14:16Z</dcterms:created>
  <dcterms:modified xsi:type="dcterms:W3CDTF">2025-09-15T05:21:37Z</dcterms:modified>
  <cp:category/>
</cp:coreProperties>
</file>