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60" r:id="rId3"/>
    <p:sldId id="262" r:id="rId4"/>
    <p:sldId id="264" r:id="rId5"/>
    <p:sldId id="265" r:id="rId6"/>
    <p:sldId id="258" r:id="rId7"/>
    <p:sldId id="259" r:id="rId8"/>
  </p:sldIdLst>
  <p:sldSz cx="146304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BE4769-F11F-DC01-F1E2-B6C9CBC021D0}" v="1486" dt="2025-09-15T03:52:16.530"/>
    <p1510:client id="{4F7BAEA3-1328-4C09-A556-7850243C1027}" v="18" dt="2025-09-14T13:25:19.461"/>
    <p1510:client id="{50026148-A157-C9FF-5D66-714F2F37EE65}" v="72" dt="2025-09-14T14:15:38.453"/>
    <p1510:client id="{65105B08-BF98-AABF-7C23-623EBBD6648D}" v="956" dt="2025-09-14T14:12:14.96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밝은 스타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보통 스타일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17193C-726E-42D4-98B0-CCAE1D577612}" type="datetimeFigureOut">
              <a:t>2025-09-14</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61035-2AFE-4237-BD97-569874FB0758}" type="slidenum">
              <a:t>‹#›</a:t>
            </a:fld>
            <a:endParaRPr lang="ko-KR" altLang="en-US"/>
          </a:p>
        </p:txBody>
      </p:sp>
    </p:spTree>
    <p:extLst>
      <p:ext uri="{BB962C8B-B14F-4D97-AF65-F5344CB8AC3E}">
        <p14:creationId xmlns:p14="http://schemas.microsoft.com/office/powerpoint/2010/main" val="207834503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a:latin typeface="Calibri"/>
                <a:ea typeface="Calibri"/>
                <a:cs typeface="Calibri"/>
              </a:rPr>
              <a:t>123개 test </a:t>
            </a:r>
            <a:r>
              <a:rPr lang="en-US" altLang="ko-KR" err="1">
                <a:latin typeface="Calibri"/>
                <a:ea typeface="Calibri"/>
                <a:cs typeface="Calibri"/>
              </a:rPr>
              <a:t>이미지</a:t>
            </a:r>
            <a:r>
              <a:rPr lang="en-US" altLang="ko-KR">
                <a:latin typeface="Calibri"/>
                <a:ea typeface="Calibri"/>
                <a:cs typeface="Calibri"/>
              </a:rPr>
              <a:t> 중 총 11개의 </a:t>
            </a:r>
            <a:r>
              <a:rPr lang="en-US" altLang="ko-KR" err="1">
                <a:latin typeface="Calibri"/>
                <a:ea typeface="Calibri"/>
                <a:cs typeface="Calibri"/>
              </a:rPr>
              <a:t>파편이</a:t>
            </a:r>
            <a:r>
              <a:rPr lang="en-US" altLang="ko-KR" dirty="0">
                <a:latin typeface="Calibri"/>
                <a:ea typeface="Calibri"/>
                <a:cs typeface="Calibri"/>
              </a:rPr>
              <a:t> </a:t>
            </a:r>
            <a:r>
              <a:rPr lang="en-US" altLang="ko-KR" err="1">
                <a:latin typeface="Calibri"/>
                <a:ea typeface="Calibri"/>
                <a:cs typeface="Calibri"/>
              </a:rPr>
              <a:t>담긴</a:t>
            </a:r>
            <a:r>
              <a:rPr lang="en-US" altLang="ko-KR" dirty="0">
                <a:latin typeface="Calibri"/>
                <a:ea typeface="Calibri"/>
                <a:cs typeface="Calibri"/>
              </a:rPr>
              <a:t> </a:t>
            </a:r>
            <a:r>
              <a:rPr lang="en-US" altLang="ko-KR" err="1">
                <a:latin typeface="Calibri"/>
                <a:ea typeface="Calibri"/>
                <a:cs typeface="Calibri"/>
              </a:rPr>
              <a:t>정답</a:t>
            </a:r>
            <a:r>
              <a:rPr lang="en-US" altLang="ko-KR" dirty="0">
                <a:latin typeface="Calibri"/>
                <a:ea typeface="Calibri"/>
                <a:cs typeface="Calibri"/>
              </a:rPr>
              <a:t> </a:t>
            </a:r>
            <a:r>
              <a:rPr lang="en-US" altLang="ko-KR" err="1">
                <a:latin typeface="Calibri"/>
                <a:ea typeface="Calibri"/>
                <a:cs typeface="Calibri"/>
              </a:rPr>
              <a:t>이미지가</a:t>
            </a:r>
            <a:r>
              <a:rPr lang="en-US" altLang="ko-KR">
                <a:latin typeface="Calibri"/>
                <a:ea typeface="Calibri"/>
                <a:cs typeface="Calibri"/>
              </a:rPr>
              <a:t> 있습니다. 다음 사진을 보면 두가지 </a:t>
            </a:r>
            <a:r>
              <a:rPr lang="en-US" altLang="ko-KR" err="1">
                <a:latin typeface="Calibri"/>
                <a:ea typeface="Calibri"/>
                <a:cs typeface="Calibri"/>
              </a:rPr>
              <a:t>문제가</a:t>
            </a:r>
            <a:r>
              <a:rPr lang="en-US" altLang="ko-KR" dirty="0">
                <a:latin typeface="Calibri"/>
                <a:ea typeface="Calibri"/>
                <a:cs typeface="Calibri"/>
              </a:rPr>
              <a:t> </a:t>
            </a:r>
            <a:r>
              <a:rPr lang="en-US" altLang="ko-KR" err="1">
                <a:latin typeface="Calibri"/>
                <a:ea typeface="Calibri"/>
                <a:cs typeface="Calibri"/>
              </a:rPr>
              <a:t>있습니다</a:t>
            </a:r>
            <a:r>
              <a:rPr lang="en-US" altLang="ko-KR">
                <a:latin typeface="Calibri"/>
                <a:ea typeface="Calibri"/>
                <a:cs typeface="Calibri"/>
              </a:rPr>
              <a:t>. </a:t>
            </a:r>
            <a:r>
              <a:rPr lang="en-US" altLang="ko-KR" err="1">
                <a:latin typeface="Calibri"/>
                <a:ea typeface="Calibri"/>
                <a:cs typeface="Calibri"/>
              </a:rPr>
              <a:t>우선</a:t>
            </a:r>
            <a:r>
              <a:rPr lang="en-US" altLang="ko-KR" dirty="0">
                <a:latin typeface="Calibri"/>
                <a:ea typeface="Calibri"/>
                <a:cs typeface="Calibri"/>
              </a:rPr>
              <a:t> </a:t>
            </a:r>
            <a:r>
              <a:rPr lang="en-US" altLang="ko-KR" err="1">
                <a:latin typeface="Calibri"/>
                <a:ea typeface="Calibri"/>
                <a:cs typeface="Calibri"/>
              </a:rPr>
              <a:t>노란색</a:t>
            </a:r>
            <a:r>
              <a:rPr lang="en-US" altLang="ko-KR" dirty="0">
                <a:latin typeface="Calibri"/>
                <a:ea typeface="Calibri"/>
                <a:cs typeface="Calibri"/>
              </a:rPr>
              <a:t> </a:t>
            </a:r>
            <a:r>
              <a:rPr lang="en-US" altLang="ko-KR" err="1">
                <a:latin typeface="Calibri"/>
                <a:ea typeface="Calibri"/>
                <a:cs typeface="Calibri"/>
              </a:rPr>
              <a:t>박스를</a:t>
            </a:r>
            <a:r>
              <a:rPr lang="en-US" altLang="ko-KR" dirty="0">
                <a:latin typeface="Calibri"/>
                <a:ea typeface="Calibri"/>
                <a:cs typeface="Calibri"/>
              </a:rPr>
              <a:t> </a:t>
            </a:r>
            <a:r>
              <a:rPr lang="en-US" altLang="ko-KR" err="1">
                <a:latin typeface="Calibri"/>
                <a:ea typeface="Calibri"/>
                <a:cs typeface="Calibri"/>
              </a:rPr>
              <a:t>보면</a:t>
            </a:r>
            <a:r>
              <a:rPr lang="en-US" altLang="ko-KR">
                <a:latin typeface="Calibri"/>
                <a:ea typeface="Calibri"/>
                <a:cs typeface="Calibri"/>
              </a:rPr>
              <a:t> 11개의 </a:t>
            </a:r>
            <a:r>
              <a:rPr lang="en-US" altLang="ko-KR" err="1">
                <a:latin typeface="Calibri"/>
                <a:ea typeface="Calibri"/>
                <a:cs typeface="Calibri"/>
              </a:rPr>
              <a:t>실제</a:t>
            </a:r>
            <a:r>
              <a:rPr lang="en-US" altLang="ko-KR" dirty="0">
                <a:latin typeface="Calibri"/>
                <a:ea typeface="Calibri"/>
                <a:cs typeface="Calibri"/>
              </a:rPr>
              <a:t> </a:t>
            </a:r>
            <a:r>
              <a:rPr lang="en-US" altLang="ko-KR" err="1">
                <a:latin typeface="Calibri"/>
                <a:ea typeface="Calibri"/>
                <a:cs typeface="Calibri"/>
              </a:rPr>
              <a:t>위험체</a:t>
            </a:r>
            <a:r>
              <a:rPr lang="en-US" altLang="ko-KR">
                <a:latin typeface="Calibri"/>
                <a:ea typeface="Calibri"/>
                <a:cs typeface="Calibri"/>
              </a:rPr>
              <a:t> 중 3개를 탐지하지 못하고 있고,</a:t>
            </a:r>
            <a:endParaRPr lang="ko-KR" altLang="en-US"/>
          </a:p>
          <a:p>
            <a:r>
              <a:rPr lang="en-US" altLang="ko-KR">
                <a:latin typeface="Calibri"/>
                <a:ea typeface="Calibri"/>
                <a:cs typeface="Calibri"/>
              </a:rPr>
              <a:t>빨간색 박스를 보면 탐지된 객체 주변에 박스가 중복되있는 것을 볼 수 있습니다. 저는 이 두 문제를 후처리 파라미터 튜닝을 통해 해결할 수 있다는 가설을 세우고 실험을 시작했습니다.</a:t>
            </a:r>
            <a:endParaRPr lang="en-US">
              <a:latin typeface="맑은 고딕" panose="020F0502020204030204"/>
              <a:ea typeface="맑은 고딕" panose="020F0502020204030204"/>
              <a:cs typeface="Calibri"/>
            </a:endParaRPr>
          </a:p>
          <a:p>
            <a:r>
              <a:rPr lang="en-US" altLang="ko-KR" dirty="0">
                <a:latin typeface="Calibri"/>
                <a:ea typeface="Calibri"/>
                <a:cs typeface="Calibri"/>
              </a:rPr>
              <a:t> </a:t>
            </a:r>
            <a:endParaRPr lang="en-US" dirty="0">
              <a:ea typeface="맑은 고딕"/>
            </a:endParaRPr>
          </a:p>
        </p:txBody>
      </p:sp>
      <p:sp>
        <p:nvSpPr>
          <p:cNvPr id="4" name="슬라이드 번호 개체 틀 3"/>
          <p:cNvSpPr>
            <a:spLocks noGrp="1"/>
          </p:cNvSpPr>
          <p:nvPr>
            <p:ph type="sldNum" sz="quarter" idx="5"/>
          </p:nvPr>
        </p:nvSpPr>
        <p:spPr/>
        <p:txBody>
          <a:bodyPr/>
          <a:lstStyle/>
          <a:p>
            <a:fld id="{F4A61035-2AFE-4237-BD97-569874FB0758}" type="slidenum">
              <a:t>2</a:t>
            </a:fld>
            <a:endParaRPr lang="ko-KR" altLang="en-US"/>
          </a:p>
        </p:txBody>
      </p:sp>
    </p:spTree>
    <p:extLst>
      <p:ext uri="{BB962C8B-B14F-4D97-AF65-F5344CB8AC3E}">
        <p14:creationId xmlns:p14="http://schemas.microsoft.com/office/powerpoint/2010/main" val="33644332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28BE-CDCF-F91B-C21C-6C3097F74D3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1DDA33D-A024-3C18-BE22-62AEE7A526A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C7B896CC-2507-7FB6-0CDB-F6F2A1713E20}"/>
              </a:ext>
            </a:extLst>
          </p:cNvPr>
          <p:cNvSpPr>
            <a:spLocks noGrp="1"/>
          </p:cNvSpPr>
          <p:nvPr>
            <p:ph type="body" idx="1"/>
          </p:nvPr>
        </p:nvSpPr>
        <p:spPr/>
        <p:txBody>
          <a:bodyPr/>
          <a:lstStyle/>
          <a:p>
            <a:endParaRPr lang="en-US" altLang="ko-KR" dirty="0">
              <a:latin typeface="Calibri"/>
              <a:ea typeface="Calibri"/>
              <a:cs typeface="Calibri"/>
            </a:endParaRPr>
          </a:p>
          <a:p>
            <a:r>
              <a:rPr lang="en-US" altLang="ko-KR" dirty="0">
                <a:latin typeface="Calibri"/>
                <a:ea typeface="Calibri"/>
                <a:cs typeface="Calibri"/>
              </a:rPr>
              <a:t> </a:t>
            </a:r>
            <a:r>
              <a:rPr lang="en-US"/>
              <a:t>"첫 번째 시도는 정밀도 개선을 위한 IoU Threshold 튜닝입니다. 보시는 것처럼 기본값인 0.7에서는 중복된 박스가 탐지되었지만, IoU 값을 0.5로 낮추자 이 문제는 깔끔하게 해결되었습니다. 하지만 이 과정에서</a:t>
            </a:r>
            <a:r>
              <a:rPr lang="en-US" altLang="ko-KR" dirty="0">
                <a:ea typeface="맑은 고딕"/>
              </a:rPr>
              <a:t> </a:t>
            </a:r>
            <a:r>
              <a:rPr lang="ko-KR" altLang="en-US">
                <a:ea typeface="맑은 고딕"/>
              </a:rPr>
              <a:t>재현율이</a:t>
            </a:r>
            <a:r>
              <a:rPr lang="en-US" dirty="0"/>
              <a:t> 하락하는 부작용이 발생하는 것을 확인했습니다."</a:t>
            </a:r>
            <a:endParaRPr lang="en-US" dirty="0">
              <a:ea typeface="맑은 고딕"/>
            </a:endParaRPr>
          </a:p>
        </p:txBody>
      </p:sp>
      <p:sp>
        <p:nvSpPr>
          <p:cNvPr id="4" name="슬라이드 번호 개체 틀 3">
            <a:extLst>
              <a:ext uri="{FF2B5EF4-FFF2-40B4-BE49-F238E27FC236}">
                <a16:creationId xmlns:a16="http://schemas.microsoft.com/office/drawing/2014/main" id="{73B5A167-CD05-B4E9-CCC4-A54ADCEB6B11}"/>
              </a:ext>
            </a:extLst>
          </p:cNvPr>
          <p:cNvSpPr>
            <a:spLocks noGrp="1"/>
          </p:cNvSpPr>
          <p:nvPr>
            <p:ph type="sldNum" sz="quarter" idx="5"/>
          </p:nvPr>
        </p:nvSpPr>
        <p:spPr/>
        <p:txBody>
          <a:bodyPr/>
          <a:lstStyle/>
          <a:p>
            <a:fld id="{F4A61035-2AFE-4237-BD97-569874FB0758}" type="slidenum">
              <a:t>3</a:t>
            </a:fld>
            <a:endParaRPr lang="ko-KR" altLang="en-US"/>
          </a:p>
        </p:txBody>
      </p:sp>
    </p:spTree>
    <p:extLst>
      <p:ext uri="{BB962C8B-B14F-4D97-AF65-F5344CB8AC3E}">
        <p14:creationId xmlns:p14="http://schemas.microsoft.com/office/powerpoint/2010/main" val="3588941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2DDCB-C465-D766-9050-56E6725E00BD}"/>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0DBDE48-4D6F-A37E-EDBE-E41370BE18A3}"/>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01D88FA2-AC9B-2710-6877-91327496FE24}"/>
              </a:ext>
            </a:extLst>
          </p:cNvPr>
          <p:cNvSpPr>
            <a:spLocks noGrp="1"/>
          </p:cNvSpPr>
          <p:nvPr>
            <p:ph type="body" idx="1"/>
          </p:nvPr>
        </p:nvSpPr>
        <p:spPr/>
        <p:txBody>
          <a:bodyPr/>
          <a:lstStyle/>
          <a:p>
            <a:r>
              <a:rPr lang="en-US" altLang="ko-KR" dirty="0">
                <a:latin typeface="Calibri"/>
                <a:ea typeface="Calibri"/>
                <a:cs typeface="Calibri"/>
              </a:rPr>
              <a:t> </a:t>
            </a:r>
            <a:r>
              <a:rPr lang="en-US"/>
              <a:t>두 번째 시도는 재현율 개선을 위한 Confidence Threshold 튜닝입니다. '혹시 신뢰도가 너무 낮게 예측되어 필터링된 것은 아닐까?'라는 가설을 검증하기 위해, Confidence 값을 0.1까지 낮춰보았습니다. 하지만 보시는 것처럼, 놓쳤던 객체는 여전히 탐지되지 않았습니다. 이로써 이 문제는 단순한 필터링 기준의 문제가 아님을 알 수 있었습니다.</a:t>
            </a:r>
            <a:endParaRPr lang="en-US">
              <a:ea typeface="맑은 고딕"/>
            </a:endParaRPr>
          </a:p>
        </p:txBody>
      </p:sp>
      <p:sp>
        <p:nvSpPr>
          <p:cNvPr id="4" name="슬라이드 번호 개체 틀 3">
            <a:extLst>
              <a:ext uri="{FF2B5EF4-FFF2-40B4-BE49-F238E27FC236}">
                <a16:creationId xmlns:a16="http://schemas.microsoft.com/office/drawing/2014/main" id="{A7D7379C-F923-6447-23A7-20AD5B28816F}"/>
              </a:ext>
            </a:extLst>
          </p:cNvPr>
          <p:cNvSpPr>
            <a:spLocks noGrp="1"/>
          </p:cNvSpPr>
          <p:nvPr>
            <p:ph type="sldNum" sz="quarter" idx="5"/>
          </p:nvPr>
        </p:nvSpPr>
        <p:spPr/>
        <p:txBody>
          <a:bodyPr/>
          <a:lstStyle/>
          <a:p>
            <a:fld id="{F4A61035-2AFE-4237-BD97-569874FB0758}" type="slidenum">
              <a:t>4</a:t>
            </a:fld>
            <a:endParaRPr lang="ko-KR" altLang="en-US"/>
          </a:p>
        </p:txBody>
      </p:sp>
    </p:spTree>
    <p:extLst>
      <p:ext uri="{BB962C8B-B14F-4D97-AF65-F5344CB8AC3E}">
        <p14:creationId xmlns:p14="http://schemas.microsoft.com/office/powerpoint/2010/main" val="4183536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672D2-C3CB-4947-B9E5-E455F612F36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0EAEAA0-740B-03D2-72E6-EBABB1359E6A}"/>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A5A3C8B1-5A2F-FBA1-F5DC-FDB3CD490CB1}"/>
              </a:ext>
            </a:extLst>
          </p:cNvPr>
          <p:cNvSpPr>
            <a:spLocks noGrp="1"/>
          </p:cNvSpPr>
          <p:nvPr>
            <p:ph type="body" idx="1"/>
          </p:nvPr>
        </p:nvSpPr>
        <p:spPr/>
        <p:txBody>
          <a:bodyPr/>
          <a:lstStyle/>
          <a:p>
            <a:r>
              <a:rPr lang="en-US"/>
              <a:t>표에서 보시다시피, </a:t>
            </a:r>
            <a:r>
              <a:rPr lang="ko-KR" altLang="en-US" dirty="0">
                <a:ea typeface="맑은 고딕"/>
              </a:rPr>
              <a:t>파라미터</a:t>
            </a:r>
            <a:r>
              <a:rPr lang="en-US" dirty="0">
                <a:ea typeface="맑은 고딕"/>
              </a:rPr>
              <a:t> </a:t>
            </a:r>
            <a:r>
              <a:rPr lang="ko-KR" altLang="en-US" dirty="0">
                <a:ea typeface="맑은 고딕"/>
              </a:rPr>
              <a:t>튜닝으로는</a:t>
            </a:r>
            <a:r>
              <a:rPr lang="en-US" dirty="0">
                <a:ea typeface="맑은 고딕"/>
              </a:rPr>
              <a:t> </a:t>
            </a:r>
            <a:r>
              <a:rPr lang="ko-KR" altLang="en-US" dirty="0">
                <a:ea typeface="맑은 고딕"/>
              </a:rPr>
              <a:t>놓쳤던</a:t>
            </a:r>
            <a:r>
              <a:rPr lang="en-US" dirty="0">
                <a:ea typeface="맑은 고딕"/>
              </a:rPr>
              <a:t> </a:t>
            </a:r>
            <a:r>
              <a:rPr lang="ko-KR" altLang="en-US" dirty="0">
                <a:ea typeface="맑은 고딕"/>
              </a:rPr>
              <a:t>객체를</a:t>
            </a:r>
            <a:r>
              <a:rPr lang="en-US" altLang="ko-KR">
                <a:ea typeface="맑은 고딕"/>
              </a:rPr>
              <a:t> 여전히 탐지하지 못하고, 중복박스 문제는 해결했으나 정밀도, 재현율 값이 하락하는 결과가 나왔습니다.</a:t>
            </a:r>
          </a:p>
        </p:txBody>
      </p:sp>
      <p:sp>
        <p:nvSpPr>
          <p:cNvPr id="4" name="슬라이드 번호 개체 틀 3">
            <a:extLst>
              <a:ext uri="{FF2B5EF4-FFF2-40B4-BE49-F238E27FC236}">
                <a16:creationId xmlns:a16="http://schemas.microsoft.com/office/drawing/2014/main" id="{58858F26-4ADA-02D8-54C2-F30ACE92731E}"/>
              </a:ext>
            </a:extLst>
          </p:cNvPr>
          <p:cNvSpPr>
            <a:spLocks noGrp="1"/>
          </p:cNvSpPr>
          <p:nvPr>
            <p:ph type="sldNum" sz="quarter" idx="5"/>
          </p:nvPr>
        </p:nvSpPr>
        <p:spPr/>
        <p:txBody>
          <a:bodyPr/>
          <a:lstStyle/>
          <a:p>
            <a:fld id="{F4A61035-2AFE-4237-BD97-569874FB0758}" type="slidenum">
              <a:t>5</a:t>
            </a:fld>
            <a:endParaRPr lang="ko-KR" altLang="en-US"/>
          </a:p>
        </p:txBody>
      </p:sp>
    </p:spTree>
    <p:extLst>
      <p:ext uri="{BB962C8B-B14F-4D97-AF65-F5344CB8AC3E}">
        <p14:creationId xmlns:p14="http://schemas.microsoft.com/office/powerpoint/2010/main" val="32306966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a:ea typeface="맑은 고딕"/>
              </a:rPr>
              <a:t>이</a:t>
            </a:r>
            <a:r>
              <a:rPr lang="en-US" altLang="ko-KR" dirty="0">
                <a:ea typeface="맑은 고딕"/>
              </a:rPr>
              <a:t> </a:t>
            </a:r>
            <a:r>
              <a:rPr lang="ko-KR" altLang="en-US">
                <a:ea typeface="맑은 고딕"/>
              </a:rPr>
              <a:t>실험을</a:t>
            </a:r>
            <a:r>
              <a:rPr lang="en-US" altLang="ko-KR" dirty="0">
                <a:ea typeface="맑은 고딕"/>
              </a:rPr>
              <a:t> </a:t>
            </a:r>
            <a:r>
              <a:rPr lang="ko-KR" altLang="en-US">
                <a:ea typeface="맑은 고딕"/>
              </a:rPr>
              <a:t>통해</a:t>
            </a:r>
            <a:r>
              <a:rPr lang="en-US" altLang="ko-KR" dirty="0">
                <a:ea typeface="맑은 고딕"/>
              </a:rPr>
              <a:t> </a:t>
            </a:r>
            <a:r>
              <a:rPr lang="ko-KR" altLang="en-US">
                <a:ea typeface="맑은 고딕"/>
              </a:rPr>
              <a:t>문제의</a:t>
            </a:r>
            <a:r>
              <a:rPr lang="en-US" altLang="ko-KR" dirty="0">
                <a:ea typeface="맑은 고딕"/>
              </a:rPr>
              <a:t> </a:t>
            </a:r>
            <a:r>
              <a:rPr lang="ko-KR" altLang="en-US">
                <a:ea typeface="맑은 고딕"/>
              </a:rPr>
              <a:t>원인은</a:t>
            </a:r>
            <a:r>
              <a:rPr lang="en-US" altLang="ko-KR" dirty="0">
                <a:ea typeface="맑은 고딕"/>
              </a:rPr>
              <a:t> </a:t>
            </a:r>
            <a:r>
              <a:rPr lang="ko-KR" altLang="en-US">
                <a:ea typeface="맑은 고딕"/>
              </a:rPr>
              <a:t>결과물을</a:t>
            </a:r>
            <a:r>
              <a:rPr lang="en-US" altLang="ko-KR">
                <a:ea typeface="맑은 고딕"/>
              </a:rPr>
              <a:t> '</a:t>
            </a:r>
            <a:r>
              <a:rPr lang="ko-KR" altLang="en-US">
                <a:ea typeface="맑은 고딕"/>
              </a:rPr>
              <a:t>선별</a:t>
            </a:r>
            <a:r>
              <a:rPr lang="en-US" altLang="ko-KR">
                <a:ea typeface="맑은 고딕"/>
              </a:rPr>
              <a:t>'</a:t>
            </a:r>
            <a:r>
              <a:rPr lang="ko-KR" altLang="en-US">
                <a:ea typeface="맑은 고딕"/>
              </a:rPr>
              <a:t>하는</a:t>
            </a:r>
            <a:r>
              <a:rPr lang="en-US" altLang="ko-KR" dirty="0">
                <a:ea typeface="맑은 고딕"/>
              </a:rPr>
              <a:t> </a:t>
            </a:r>
            <a:r>
              <a:rPr lang="ko-KR" altLang="en-US">
                <a:ea typeface="맑은 고딕"/>
              </a:rPr>
              <a:t>후처리</a:t>
            </a:r>
            <a:r>
              <a:rPr lang="en-US" altLang="ko-KR" dirty="0">
                <a:ea typeface="맑은 고딕"/>
              </a:rPr>
              <a:t> </a:t>
            </a:r>
            <a:r>
              <a:rPr lang="ko-KR" altLang="en-US">
                <a:ea typeface="맑은 고딕"/>
              </a:rPr>
              <a:t>단계가</a:t>
            </a:r>
            <a:r>
              <a:rPr lang="en-US" altLang="ko-KR" dirty="0">
                <a:ea typeface="맑은 고딕"/>
              </a:rPr>
              <a:t> </a:t>
            </a:r>
            <a:r>
              <a:rPr lang="ko-KR" altLang="en-US">
                <a:ea typeface="맑은 고딕"/>
              </a:rPr>
              <a:t>아니라</a:t>
            </a:r>
            <a:r>
              <a:rPr lang="en-US" altLang="ko-KR">
                <a:ea typeface="맑은 고딕"/>
              </a:rPr>
              <a:t>, </a:t>
            </a:r>
            <a:r>
              <a:rPr lang="ko-KR" altLang="en-US" b="1">
                <a:ea typeface="맑은 고딕"/>
              </a:rPr>
              <a:t>모델이</a:t>
            </a:r>
            <a:r>
              <a:rPr lang="en-US" altLang="ko-KR" b="1" dirty="0">
                <a:ea typeface="맑은 고딕"/>
              </a:rPr>
              <a:t> </a:t>
            </a:r>
            <a:r>
              <a:rPr lang="ko-KR" altLang="en-US" b="1">
                <a:ea typeface="맑은 고딕"/>
              </a:rPr>
              <a:t>애초에</a:t>
            </a:r>
            <a:r>
              <a:rPr lang="en-US" altLang="ko-KR" b="1" dirty="0">
                <a:ea typeface="맑은 고딕"/>
              </a:rPr>
              <a:t> </a:t>
            </a:r>
            <a:r>
              <a:rPr lang="ko-KR" altLang="en-US" b="1">
                <a:ea typeface="맑은 고딕"/>
              </a:rPr>
              <a:t>특정</a:t>
            </a:r>
            <a:r>
              <a:rPr lang="en-US" altLang="ko-KR" b="1" dirty="0">
                <a:ea typeface="맑은 고딕"/>
              </a:rPr>
              <a:t> </a:t>
            </a:r>
            <a:r>
              <a:rPr lang="ko-KR" altLang="en-US" b="1">
                <a:ea typeface="맑은 고딕"/>
              </a:rPr>
              <a:t>객체들을</a:t>
            </a:r>
            <a:r>
              <a:rPr lang="en-US" altLang="ko-KR" b="1" dirty="0">
                <a:ea typeface="맑은 고딕"/>
              </a:rPr>
              <a:t> </a:t>
            </a:r>
            <a:r>
              <a:rPr lang="ko-KR" altLang="en-US" b="1">
                <a:ea typeface="맑은 고딕"/>
              </a:rPr>
              <a:t>인식하지</a:t>
            </a:r>
            <a:r>
              <a:rPr lang="en-US" altLang="ko-KR" b="1" dirty="0">
                <a:ea typeface="맑은 고딕"/>
              </a:rPr>
              <a:t> </a:t>
            </a:r>
            <a:r>
              <a:rPr lang="ko-KR" altLang="en-US" b="1">
                <a:ea typeface="맑은 고딕"/>
              </a:rPr>
              <a:t>못하는</a:t>
            </a:r>
            <a:r>
              <a:rPr lang="en-US" altLang="ko-KR" b="1" dirty="0">
                <a:ea typeface="맑은 고딕"/>
              </a:rPr>
              <a:t> </a:t>
            </a:r>
            <a:r>
              <a:rPr lang="ko-KR" altLang="en-US" b="1">
                <a:ea typeface="맑은 고딕"/>
              </a:rPr>
              <a:t>근본적인</a:t>
            </a:r>
            <a:r>
              <a:rPr lang="en-US" altLang="ko-KR" b="1" dirty="0">
                <a:ea typeface="맑은 고딕"/>
              </a:rPr>
              <a:t> </a:t>
            </a:r>
            <a:r>
              <a:rPr lang="ko-KR" altLang="en-US" b="1">
                <a:ea typeface="맑은 고딕"/>
              </a:rPr>
              <a:t>학습</a:t>
            </a:r>
            <a:r>
              <a:rPr lang="en-US" altLang="ko-KR" b="1" dirty="0">
                <a:ea typeface="맑은 고딕"/>
              </a:rPr>
              <a:t> </a:t>
            </a:r>
            <a:r>
              <a:rPr lang="ko-KR" altLang="en-US" b="1">
                <a:ea typeface="맑은 고딕"/>
              </a:rPr>
              <a:t>능력의</a:t>
            </a:r>
            <a:r>
              <a:rPr lang="en-US" altLang="ko-KR" b="1" dirty="0">
                <a:ea typeface="맑은 고딕"/>
              </a:rPr>
              <a:t> </a:t>
            </a:r>
            <a:r>
              <a:rPr lang="ko-KR" altLang="en-US" b="1">
                <a:ea typeface="맑은 고딕"/>
              </a:rPr>
              <a:t>한계</a:t>
            </a:r>
            <a:r>
              <a:rPr lang="ko-KR" altLang="en-US">
                <a:ea typeface="맑은 고딕"/>
              </a:rPr>
              <a:t>에</a:t>
            </a:r>
            <a:r>
              <a:rPr lang="en-US" altLang="ko-KR" dirty="0">
                <a:ea typeface="맑은 고딕"/>
              </a:rPr>
              <a:t> </a:t>
            </a:r>
            <a:r>
              <a:rPr lang="ko-KR" altLang="en-US">
                <a:ea typeface="맑은 고딕"/>
              </a:rPr>
              <a:t>있었습니다</a:t>
            </a:r>
          </a:p>
          <a:p>
            <a:endParaRPr lang="ko-KR" altLang="en-US" dirty="0">
              <a:ea typeface="맑은 고딕"/>
            </a:endParaRPr>
          </a:p>
        </p:txBody>
      </p:sp>
      <p:sp>
        <p:nvSpPr>
          <p:cNvPr id="4" name="슬라이드 번호 개체 틀 3"/>
          <p:cNvSpPr>
            <a:spLocks noGrp="1"/>
          </p:cNvSpPr>
          <p:nvPr>
            <p:ph type="sldNum" sz="quarter" idx="5"/>
          </p:nvPr>
        </p:nvSpPr>
        <p:spPr/>
        <p:txBody>
          <a:bodyPr/>
          <a:lstStyle/>
          <a:p>
            <a:fld id="{F4A61035-2AFE-4237-BD97-569874FB0758}" type="slidenum">
              <a:rPr lang="en-US" altLang="ko-KR"/>
              <a:t>6</a:t>
            </a:fld>
            <a:endParaRPr lang="ko-KR" altLang="en-US"/>
          </a:p>
        </p:txBody>
      </p:sp>
    </p:spTree>
    <p:extLst>
      <p:ext uri="{BB962C8B-B14F-4D97-AF65-F5344CB8AC3E}">
        <p14:creationId xmlns:p14="http://schemas.microsoft.com/office/powerpoint/2010/main" val="360195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ea typeface="맑은 고딕"/>
              </a:rPr>
              <a:t>저의</a:t>
            </a:r>
            <a:r>
              <a:rPr lang="en-US" altLang="ko-KR" dirty="0">
                <a:ea typeface="맑은 고딕"/>
              </a:rPr>
              <a:t> </a:t>
            </a:r>
            <a:r>
              <a:rPr lang="ko-KR" altLang="en-US" dirty="0">
                <a:ea typeface="맑은 고딕"/>
              </a:rPr>
              <a:t>다음</a:t>
            </a:r>
            <a:r>
              <a:rPr lang="en-US" altLang="ko-KR" dirty="0">
                <a:ea typeface="맑은 고딕"/>
              </a:rPr>
              <a:t> </a:t>
            </a:r>
            <a:r>
              <a:rPr lang="ko-KR" altLang="en-US" dirty="0">
                <a:ea typeface="맑은 고딕"/>
              </a:rPr>
              <a:t>계획은</a:t>
            </a:r>
            <a:r>
              <a:rPr lang="en-US" altLang="ko-KR">
                <a:ea typeface="맑은 고딕"/>
              </a:rPr>
              <a:t> 데이터 증강을 통해 모델을 재학습시켜 '놓치는 객체가 없도록' 모델의 근본적인 탐지 능력 자체를 향상시키는 방법을 찾아보겠습니다.</a:t>
            </a:r>
            <a:endParaRPr lang="ko-KR"/>
          </a:p>
        </p:txBody>
      </p:sp>
      <p:sp>
        <p:nvSpPr>
          <p:cNvPr id="4" name="슬라이드 번호 개체 틀 3"/>
          <p:cNvSpPr>
            <a:spLocks noGrp="1"/>
          </p:cNvSpPr>
          <p:nvPr>
            <p:ph type="sldNum" sz="quarter" idx="5"/>
          </p:nvPr>
        </p:nvSpPr>
        <p:spPr/>
        <p:txBody>
          <a:bodyPr/>
          <a:lstStyle/>
          <a:p>
            <a:fld id="{F4A61035-2AFE-4237-BD97-569874FB0758}" type="slidenum">
              <a:rPr lang="en-US" altLang="ko-KR"/>
              <a:t>7</a:t>
            </a:fld>
            <a:endParaRPr lang="ko-KR" altLang="en-US"/>
          </a:p>
        </p:txBody>
      </p:sp>
    </p:spTree>
    <p:extLst>
      <p:ext uri="{BB962C8B-B14F-4D97-AF65-F5344CB8AC3E}">
        <p14:creationId xmlns:p14="http://schemas.microsoft.com/office/powerpoint/2010/main" val="892093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7305" y="2130425"/>
            <a:ext cx="12035790" cy="1470025"/>
          </a:xfrm>
        </p:spPr>
        <p:txBody>
          <a:bodyPr/>
          <a:lstStyle/>
          <a:p>
            <a:r>
              <a:t>YOLOv11n </a:t>
            </a:r>
            <a:r>
              <a:rPr err="1"/>
              <a:t>모델</a:t>
            </a:r>
            <a:r>
              <a:t> </a:t>
            </a:r>
            <a:r>
              <a:rPr err="1"/>
              <a:t>성능</a:t>
            </a:r>
            <a:r>
              <a:t> </a:t>
            </a:r>
            <a:r>
              <a:rPr err="1"/>
              <a:t>개선</a:t>
            </a:r>
            <a:endParaRPr/>
          </a:p>
        </p:txBody>
      </p:sp>
      <p:sp>
        <p:nvSpPr>
          <p:cNvPr id="3" name="Subtitle 2"/>
          <p:cNvSpPr>
            <a:spLocks noGrp="1"/>
          </p:cNvSpPr>
          <p:nvPr>
            <p:ph type="subTitle" idx="1"/>
          </p:nvPr>
        </p:nvSpPr>
        <p:spPr>
          <a:xfrm>
            <a:off x="1371599" y="3886200"/>
            <a:ext cx="11961495" cy="1752600"/>
          </a:xfrm>
        </p:spPr>
        <p:txBody>
          <a:bodyPr>
            <a:normAutofit fontScale="85000" lnSpcReduction="20000"/>
          </a:bodyPr>
          <a:lstStyle/>
          <a:p>
            <a:r>
              <a:rPr err="1"/>
              <a:t>후처리</a:t>
            </a:r>
            <a:r>
              <a:t> </a:t>
            </a:r>
            <a:r>
              <a:rPr err="1"/>
              <a:t>파라미터</a:t>
            </a:r>
            <a:r>
              <a:t> </a:t>
            </a:r>
            <a:r>
              <a:rPr err="1"/>
              <a:t>튜닝을</a:t>
            </a:r>
            <a:r>
              <a:t> </a:t>
            </a:r>
            <a:r>
              <a:rPr err="1"/>
              <a:t>통한</a:t>
            </a:r>
            <a:r>
              <a:t> </a:t>
            </a:r>
            <a:r>
              <a:rPr err="1"/>
              <a:t>근본</a:t>
            </a:r>
            <a:r>
              <a:t> </a:t>
            </a:r>
            <a:r>
              <a:rPr err="1"/>
              <a:t>원인</a:t>
            </a:r>
            <a:r>
              <a:t> </a:t>
            </a:r>
            <a:r>
              <a:rPr err="1"/>
              <a:t>분석</a:t>
            </a:r>
            <a:endParaRPr/>
          </a:p>
          <a:p>
            <a:endParaRPr lang="en-US"/>
          </a:p>
          <a:p>
            <a:r>
              <a:rPr lang="ko-KR" altLang="en-US"/>
              <a:t>이진호</a:t>
            </a:r>
            <a:endParaRPr/>
          </a:p>
          <a:p>
            <a:r>
              <a:t>2025. 09. 1</a:t>
            </a:r>
            <a:r>
              <a:rPr lang="en-US"/>
              <a:t>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25139-E48C-3CE9-0CA2-EC2F1666D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A8CAF5-A7A7-21B7-FA36-DF5F9B6ADCC7}"/>
              </a:ext>
            </a:extLst>
          </p:cNvPr>
          <p:cNvSpPr>
            <a:spLocks noGrp="1"/>
          </p:cNvSpPr>
          <p:nvPr>
            <p:ph type="title"/>
          </p:nvPr>
        </p:nvSpPr>
        <p:spPr>
          <a:xfrm>
            <a:off x="3200400" y="274638"/>
            <a:ext cx="8229600" cy="1143000"/>
          </a:xfrm>
        </p:spPr>
        <p:txBody>
          <a:bodyPr/>
          <a:lstStyle/>
          <a:p>
            <a:r>
              <a:rPr lang="en-US"/>
              <a:t>YOLO11 </a:t>
            </a:r>
            <a:r>
              <a:rPr lang="ko-KR" altLang="en-US"/>
              <a:t>성능 평가 결과</a:t>
            </a:r>
            <a:endParaRPr/>
          </a:p>
        </p:txBody>
      </p:sp>
      <p:pic>
        <p:nvPicPr>
          <p:cNvPr id="7" name="내용 개체 틀 6" descr="스크린샷, 텍스트, 우주이(가) 표시된 사진&#10;&#10;AI 생성 콘텐츠는 정확하지 않을 수 있습니다.">
            <a:extLst>
              <a:ext uri="{FF2B5EF4-FFF2-40B4-BE49-F238E27FC236}">
                <a16:creationId xmlns:a16="http://schemas.microsoft.com/office/drawing/2014/main" id="{7CDF7324-92E3-14B5-0AC9-6A6FCCA8ECA3}"/>
              </a:ext>
            </a:extLst>
          </p:cNvPr>
          <p:cNvPicPr>
            <a:picLocks noGrp="1" noChangeAspect="1"/>
          </p:cNvPicPr>
          <p:nvPr>
            <p:ph idx="1"/>
          </p:nvPr>
        </p:nvPicPr>
        <p:blipFill>
          <a:blip r:embed="rId3"/>
          <a:stretch>
            <a:fillRect/>
          </a:stretch>
        </p:blipFill>
        <p:spPr>
          <a:xfrm>
            <a:off x="937418" y="1600200"/>
            <a:ext cx="5451952" cy="5451952"/>
          </a:xfrm>
        </p:spPr>
      </p:pic>
      <p:pic>
        <p:nvPicPr>
          <p:cNvPr id="9" name="그림 8" descr="텍스트, 스크린샷, 우주, 천문학이(가) 표시된 사진&#10;&#10;AI 생성 콘텐츠는 정확하지 않을 수 있습니다.">
            <a:extLst>
              <a:ext uri="{FF2B5EF4-FFF2-40B4-BE49-F238E27FC236}">
                <a16:creationId xmlns:a16="http://schemas.microsoft.com/office/drawing/2014/main" id="{8DE4BD76-5E04-4A08-B266-EFC043C4A2E0}"/>
              </a:ext>
            </a:extLst>
          </p:cNvPr>
          <p:cNvPicPr>
            <a:picLocks noChangeAspect="1"/>
          </p:cNvPicPr>
          <p:nvPr/>
        </p:nvPicPr>
        <p:blipFill>
          <a:blip r:embed="rId4"/>
          <a:stretch>
            <a:fillRect/>
          </a:stretch>
        </p:blipFill>
        <p:spPr>
          <a:xfrm>
            <a:off x="7749698" y="1600200"/>
            <a:ext cx="5451952" cy="5451952"/>
          </a:xfrm>
          <a:prstGeom prst="rect">
            <a:avLst/>
          </a:prstGeom>
        </p:spPr>
      </p:pic>
      <p:sp>
        <p:nvSpPr>
          <p:cNvPr id="10" name="직사각형 9">
            <a:extLst>
              <a:ext uri="{FF2B5EF4-FFF2-40B4-BE49-F238E27FC236}">
                <a16:creationId xmlns:a16="http://schemas.microsoft.com/office/drawing/2014/main" id="{ACFE59A9-8D47-D3FE-4C63-C866398B50BF}"/>
              </a:ext>
            </a:extLst>
          </p:cNvPr>
          <p:cNvSpPr/>
          <p:nvPr/>
        </p:nvSpPr>
        <p:spPr>
          <a:xfrm>
            <a:off x="9120213" y="2971800"/>
            <a:ext cx="1361441" cy="134688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3" name="직사각형 2">
            <a:extLst>
              <a:ext uri="{FF2B5EF4-FFF2-40B4-BE49-F238E27FC236}">
                <a16:creationId xmlns:a16="http://schemas.microsoft.com/office/drawing/2014/main" id="{03D81E46-96BD-05D8-D847-CB512EC43EF8}"/>
              </a:ext>
            </a:extLst>
          </p:cNvPr>
          <p:cNvSpPr/>
          <p:nvPr/>
        </p:nvSpPr>
        <p:spPr>
          <a:xfrm>
            <a:off x="11838699" y="2971800"/>
            <a:ext cx="1361441" cy="1359243"/>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4AFC305D-F3ED-98EE-253A-F19EE1B88A88}"/>
              </a:ext>
            </a:extLst>
          </p:cNvPr>
          <p:cNvSpPr/>
          <p:nvPr/>
        </p:nvSpPr>
        <p:spPr>
          <a:xfrm>
            <a:off x="11838699" y="1600200"/>
            <a:ext cx="1361441" cy="1359243"/>
          </a:xfrm>
          <a:prstGeom prst="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5" name="직사각형 4">
            <a:extLst>
              <a:ext uri="{FF2B5EF4-FFF2-40B4-BE49-F238E27FC236}">
                <a16:creationId xmlns:a16="http://schemas.microsoft.com/office/drawing/2014/main" id="{45A96E6D-C693-386B-4A07-A97DF8B5FE2B}"/>
              </a:ext>
            </a:extLst>
          </p:cNvPr>
          <p:cNvSpPr/>
          <p:nvPr/>
        </p:nvSpPr>
        <p:spPr>
          <a:xfrm>
            <a:off x="10479456" y="2971800"/>
            <a:ext cx="1361441" cy="1359243"/>
          </a:xfrm>
          <a:prstGeom prst="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A835DBA7-12F5-CE2B-160D-986BBDFC7CDF}"/>
              </a:ext>
            </a:extLst>
          </p:cNvPr>
          <p:cNvSpPr/>
          <p:nvPr/>
        </p:nvSpPr>
        <p:spPr>
          <a:xfrm>
            <a:off x="9120213" y="5690286"/>
            <a:ext cx="1361441" cy="1359243"/>
          </a:xfrm>
          <a:prstGeom prst="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1" name="TextBox 10">
            <a:extLst>
              <a:ext uri="{FF2B5EF4-FFF2-40B4-BE49-F238E27FC236}">
                <a16:creationId xmlns:a16="http://schemas.microsoft.com/office/drawing/2014/main" id="{9B90BE0A-488E-D2EA-7ED9-68C6769D20DA}"/>
              </a:ext>
            </a:extLst>
          </p:cNvPr>
          <p:cNvSpPr txBox="1"/>
          <p:nvPr/>
        </p:nvSpPr>
        <p:spPr>
          <a:xfrm>
            <a:off x="2435793" y="7343335"/>
            <a:ext cx="30141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a:ea typeface="맑은 고딕"/>
                <a:cs typeface="Calibri"/>
              </a:rPr>
              <a:t>label</a:t>
            </a:r>
          </a:p>
        </p:txBody>
      </p:sp>
      <p:sp>
        <p:nvSpPr>
          <p:cNvPr id="12" name="TextBox 11">
            <a:extLst>
              <a:ext uri="{FF2B5EF4-FFF2-40B4-BE49-F238E27FC236}">
                <a16:creationId xmlns:a16="http://schemas.microsoft.com/office/drawing/2014/main" id="{7427B2B8-0FE9-0B60-D588-6C59F53357F7}"/>
              </a:ext>
            </a:extLst>
          </p:cNvPr>
          <p:cNvSpPr txBox="1"/>
          <p:nvPr/>
        </p:nvSpPr>
        <p:spPr>
          <a:xfrm>
            <a:off x="8972059" y="7343335"/>
            <a:ext cx="30141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a:ea typeface="맑은 고딕"/>
                <a:cs typeface="Calibri"/>
              </a:rPr>
              <a:t>predict</a:t>
            </a:r>
          </a:p>
        </p:txBody>
      </p:sp>
    </p:spTree>
    <p:extLst>
      <p:ext uri="{BB962C8B-B14F-4D97-AF65-F5344CB8AC3E}">
        <p14:creationId xmlns:p14="http://schemas.microsoft.com/office/powerpoint/2010/main" val="11318475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A0336-C31F-E76D-B7E6-5DE0120502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54C42C-7A46-BA0E-01E5-732932167EDE}"/>
              </a:ext>
            </a:extLst>
          </p:cNvPr>
          <p:cNvSpPr>
            <a:spLocks noGrp="1"/>
          </p:cNvSpPr>
          <p:nvPr>
            <p:ph type="title"/>
          </p:nvPr>
        </p:nvSpPr>
        <p:spPr>
          <a:xfrm>
            <a:off x="3200400" y="274638"/>
            <a:ext cx="8229600" cy="1143000"/>
          </a:xfrm>
        </p:spPr>
        <p:txBody>
          <a:bodyPr>
            <a:normAutofit/>
          </a:bodyPr>
          <a:lstStyle/>
          <a:p>
            <a:r>
              <a:rPr lang="ko-KR" altLang="en-US" sz="4000" err="1">
                <a:ea typeface="맑은 고딕"/>
                <a:cs typeface="Calibri"/>
              </a:rPr>
              <a:t>IoU</a:t>
            </a:r>
            <a:r>
              <a:rPr lang="ko-KR" altLang="en-US" sz="4000" dirty="0">
                <a:ea typeface="맑은 고딕"/>
                <a:cs typeface="Calibri"/>
              </a:rPr>
              <a:t> </a:t>
            </a:r>
            <a:r>
              <a:rPr lang="ko-KR" altLang="en-US" sz="4000" err="1">
                <a:ea typeface="맑은 고딕"/>
                <a:cs typeface="Calibri"/>
              </a:rPr>
              <a:t>Threshold</a:t>
            </a:r>
            <a:r>
              <a:rPr lang="ko-KR" altLang="en-US" sz="4000" dirty="0">
                <a:ea typeface="맑은 고딕"/>
                <a:cs typeface="Calibri"/>
              </a:rPr>
              <a:t> 튜닝  (</a:t>
            </a:r>
            <a:r>
              <a:rPr lang="ko-KR" altLang="en-US" sz="4000" err="1">
                <a:ea typeface="맑은 고딕"/>
                <a:cs typeface="Calibri"/>
              </a:rPr>
              <a:t>IoU</a:t>
            </a:r>
            <a:r>
              <a:rPr lang="ko-KR" altLang="en-US" sz="4000" dirty="0">
                <a:ea typeface="맑은 고딕"/>
                <a:cs typeface="Calibri"/>
              </a:rPr>
              <a:t>: 0.7 -&gt; 0.5)</a:t>
            </a:r>
          </a:p>
        </p:txBody>
      </p:sp>
      <p:pic>
        <p:nvPicPr>
          <p:cNvPr id="7" name="그림 6" descr="텍스트, 스크린샷, 우주, 천문학이(가) 표시된 사진&#10;&#10;AI 생성 콘텐츠는 정확하지 않을 수 있습니다.">
            <a:extLst>
              <a:ext uri="{FF2B5EF4-FFF2-40B4-BE49-F238E27FC236}">
                <a16:creationId xmlns:a16="http://schemas.microsoft.com/office/drawing/2014/main" id="{B6430C85-BD32-855F-84B2-59FE227A8025}"/>
              </a:ext>
            </a:extLst>
          </p:cNvPr>
          <p:cNvPicPr>
            <a:picLocks noChangeAspect="1"/>
          </p:cNvPicPr>
          <p:nvPr/>
        </p:nvPicPr>
        <p:blipFill>
          <a:blip r:embed="rId3"/>
          <a:stretch>
            <a:fillRect/>
          </a:stretch>
        </p:blipFill>
        <p:spPr>
          <a:xfrm>
            <a:off x="1484364" y="1667933"/>
            <a:ext cx="5451952" cy="5451952"/>
          </a:xfrm>
          <a:prstGeom prst="rect">
            <a:avLst/>
          </a:prstGeom>
        </p:spPr>
      </p:pic>
      <p:sp>
        <p:nvSpPr>
          <p:cNvPr id="9" name="직사각형 8">
            <a:extLst>
              <a:ext uri="{FF2B5EF4-FFF2-40B4-BE49-F238E27FC236}">
                <a16:creationId xmlns:a16="http://schemas.microsoft.com/office/drawing/2014/main" id="{2C0BF0FD-6C9F-83D4-8839-A960EEF0F0EE}"/>
              </a:ext>
            </a:extLst>
          </p:cNvPr>
          <p:cNvSpPr/>
          <p:nvPr/>
        </p:nvSpPr>
        <p:spPr>
          <a:xfrm>
            <a:off x="2877456" y="3039533"/>
            <a:ext cx="1338864" cy="134688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1" name="직사각형 10">
            <a:extLst>
              <a:ext uri="{FF2B5EF4-FFF2-40B4-BE49-F238E27FC236}">
                <a16:creationId xmlns:a16="http://schemas.microsoft.com/office/drawing/2014/main" id="{8FBF40BE-B685-8D3C-0329-282233A032B9}"/>
              </a:ext>
            </a:extLst>
          </p:cNvPr>
          <p:cNvSpPr/>
          <p:nvPr/>
        </p:nvSpPr>
        <p:spPr>
          <a:xfrm>
            <a:off x="5584655" y="3039533"/>
            <a:ext cx="1350152" cy="134795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2" name="TextBox 11">
            <a:extLst>
              <a:ext uri="{FF2B5EF4-FFF2-40B4-BE49-F238E27FC236}">
                <a16:creationId xmlns:a16="http://schemas.microsoft.com/office/drawing/2014/main" id="{4AEFDA7A-DB24-2365-547A-A13C583E03B8}"/>
              </a:ext>
            </a:extLst>
          </p:cNvPr>
          <p:cNvSpPr txBox="1"/>
          <p:nvPr/>
        </p:nvSpPr>
        <p:spPr>
          <a:xfrm>
            <a:off x="2876060" y="7343335"/>
            <a:ext cx="30141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a:ea typeface="맑은 고딕"/>
                <a:cs typeface="Calibri"/>
              </a:rPr>
              <a:t>Conf : 0.25, IoU : 0.7 (</a:t>
            </a:r>
            <a:r>
              <a:rPr lang="ko-KR" altLang="en-US" err="1">
                <a:ea typeface="맑은 고딕"/>
                <a:cs typeface="Calibri"/>
              </a:rPr>
              <a:t>default</a:t>
            </a:r>
            <a:r>
              <a:rPr lang="ko-KR" altLang="en-US" dirty="0">
                <a:ea typeface="맑은 고딕"/>
                <a:cs typeface="Calibri"/>
              </a:rPr>
              <a:t>)</a:t>
            </a:r>
            <a:endParaRPr lang="ko-KR"/>
          </a:p>
        </p:txBody>
      </p:sp>
      <p:sp>
        <p:nvSpPr>
          <p:cNvPr id="13" name="TextBox 12">
            <a:extLst>
              <a:ext uri="{FF2B5EF4-FFF2-40B4-BE49-F238E27FC236}">
                <a16:creationId xmlns:a16="http://schemas.microsoft.com/office/drawing/2014/main" id="{F40AD263-69E9-2975-A143-6E41343F5F7D}"/>
              </a:ext>
            </a:extLst>
          </p:cNvPr>
          <p:cNvSpPr txBox="1"/>
          <p:nvPr/>
        </p:nvSpPr>
        <p:spPr>
          <a:xfrm>
            <a:off x="8926905" y="7343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a:ea typeface="맑은 고딕"/>
                <a:cs typeface="Calibri"/>
              </a:rPr>
              <a:t>Conf: 0.25, </a:t>
            </a:r>
            <a:r>
              <a:rPr lang="ko-KR" altLang="en-US">
                <a:solidFill>
                  <a:srgbClr val="FF0000"/>
                </a:solidFill>
                <a:ea typeface="맑은 고딕"/>
                <a:cs typeface="Calibri"/>
              </a:rPr>
              <a:t>IoU : 0.5</a:t>
            </a:r>
            <a:endParaRPr lang="ko-KR">
              <a:solidFill>
                <a:srgbClr val="FF0000"/>
              </a:solidFill>
              <a:ea typeface="맑은 고딕"/>
              <a:cs typeface="Calibri"/>
            </a:endParaRPr>
          </a:p>
        </p:txBody>
      </p:sp>
      <p:pic>
        <p:nvPicPr>
          <p:cNvPr id="16" name="내용 개체 틀 15" descr="텍스트, 스크린샷, 우주, 천문학이(가) 표시된 사진&#10;&#10;AI 생성 콘텐츠는 정확하지 않을 수 있습니다.">
            <a:extLst>
              <a:ext uri="{FF2B5EF4-FFF2-40B4-BE49-F238E27FC236}">
                <a16:creationId xmlns:a16="http://schemas.microsoft.com/office/drawing/2014/main" id="{EFF5A616-4738-2C65-161B-90A81B0F365F}"/>
              </a:ext>
            </a:extLst>
          </p:cNvPr>
          <p:cNvPicPr>
            <a:picLocks noGrp="1" noChangeAspect="1"/>
          </p:cNvPicPr>
          <p:nvPr>
            <p:ph idx="1"/>
          </p:nvPr>
        </p:nvPicPr>
        <p:blipFill>
          <a:blip r:embed="rId4"/>
          <a:stretch>
            <a:fillRect/>
          </a:stretch>
        </p:blipFill>
        <p:spPr>
          <a:xfrm>
            <a:off x="7569640" y="1667933"/>
            <a:ext cx="5462940" cy="5451651"/>
          </a:xfrm>
          <a:prstGeom prst="rect">
            <a:avLst/>
          </a:prstGeom>
        </p:spPr>
      </p:pic>
      <p:sp>
        <p:nvSpPr>
          <p:cNvPr id="17" name="직사각형 16">
            <a:extLst>
              <a:ext uri="{FF2B5EF4-FFF2-40B4-BE49-F238E27FC236}">
                <a16:creationId xmlns:a16="http://schemas.microsoft.com/office/drawing/2014/main" id="{587ACAF7-9D00-8DD3-768C-0CABC0451798}"/>
              </a:ext>
            </a:extLst>
          </p:cNvPr>
          <p:cNvSpPr/>
          <p:nvPr/>
        </p:nvSpPr>
        <p:spPr>
          <a:xfrm>
            <a:off x="8984744" y="3050821"/>
            <a:ext cx="1338864" cy="134688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8" name="직사각형 17">
            <a:extLst>
              <a:ext uri="{FF2B5EF4-FFF2-40B4-BE49-F238E27FC236}">
                <a16:creationId xmlns:a16="http://schemas.microsoft.com/office/drawing/2014/main" id="{FF8BA8F6-58A0-7F2F-207F-BA4FEE11B3EA}"/>
              </a:ext>
            </a:extLst>
          </p:cNvPr>
          <p:cNvSpPr/>
          <p:nvPr/>
        </p:nvSpPr>
        <p:spPr>
          <a:xfrm>
            <a:off x="11691943" y="3050821"/>
            <a:ext cx="1350152" cy="1347955"/>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2628047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32D79-445C-5D5F-E783-F28092BDB7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E8B9DA-DE72-CFEF-7406-835B3111431B}"/>
              </a:ext>
            </a:extLst>
          </p:cNvPr>
          <p:cNvSpPr>
            <a:spLocks noGrp="1"/>
          </p:cNvSpPr>
          <p:nvPr>
            <p:ph type="title"/>
          </p:nvPr>
        </p:nvSpPr>
        <p:spPr>
          <a:xfrm>
            <a:off x="3200400" y="274638"/>
            <a:ext cx="8229600" cy="1143000"/>
          </a:xfrm>
        </p:spPr>
        <p:txBody>
          <a:bodyPr>
            <a:normAutofit fontScale="90000"/>
          </a:bodyPr>
          <a:lstStyle/>
          <a:p>
            <a:r>
              <a:rPr lang="ko-KR" altLang="en-US" sz="4000">
                <a:ea typeface="맑은 고딕"/>
                <a:cs typeface="Calibri"/>
              </a:rPr>
              <a:t>Conf  </a:t>
            </a:r>
            <a:r>
              <a:rPr lang="ko-KR" altLang="en-US" sz="4000" err="1">
                <a:ea typeface="맑은 고딕"/>
                <a:cs typeface="Calibri"/>
              </a:rPr>
              <a:t>Threshold</a:t>
            </a:r>
            <a:r>
              <a:rPr lang="ko-KR" altLang="en-US" sz="4000">
                <a:ea typeface="맑은 고딕"/>
                <a:cs typeface="Calibri"/>
              </a:rPr>
              <a:t> 튜닝  (Conf: 0.25 -&gt; 0.1)</a:t>
            </a:r>
          </a:p>
        </p:txBody>
      </p:sp>
      <p:pic>
        <p:nvPicPr>
          <p:cNvPr id="7" name="그림 6" descr="텍스트, 스크린샷, 우주, 천문학이(가) 표시된 사진&#10;&#10;AI 생성 콘텐츠는 정확하지 않을 수 있습니다.">
            <a:extLst>
              <a:ext uri="{FF2B5EF4-FFF2-40B4-BE49-F238E27FC236}">
                <a16:creationId xmlns:a16="http://schemas.microsoft.com/office/drawing/2014/main" id="{153E9D27-A5AB-DB02-69E1-66E191B3231B}"/>
              </a:ext>
            </a:extLst>
          </p:cNvPr>
          <p:cNvPicPr>
            <a:picLocks noChangeAspect="1"/>
          </p:cNvPicPr>
          <p:nvPr/>
        </p:nvPicPr>
        <p:blipFill>
          <a:blip r:embed="rId3"/>
          <a:stretch>
            <a:fillRect/>
          </a:stretch>
        </p:blipFill>
        <p:spPr>
          <a:xfrm>
            <a:off x="1484364" y="1667933"/>
            <a:ext cx="5451952" cy="5451952"/>
          </a:xfrm>
          <a:prstGeom prst="rect">
            <a:avLst/>
          </a:prstGeom>
        </p:spPr>
      </p:pic>
      <p:sp>
        <p:nvSpPr>
          <p:cNvPr id="12" name="TextBox 11">
            <a:extLst>
              <a:ext uri="{FF2B5EF4-FFF2-40B4-BE49-F238E27FC236}">
                <a16:creationId xmlns:a16="http://schemas.microsoft.com/office/drawing/2014/main" id="{682BCECB-A636-62CE-9A07-349100532E28}"/>
              </a:ext>
            </a:extLst>
          </p:cNvPr>
          <p:cNvSpPr txBox="1"/>
          <p:nvPr/>
        </p:nvSpPr>
        <p:spPr>
          <a:xfrm>
            <a:off x="2876060" y="7343335"/>
            <a:ext cx="30141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a:ea typeface="맑은 고딕"/>
                <a:cs typeface="Calibri"/>
              </a:rPr>
              <a:t>Conf : 0.25, IoU : 0.7 (</a:t>
            </a:r>
            <a:r>
              <a:rPr lang="ko-KR" altLang="en-US" dirty="0" err="1">
                <a:ea typeface="맑은 고딕"/>
                <a:cs typeface="Calibri"/>
              </a:rPr>
              <a:t>default</a:t>
            </a:r>
            <a:r>
              <a:rPr lang="ko-KR" altLang="en-US" dirty="0">
                <a:ea typeface="맑은 고딕"/>
                <a:cs typeface="Calibri"/>
              </a:rPr>
              <a:t>)</a:t>
            </a:r>
            <a:endParaRPr lang="ko-KR">
              <a:ea typeface="맑은 고딕"/>
              <a:cs typeface="Calibri"/>
            </a:endParaRPr>
          </a:p>
        </p:txBody>
      </p:sp>
      <p:sp>
        <p:nvSpPr>
          <p:cNvPr id="13" name="TextBox 12">
            <a:extLst>
              <a:ext uri="{FF2B5EF4-FFF2-40B4-BE49-F238E27FC236}">
                <a16:creationId xmlns:a16="http://schemas.microsoft.com/office/drawing/2014/main" id="{6FD5E429-443B-8053-6F35-8B6CD38A18C3}"/>
              </a:ext>
            </a:extLst>
          </p:cNvPr>
          <p:cNvSpPr txBox="1"/>
          <p:nvPr/>
        </p:nvSpPr>
        <p:spPr>
          <a:xfrm>
            <a:off x="8926905" y="734333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ko-KR" altLang="en-US">
                <a:solidFill>
                  <a:srgbClr val="FF0000"/>
                </a:solidFill>
                <a:ea typeface="맑은 고딕"/>
                <a:cs typeface="Calibri"/>
              </a:rPr>
              <a:t>Conf :  0.1</a:t>
            </a:r>
            <a:r>
              <a:rPr lang="ko-KR" altLang="en-US">
                <a:ea typeface="맑은 고딕"/>
                <a:cs typeface="Calibri"/>
              </a:rPr>
              <a:t>, IoU : 0.7</a:t>
            </a:r>
            <a:endParaRPr lang="ko-KR"/>
          </a:p>
        </p:txBody>
      </p:sp>
      <p:sp>
        <p:nvSpPr>
          <p:cNvPr id="4" name="직사각형 3">
            <a:extLst>
              <a:ext uri="{FF2B5EF4-FFF2-40B4-BE49-F238E27FC236}">
                <a16:creationId xmlns:a16="http://schemas.microsoft.com/office/drawing/2014/main" id="{28E970BA-9A3A-56BB-1E68-0D22BB60441D}"/>
              </a:ext>
            </a:extLst>
          </p:cNvPr>
          <p:cNvSpPr/>
          <p:nvPr/>
        </p:nvSpPr>
        <p:spPr>
          <a:xfrm>
            <a:off x="5584655" y="1667933"/>
            <a:ext cx="1361441" cy="1359243"/>
          </a:xfrm>
          <a:prstGeom prst="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6" name="직사각형 5">
            <a:extLst>
              <a:ext uri="{FF2B5EF4-FFF2-40B4-BE49-F238E27FC236}">
                <a16:creationId xmlns:a16="http://schemas.microsoft.com/office/drawing/2014/main" id="{D9ED621F-19AF-5AE5-8DDC-EB4BAFCF00B0}"/>
              </a:ext>
            </a:extLst>
          </p:cNvPr>
          <p:cNvSpPr/>
          <p:nvPr/>
        </p:nvSpPr>
        <p:spPr>
          <a:xfrm>
            <a:off x="4214123" y="3028244"/>
            <a:ext cx="1361441" cy="1359243"/>
          </a:xfrm>
          <a:prstGeom prst="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10" name="직사각형 9">
            <a:extLst>
              <a:ext uri="{FF2B5EF4-FFF2-40B4-BE49-F238E27FC236}">
                <a16:creationId xmlns:a16="http://schemas.microsoft.com/office/drawing/2014/main" id="{D3EC7E10-9282-D484-9240-27980E3C251F}"/>
              </a:ext>
            </a:extLst>
          </p:cNvPr>
          <p:cNvSpPr/>
          <p:nvPr/>
        </p:nvSpPr>
        <p:spPr>
          <a:xfrm>
            <a:off x="2854880" y="5769308"/>
            <a:ext cx="1361441" cy="1359243"/>
          </a:xfrm>
          <a:prstGeom prst="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pic>
        <p:nvPicPr>
          <p:cNvPr id="17" name="내용 개체 틀 16" descr="텍스트, 스크린샷, 우주, 천문학이(가) 표시된 사진&#10;&#10;AI 생성 콘텐츠는 정확하지 않을 수 있습니다.">
            <a:extLst>
              <a:ext uri="{FF2B5EF4-FFF2-40B4-BE49-F238E27FC236}">
                <a16:creationId xmlns:a16="http://schemas.microsoft.com/office/drawing/2014/main" id="{AA548C5B-8C96-DAEA-E4CA-869D775CFC1E}"/>
              </a:ext>
            </a:extLst>
          </p:cNvPr>
          <p:cNvPicPr>
            <a:picLocks noGrp="1" noChangeAspect="1"/>
          </p:cNvPicPr>
          <p:nvPr>
            <p:ph idx="1"/>
          </p:nvPr>
        </p:nvPicPr>
        <p:blipFill>
          <a:blip r:embed="rId3"/>
          <a:stretch>
            <a:fillRect/>
          </a:stretch>
        </p:blipFill>
        <p:spPr>
          <a:xfrm>
            <a:off x="7569640" y="1667933"/>
            <a:ext cx="5462940" cy="5451651"/>
          </a:xfrm>
          <a:prstGeom prst="rect">
            <a:avLst/>
          </a:prstGeom>
        </p:spPr>
      </p:pic>
      <p:sp>
        <p:nvSpPr>
          <p:cNvPr id="21" name="직사각형 20">
            <a:extLst>
              <a:ext uri="{FF2B5EF4-FFF2-40B4-BE49-F238E27FC236}">
                <a16:creationId xmlns:a16="http://schemas.microsoft.com/office/drawing/2014/main" id="{3FC1B5B3-E7B0-5F8A-083A-242EF62B4E52}"/>
              </a:ext>
            </a:extLst>
          </p:cNvPr>
          <p:cNvSpPr/>
          <p:nvPr/>
        </p:nvSpPr>
        <p:spPr>
          <a:xfrm>
            <a:off x="11691944" y="1690511"/>
            <a:ext cx="1361441" cy="1359243"/>
          </a:xfrm>
          <a:prstGeom prst="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5EA42918-F54A-043D-37CC-DE2A38934803}"/>
              </a:ext>
            </a:extLst>
          </p:cNvPr>
          <p:cNvSpPr/>
          <p:nvPr/>
        </p:nvSpPr>
        <p:spPr>
          <a:xfrm>
            <a:off x="10321412" y="3050822"/>
            <a:ext cx="1361441" cy="1359243"/>
          </a:xfrm>
          <a:prstGeom prst="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
        <p:nvSpPr>
          <p:cNvPr id="23" name="직사각형 22">
            <a:extLst>
              <a:ext uri="{FF2B5EF4-FFF2-40B4-BE49-F238E27FC236}">
                <a16:creationId xmlns:a16="http://schemas.microsoft.com/office/drawing/2014/main" id="{DC4D89A2-5C31-60B5-9680-45DEEAAE079E}"/>
              </a:ext>
            </a:extLst>
          </p:cNvPr>
          <p:cNvSpPr/>
          <p:nvPr/>
        </p:nvSpPr>
        <p:spPr>
          <a:xfrm>
            <a:off x="8962169" y="5769308"/>
            <a:ext cx="1361441" cy="1359243"/>
          </a:xfrm>
          <a:prstGeom prst="rect">
            <a:avLst/>
          </a:prstGeom>
          <a:no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729350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152F1-8ED1-80D5-EBD8-C252B7A47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05F32F-33D7-4D7E-0E06-C1F2CC6B5818}"/>
              </a:ext>
            </a:extLst>
          </p:cNvPr>
          <p:cNvSpPr>
            <a:spLocks noGrp="1"/>
          </p:cNvSpPr>
          <p:nvPr>
            <p:ph type="title"/>
          </p:nvPr>
        </p:nvSpPr>
        <p:spPr>
          <a:xfrm>
            <a:off x="3200400" y="274638"/>
            <a:ext cx="8229600" cy="1143000"/>
          </a:xfrm>
        </p:spPr>
        <p:txBody>
          <a:bodyPr>
            <a:normAutofit fontScale="90000"/>
          </a:bodyPr>
          <a:lstStyle/>
          <a:p>
            <a:pPr marL="742950" indent="-742950" algn="l">
              <a:buAutoNum type="arabicPeriod"/>
            </a:pPr>
            <a:r>
              <a:rPr lang="ko-KR" altLang="en-US">
                <a:ea typeface="맑은 고딕"/>
                <a:cs typeface="Calibri"/>
              </a:rPr>
              <a:t>Threshold 튜닝 </a:t>
            </a:r>
            <a:br>
              <a:rPr lang="ko-KR" altLang="en-US" dirty="0">
                <a:ea typeface="맑은 고딕"/>
                <a:cs typeface="Calibri"/>
              </a:rPr>
            </a:br>
            <a:r>
              <a:rPr lang="ko-KR" altLang="en-US">
                <a:ea typeface="맑은 고딕"/>
                <a:cs typeface="Calibri"/>
              </a:rPr>
              <a:t>(default) conf: 0.25, IoU : 0.7</a:t>
            </a:r>
            <a:endParaRPr lang="ko-KR" altLang="en-US" dirty="0">
              <a:ea typeface="맑은 고딕"/>
              <a:cs typeface="Calibri"/>
            </a:endParaRPr>
          </a:p>
        </p:txBody>
      </p:sp>
      <p:graphicFrame>
        <p:nvGraphicFramePr>
          <p:cNvPr id="21" name="내용 개체 틀 20">
            <a:extLst>
              <a:ext uri="{FF2B5EF4-FFF2-40B4-BE49-F238E27FC236}">
                <a16:creationId xmlns:a16="http://schemas.microsoft.com/office/drawing/2014/main" id="{7A5D0920-3ABB-269A-C904-6BB58C8F4D2D}"/>
              </a:ext>
            </a:extLst>
          </p:cNvPr>
          <p:cNvGraphicFramePr>
            <a:graphicFrameLocks noGrp="1"/>
          </p:cNvGraphicFramePr>
          <p:nvPr>
            <p:ph idx="1"/>
            <p:extLst>
              <p:ext uri="{D42A27DB-BD31-4B8C-83A1-F6EECF244321}">
                <p14:modId xmlns:p14="http://schemas.microsoft.com/office/powerpoint/2010/main" val="1597575441"/>
              </p:ext>
            </p:extLst>
          </p:nvPr>
        </p:nvGraphicFramePr>
        <p:xfrm>
          <a:off x="2156178" y="2054577"/>
          <a:ext cx="10319796" cy="4525871"/>
        </p:xfrm>
        <a:graphic>
          <a:graphicData uri="http://schemas.openxmlformats.org/drawingml/2006/table">
            <a:tbl>
              <a:tblPr bandRow="1">
                <a:tableStyleId>{5C22544A-7EE6-4342-B048-85BDC9FD1C3A}</a:tableStyleId>
              </a:tblPr>
              <a:tblGrid>
                <a:gridCol w="2750059">
                  <a:extLst>
                    <a:ext uri="{9D8B030D-6E8A-4147-A177-3AD203B41FA5}">
                      <a16:colId xmlns:a16="http://schemas.microsoft.com/office/drawing/2014/main" val="3176153778"/>
                    </a:ext>
                  </a:extLst>
                </a:gridCol>
                <a:gridCol w="2085208">
                  <a:extLst>
                    <a:ext uri="{9D8B030D-6E8A-4147-A177-3AD203B41FA5}">
                      <a16:colId xmlns:a16="http://schemas.microsoft.com/office/drawing/2014/main" val="1000533252"/>
                    </a:ext>
                  </a:extLst>
                </a:gridCol>
                <a:gridCol w="1882970">
                  <a:extLst>
                    <a:ext uri="{9D8B030D-6E8A-4147-A177-3AD203B41FA5}">
                      <a16:colId xmlns:a16="http://schemas.microsoft.com/office/drawing/2014/main" val="3934257598"/>
                    </a:ext>
                  </a:extLst>
                </a:gridCol>
                <a:gridCol w="1963468">
                  <a:extLst>
                    <a:ext uri="{9D8B030D-6E8A-4147-A177-3AD203B41FA5}">
                      <a16:colId xmlns:a16="http://schemas.microsoft.com/office/drawing/2014/main" val="2827690235"/>
                    </a:ext>
                  </a:extLst>
                </a:gridCol>
                <a:gridCol w="1638091">
                  <a:extLst>
                    <a:ext uri="{9D8B030D-6E8A-4147-A177-3AD203B41FA5}">
                      <a16:colId xmlns:a16="http://schemas.microsoft.com/office/drawing/2014/main" val="2448600761"/>
                    </a:ext>
                  </a:extLst>
                </a:gridCol>
              </a:tblGrid>
              <a:tr h="558749">
                <a:tc>
                  <a:txBody>
                    <a:bodyPr/>
                    <a:lstStyle/>
                    <a:p>
                      <a:pPr fontAlgn="base">
                        <a:lnSpc>
                          <a:spcPts val="2175"/>
                        </a:lnSpc>
                        <a:buNone/>
                      </a:pPr>
                      <a:r>
                        <a:rPr lang="ko-KR" altLang="af-ZA" sz="1400">
                          <a:effectLst/>
                          <a:latin typeface="Calibri"/>
                        </a:rPr>
                        <a:t>실험 구분</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gn="l">
                        <a:lnSpc>
                          <a:spcPct val="100000"/>
                        </a:lnSpc>
                        <a:spcBef>
                          <a:spcPts val="0"/>
                        </a:spcBef>
                        <a:spcAft>
                          <a:spcPts val="0"/>
                        </a:spcAft>
                        <a:buNone/>
                      </a:pPr>
                      <a:r>
                        <a:rPr lang="ko-KR" altLang="en-US" sz="1400" b="0" i="0" u="none" strike="noStrike" noProof="0">
                          <a:solidFill>
                            <a:srgbClr val="000000"/>
                          </a:solidFill>
                          <a:effectLst/>
                          <a:latin typeface="Calibri"/>
                        </a:rPr>
                        <a:t>파라미터 조건</a:t>
                      </a:r>
                      <a:endParaRPr lang="en-US" sz="1400" b="0" i="0" u="none" strike="noStrike" noProof="0" dirty="0">
                        <a:solidFill>
                          <a:srgbClr val="000000"/>
                        </a:solidFill>
                        <a:effectLst/>
                        <a:latin typeface="Calibri"/>
                      </a:endParaRPr>
                    </a:p>
                  </a:txBody>
                  <a:tcPr anchor="ctr">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tc>
                  <a:txBody>
                    <a:bodyPr/>
                    <a:lstStyle/>
                    <a:p>
                      <a:pPr lvl="0" algn="l">
                        <a:lnSpc>
                          <a:spcPct val="100000"/>
                        </a:lnSpc>
                        <a:spcBef>
                          <a:spcPts val="0"/>
                        </a:spcBef>
                        <a:spcAft>
                          <a:spcPts val="0"/>
                        </a:spcAft>
                        <a:buNone/>
                      </a:pPr>
                      <a:r>
                        <a:rPr lang="en-US" sz="1400" b="0" i="0" u="none" strike="noStrike" noProof="0" dirty="0">
                          <a:solidFill>
                            <a:srgbClr val="000000"/>
                          </a:solidFill>
                          <a:effectLst/>
                          <a:latin typeface="Calibri"/>
                        </a:rPr>
                        <a:t>Precision</a:t>
                      </a:r>
                      <a:endParaRPr lang="ko-KR"/>
                    </a:p>
                  </a:txBody>
                  <a:tcPr anchor="ctr">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tc>
                  <a:txBody>
                    <a:bodyPr/>
                    <a:lstStyle/>
                    <a:p>
                      <a:pPr lvl="0">
                        <a:lnSpc>
                          <a:spcPts val="2175"/>
                        </a:lnSpc>
                        <a:buNone/>
                      </a:pPr>
                      <a:r>
                        <a:rPr lang="en-US" sz="1400" dirty="0">
                          <a:effectLst/>
                          <a:latin typeface="Calibri"/>
                        </a:rPr>
                        <a:t>Recall</a:t>
                      </a:r>
                      <a:endParaRPr lang="ko-KR" altLang="en-US" sz="140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ts val="2175"/>
                        </a:lnSpc>
                        <a:buNone/>
                      </a:pPr>
                      <a:r>
                        <a:rPr lang="en-US" altLang="ko-KR" sz="1400" b="1" err="1">
                          <a:effectLst/>
                          <a:latin typeface="Calibri"/>
                        </a:rPr>
                        <a:t>분석</a:t>
                      </a:r>
                      <a:r>
                        <a:rPr lang="en-US" altLang="ko-KR" sz="1400" b="1" dirty="0">
                          <a:effectLst/>
                          <a:latin typeface="Calibri"/>
                        </a:rPr>
                        <a:t> </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1216452"/>
                  </a:ext>
                </a:extLst>
              </a:tr>
              <a:tr h="968497">
                <a:tc>
                  <a:txBody>
                    <a:bodyPr/>
                    <a:lstStyle/>
                    <a:p>
                      <a:pPr lvl="0">
                        <a:lnSpc>
                          <a:spcPts val="2175"/>
                        </a:lnSpc>
                        <a:buNone/>
                      </a:pPr>
                      <a:r>
                        <a:rPr lang="ko-KR" altLang="en-US" sz="1400" b="1">
                          <a:effectLst/>
                          <a:latin typeface="Calibri"/>
                        </a:rPr>
                        <a:t>베이스라인</a:t>
                      </a:r>
                      <a:endParaRPr lang="en-US" sz="1400" b="1"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ts val="2175"/>
                        </a:lnSpc>
                        <a:buNone/>
                      </a:pPr>
                      <a:r>
                        <a:rPr lang="en-US" altLang="ko-KR" sz="1400" b="0" i="0" u="none" strike="noStrike" noProof="0">
                          <a:solidFill>
                            <a:srgbClr val="000000"/>
                          </a:solidFill>
                          <a:effectLst/>
                          <a:latin typeface="Calibri"/>
                        </a:rPr>
                        <a:t>기본값</a:t>
                      </a:r>
                    </a:p>
                  </a:txBody>
                  <a:tcPr anchor="ctr">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tc>
                  <a:txBody>
                    <a:bodyPr/>
                    <a:lstStyle/>
                    <a:p>
                      <a:pPr lvl="0">
                        <a:lnSpc>
                          <a:spcPts val="2175"/>
                        </a:lnSpc>
                        <a:buNone/>
                      </a:pPr>
                      <a:r>
                        <a:rPr lang="en-US" sz="1400" b="0" i="0" u="none" strike="noStrike" noProof="0" dirty="0">
                          <a:solidFill>
                            <a:srgbClr val="000000"/>
                          </a:solidFill>
                          <a:effectLst/>
                          <a:latin typeface="Calibri"/>
                        </a:rPr>
                        <a:t>0.881</a:t>
                      </a:r>
                      <a:endParaRPr lang="ko-KR" altLang="en-US" sz="1400"/>
                    </a:p>
                  </a:txBody>
                  <a:tcPr anchor="ctr">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tc>
                  <a:txBody>
                    <a:bodyPr/>
                    <a:lstStyle/>
                    <a:p>
                      <a:pPr lvl="0">
                        <a:lnSpc>
                          <a:spcPts val="2175"/>
                        </a:lnSpc>
                        <a:buNone/>
                      </a:pPr>
                      <a:r>
                        <a:rPr lang="en-US" sz="1400" dirty="0">
                          <a:effectLst/>
                          <a:latin typeface="Calibri"/>
                        </a:rPr>
                        <a:t>0.727</a:t>
                      </a:r>
                      <a:endParaRPr lang="ko-KR" altLang="en-US"/>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ts val="2175"/>
                        </a:lnSpc>
                        <a:buNone/>
                      </a:pPr>
                      <a:r>
                        <a:rPr lang="ko-KR" altLang="en-US" sz="1400" b="0">
                          <a:solidFill>
                            <a:schemeClr val="tx1"/>
                          </a:solidFill>
                          <a:effectLst/>
                          <a:latin typeface="Calibri"/>
                        </a:rPr>
                        <a:t>11개 중 8개 탐지.</a:t>
                      </a:r>
                      <a:endParaRPr lang="ko-KR"/>
                    </a:p>
                    <a:p>
                      <a:pPr lvl="0">
                        <a:lnSpc>
                          <a:spcPts val="2175"/>
                        </a:lnSpc>
                        <a:buNone/>
                      </a:pPr>
                      <a:r>
                        <a:rPr lang="ko-KR" altLang="en-US" sz="1400" b="0">
                          <a:solidFill>
                            <a:schemeClr val="tx1"/>
                          </a:solidFill>
                          <a:effectLst/>
                          <a:latin typeface="Calibri"/>
                        </a:rPr>
                        <a:t>중복 박스 </a:t>
                      </a:r>
                      <a:r>
                        <a:rPr lang="ko-KR" altLang="en-US" sz="1400" b="0" dirty="0">
                          <a:solidFill>
                            <a:schemeClr val="tx1"/>
                          </a:solidFill>
                          <a:effectLst/>
                          <a:latin typeface="Calibri"/>
                        </a:rPr>
                        <a:t>문제 발생</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9282027"/>
                  </a:ext>
                </a:extLst>
              </a:tr>
              <a:tr h="1620378">
                <a:tc>
                  <a:txBody>
                    <a:bodyPr/>
                    <a:lstStyle/>
                    <a:p>
                      <a:pPr lvl="0">
                        <a:lnSpc>
                          <a:spcPts val="2175"/>
                        </a:lnSpc>
                        <a:buNone/>
                      </a:pPr>
                      <a:r>
                        <a:rPr lang="ko-KR" altLang="en-US" sz="1400" b="1">
                          <a:effectLst/>
                          <a:latin typeface="Calibri"/>
                        </a:rPr>
                        <a:t>중복박스 탐지 문제 개선 시도</a:t>
                      </a:r>
                      <a:endParaRPr lang="en-US" sz="1400" b="1" dirty="0">
                        <a:effectLst/>
                        <a:latin typeface="Calibri"/>
                      </a:endParaRPr>
                    </a:p>
                  </a:txBody>
                  <a:tcPr anchor="ctr">
                    <a:lnL w="12700">
                      <a:solidFill>
                        <a:srgbClr val="000000"/>
                      </a:solid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lvl="0">
                        <a:lnSpc>
                          <a:spcPts val="2175"/>
                        </a:lnSpc>
                        <a:buNone/>
                      </a:pPr>
                      <a:r>
                        <a:rPr lang="en-US" sz="1400" b="0" i="0" u="none" strike="noStrike" noProof="0">
                          <a:effectLst/>
                        </a:rPr>
                        <a:t>-&gt; IoU = 0.5</a:t>
                      </a:r>
                      <a:endParaRPr lang="en-US" sz="1400" b="0" i="0" u="none" strike="noStrike" noProof="0" dirty="0">
                        <a:effectLs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ts val="2175"/>
                        </a:lnSpc>
                        <a:buNone/>
                      </a:pPr>
                      <a:r>
                        <a:rPr lang="en-US" sz="1400">
                          <a:effectLst/>
                          <a:latin typeface="Calibri"/>
                        </a:rPr>
                        <a:t>0.862</a:t>
                      </a:r>
                      <a:r>
                        <a:rPr lang="en-US" sz="1400" b="0" i="0" u="none" strike="noStrike" noProof="0" dirty="0">
                          <a:effectLst/>
                        </a:rPr>
                        <a:t>▼</a:t>
                      </a:r>
                      <a:endParaRPr lang="en-US" sz="1400"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ts val="2175"/>
                        </a:lnSpc>
                        <a:buNone/>
                      </a:pPr>
                      <a:r>
                        <a:rPr lang="en-US" sz="1400">
                          <a:effectLst/>
                          <a:latin typeface="Calibri"/>
                        </a:rPr>
                        <a:t>0.636</a:t>
                      </a:r>
                      <a:r>
                        <a:rPr lang="en-US" sz="1400" b="0" i="0" u="none" strike="noStrike" noProof="0">
                          <a:solidFill>
                            <a:srgbClr val="000000"/>
                          </a:solidFill>
                          <a:effectLst/>
                          <a:latin typeface="Calibri"/>
                        </a:rPr>
                        <a:t>▼</a:t>
                      </a:r>
                      <a:endParaRPr lang="en-US" sz="1400"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a:solidFill>
                        <a:srgbClr val="000000"/>
                      </a:solidFill>
                    </a:lnB>
                    <a:noFill/>
                  </a:tcPr>
                </a:tc>
                <a:tc>
                  <a:txBody>
                    <a:bodyPr/>
                    <a:lstStyle/>
                    <a:p>
                      <a:pPr lvl="0">
                        <a:lnSpc>
                          <a:spcPts val="2175"/>
                        </a:lnSpc>
                        <a:buNone/>
                      </a:pPr>
                      <a:r>
                        <a:rPr lang="ko-KR" sz="1400" b="0" i="0" u="none" strike="noStrike" noProof="0" dirty="0">
                          <a:solidFill>
                            <a:schemeClr val="tx1"/>
                          </a:solidFill>
                          <a:effectLst/>
                          <a:latin typeface="Calibri"/>
                        </a:rPr>
                        <a:t>중복 </a:t>
                      </a:r>
                      <a:r>
                        <a:rPr lang="ko-KR" altLang="en-US" sz="1400" b="0" i="0" u="none" strike="noStrike" noProof="0" dirty="0">
                          <a:solidFill>
                            <a:schemeClr val="tx1"/>
                          </a:solidFill>
                          <a:effectLst/>
                          <a:latin typeface="Calibri"/>
                        </a:rPr>
                        <a:t>박스는</a:t>
                      </a:r>
                      <a:r>
                        <a:rPr lang="ko-KR" sz="1400" b="0" i="0" u="none" strike="noStrike" noProof="0" dirty="0">
                          <a:solidFill>
                            <a:schemeClr val="tx1"/>
                          </a:solidFill>
                          <a:effectLst/>
                          <a:latin typeface="Calibri"/>
                        </a:rPr>
                        <a:t> 해결됐으나 정밀도</a:t>
                      </a:r>
                      <a:r>
                        <a:rPr lang="en-US" altLang="ko-KR" sz="1400" b="0" i="0" u="none" strike="noStrike" noProof="0" dirty="0">
                          <a:solidFill>
                            <a:schemeClr val="tx1"/>
                          </a:solidFill>
                          <a:effectLst/>
                          <a:latin typeface="Calibri"/>
                        </a:rPr>
                        <a:t>,</a:t>
                      </a:r>
                      <a:r>
                        <a:rPr lang="ko-KR" sz="1400" b="0" i="0" u="none" strike="noStrike" noProof="0" dirty="0">
                          <a:solidFill>
                            <a:schemeClr val="tx1"/>
                          </a:solidFill>
                          <a:effectLst/>
                          <a:latin typeface="Calibri"/>
                        </a:rPr>
                        <a:t> </a:t>
                      </a:r>
                      <a:r>
                        <a:rPr lang="ko-KR" altLang="en-US" sz="1400" b="0" i="0" u="none" strike="noStrike" noProof="0" dirty="0">
                          <a:solidFill>
                            <a:schemeClr val="tx1"/>
                          </a:solidFill>
                          <a:effectLst/>
                          <a:latin typeface="Calibri"/>
                        </a:rPr>
                        <a:t>재현율 </a:t>
                      </a:r>
                      <a:r>
                        <a:rPr lang="ko-KR" sz="1400" b="0" i="0" u="none" strike="noStrike" noProof="0">
                          <a:solidFill>
                            <a:schemeClr val="tx1"/>
                          </a:solidFill>
                          <a:effectLst/>
                          <a:latin typeface="Calibri"/>
                        </a:rPr>
                        <a:t>하락</a:t>
                      </a:r>
                      <a:endParaRPr lang="ko-KR"/>
                    </a:p>
                  </a:txBody>
                  <a:tcPr anchor="ctr">
                    <a:lnL w="12700" cap="flat" cmpd="sng" algn="ctr">
                      <a:solidFill>
                        <a:srgbClr val="000000"/>
                      </a:solidFill>
                      <a:prstDash val="solid"/>
                      <a:round/>
                      <a:headEnd type="none" w="med" len="med"/>
                      <a:tailEnd type="none" w="med" len="med"/>
                    </a:lnL>
                    <a:lnR w="12700">
                      <a:solidFill>
                        <a:srgbClr val="000000"/>
                      </a:solidFill>
                    </a:lnR>
                    <a:lnT w="12700" cap="flat" cmpd="sng" algn="ctr">
                      <a:solidFill>
                        <a:srgbClr val="000000"/>
                      </a:solidFill>
                      <a:prstDash val="solid"/>
                      <a:round/>
                      <a:headEnd type="none" w="med" len="med"/>
                      <a:tailEnd type="none" w="med" len="med"/>
                    </a:lnT>
                    <a:lnB w="12700">
                      <a:solidFill>
                        <a:srgbClr val="000000"/>
                      </a:solidFill>
                    </a:lnB>
                    <a:noFill/>
                  </a:tcPr>
                </a:tc>
                <a:extLst>
                  <a:ext uri="{0D108BD9-81ED-4DB2-BD59-A6C34878D82A}">
                    <a16:rowId xmlns:a16="http://schemas.microsoft.com/office/drawing/2014/main" val="4153840059"/>
                  </a:ext>
                </a:extLst>
              </a:tr>
              <a:tr h="1378247">
                <a:tc>
                  <a:txBody>
                    <a:bodyPr/>
                    <a:lstStyle/>
                    <a:p>
                      <a:pPr fontAlgn="base">
                        <a:lnSpc>
                          <a:spcPts val="2175"/>
                        </a:lnSpc>
                        <a:buNone/>
                      </a:pPr>
                      <a:r>
                        <a:rPr lang="ko-KR" altLang="en-US" sz="1400" b="1">
                          <a:effectLst/>
                          <a:latin typeface="Calibri"/>
                        </a:rPr>
                        <a:t>재현율 개선 시도</a:t>
                      </a:r>
                      <a:endParaRPr lang="ko-KR" altLang="en-US" sz="1400" b="1"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lvl="0">
                        <a:lnSpc>
                          <a:spcPts val="2175"/>
                        </a:lnSpc>
                        <a:buNone/>
                      </a:pPr>
                      <a:r>
                        <a:rPr lang="en-US" sz="1400" b="0" i="0" u="none" strike="noStrike" noProof="0">
                          <a:effectLst/>
                        </a:rPr>
                        <a:t>-&gt; Conf = 0.1</a:t>
                      </a:r>
                      <a:endParaRPr lang="en-US" sz="1400" b="0" i="0" u="none" strike="noStrike" noProof="0" dirty="0">
                        <a:effectLst/>
                      </a:endParaRPr>
                    </a:p>
                  </a:txBody>
                  <a:tcPr anchor="ctr">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tc>
                  <a:txBody>
                    <a:bodyPr/>
                    <a:lstStyle/>
                    <a:p>
                      <a:pPr lvl="0">
                        <a:lnSpc>
                          <a:spcPts val="2175"/>
                        </a:lnSpc>
                        <a:buNone/>
                      </a:pPr>
                      <a:r>
                        <a:rPr lang="en-US" sz="1400" b="0" i="0" u="none" strike="noStrike" noProof="0" dirty="0">
                          <a:effectLst/>
                          <a:latin typeface="Calibri"/>
                        </a:rPr>
                        <a:t>0.881</a:t>
                      </a:r>
                      <a:endParaRPr lang="ko-KR" altLang="en-US" dirty="0"/>
                    </a:p>
                  </a:txBody>
                  <a:tcPr anchor="ctr">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a:solidFill>
                        <a:srgbClr val="000000"/>
                      </a:solidFill>
                    </a:lnB>
                    <a:noFill/>
                  </a:tcPr>
                </a:tc>
                <a:tc>
                  <a:txBody>
                    <a:bodyPr/>
                    <a:lstStyle/>
                    <a:p>
                      <a:pPr lvl="0">
                        <a:lnSpc>
                          <a:spcPts val="2175"/>
                        </a:lnSpc>
                        <a:buNone/>
                      </a:pPr>
                      <a:r>
                        <a:rPr lang="en-US" sz="1400" b="0" i="0" u="none" strike="noStrike" noProof="0" dirty="0">
                          <a:effectLst/>
                          <a:latin typeface="Calibri"/>
                        </a:rPr>
                        <a:t>0.727</a:t>
                      </a:r>
                      <a:endParaRPr lang="ko-KR" altLang="en-US"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fontAlgn="base">
                        <a:lnSpc>
                          <a:spcPts val="2175"/>
                        </a:lnSpc>
                        <a:buNone/>
                      </a:pPr>
                      <a:r>
                        <a:rPr lang="ko-KR" altLang="en-US" sz="1400" b="0">
                          <a:solidFill>
                            <a:schemeClr val="tx1"/>
                          </a:solidFill>
                          <a:effectLst/>
                          <a:latin typeface="Calibri"/>
                        </a:rPr>
                        <a:t>Confidence 값을 낮춰도 놓쳤던 3개 객체는 여전히 미탐지</a:t>
                      </a:r>
                      <a:endParaRPr lang="ko-KR" altLang="en-US" sz="1400" b="0" dirty="0">
                        <a:solidFill>
                          <a:schemeClr val="tx1"/>
                        </a:solidFill>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83308559"/>
                  </a:ext>
                </a:extLst>
              </a:tr>
            </a:tbl>
          </a:graphicData>
        </a:graphic>
      </p:graphicFrame>
      <p:sp>
        <p:nvSpPr>
          <p:cNvPr id="7" name="TextBox 6">
            <a:extLst>
              <a:ext uri="{FF2B5EF4-FFF2-40B4-BE49-F238E27FC236}">
                <a16:creationId xmlns:a16="http://schemas.microsoft.com/office/drawing/2014/main" id="{CF7CDF95-D85B-1186-CB0C-F1266D724580}"/>
              </a:ext>
            </a:extLst>
          </p:cNvPr>
          <p:cNvSpPr txBox="1"/>
          <p:nvPr/>
        </p:nvSpPr>
        <p:spPr>
          <a:xfrm>
            <a:off x="2154962" y="1690901"/>
            <a:ext cx="2754488" cy="36575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ko-KR" altLang="en-US"/>
          </a:p>
        </p:txBody>
      </p:sp>
    </p:spTree>
    <p:extLst>
      <p:ext uri="{BB962C8B-B14F-4D97-AF65-F5344CB8AC3E}">
        <p14:creationId xmlns:p14="http://schemas.microsoft.com/office/powerpoint/2010/main" val="2786840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9111" y="274638"/>
            <a:ext cx="8229600" cy="1143000"/>
          </a:xfrm>
        </p:spPr>
        <p:txBody>
          <a:bodyPr/>
          <a:lstStyle/>
          <a:p>
            <a:pPr algn="l"/>
            <a:r>
              <a:t>2. 실험 결과</a:t>
            </a:r>
            <a:endParaRPr lang="ko-KR"/>
          </a:p>
        </p:txBody>
      </p:sp>
      <p:sp>
        <p:nvSpPr>
          <p:cNvPr id="3" name="Content Placeholder 2"/>
          <p:cNvSpPr>
            <a:spLocks noGrp="1"/>
          </p:cNvSpPr>
          <p:nvPr>
            <p:ph idx="1"/>
          </p:nvPr>
        </p:nvSpPr>
        <p:spPr>
          <a:xfrm>
            <a:off x="3177822" y="1600200"/>
            <a:ext cx="8229600" cy="4525963"/>
          </a:xfrm>
        </p:spPr>
        <p:txBody>
          <a:bodyPr vert="horz" lIns="91440" tIns="45720" rIns="91440" bIns="45720" rtlCol="0" anchor="t">
            <a:normAutofit fontScale="92500"/>
          </a:bodyPr>
          <a:lstStyle/>
          <a:p>
            <a:pPr>
              <a:defRPr b="1"/>
            </a:pPr>
            <a:r>
              <a:t>1. </a:t>
            </a:r>
            <a:r>
              <a:rPr err="1"/>
              <a:t>IoU</a:t>
            </a:r>
            <a:r>
              <a:t> Threshold </a:t>
            </a:r>
            <a:r>
              <a:rPr err="1"/>
              <a:t>튜닝</a:t>
            </a:r>
            <a:r>
              <a:rPr dirty="0"/>
              <a:t> </a:t>
            </a:r>
            <a:r>
              <a:rPr err="1"/>
              <a:t>결과</a:t>
            </a:r>
            <a:endParaRPr/>
          </a:p>
          <a:p>
            <a:pPr lvl="1"/>
            <a:r>
              <a:t>• </a:t>
            </a:r>
            <a:r>
              <a:rPr err="1"/>
              <a:t>IoU</a:t>
            </a:r>
            <a:r>
              <a:t>=0.5 </a:t>
            </a:r>
            <a:r>
              <a:rPr err="1"/>
              <a:t>설정</a:t>
            </a:r>
            <a:r>
              <a:t> 시, </a:t>
            </a:r>
            <a:r>
              <a:rPr err="1"/>
              <a:t>중복</a:t>
            </a:r>
            <a:r>
              <a:rPr dirty="0"/>
              <a:t> </a:t>
            </a:r>
            <a:r>
              <a:rPr err="1"/>
              <a:t>박스</a:t>
            </a:r>
            <a:r>
              <a:rPr dirty="0"/>
              <a:t> </a:t>
            </a:r>
            <a:r>
              <a:rPr err="1"/>
              <a:t>문제는</a:t>
            </a:r>
            <a:r>
              <a:rPr dirty="0"/>
              <a:t> </a:t>
            </a:r>
            <a:r>
              <a:t>해결되었으나</a:t>
            </a:r>
            <a:r>
              <a:rPr dirty="0"/>
              <a:t> </a:t>
            </a:r>
            <a:r>
              <a:rPr err="1"/>
              <a:t>재현율</a:t>
            </a:r>
            <a:r>
              <a:rPr dirty="0"/>
              <a:t> </a:t>
            </a:r>
            <a:r>
              <a:rPr err="1"/>
              <a:t>하락</a:t>
            </a:r>
            <a:r>
              <a:rPr dirty="0"/>
              <a:t> </a:t>
            </a:r>
            <a:r>
              <a:rPr err="1"/>
              <a:t>문제</a:t>
            </a:r>
            <a:r>
              <a:rPr dirty="0"/>
              <a:t> </a:t>
            </a:r>
            <a:r>
              <a:rPr err="1"/>
              <a:t>발생</a:t>
            </a:r>
            <a:r>
              <a:t>.</a:t>
            </a:r>
          </a:p>
          <a:p>
            <a:pPr>
              <a:defRPr b="1"/>
            </a:pPr>
            <a:r>
              <a:t>2. Confidence Threshold </a:t>
            </a:r>
            <a:r>
              <a:rPr err="1"/>
              <a:t>튜닝</a:t>
            </a:r>
            <a:r>
              <a:rPr dirty="0"/>
              <a:t> </a:t>
            </a:r>
            <a:r>
              <a:rPr err="1"/>
              <a:t>결과</a:t>
            </a:r>
            <a:endParaRPr/>
          </a:p>
          <a:p>
            <a:pPr lvl="1"/>
            <a:r>
              <a:t>• Confidence </a:t>
            </a:r>
            <a:r>
              <a:rPr err="1"/>
              <a:t>값을</a:t>
            </a:r>
            <a:r>
              <a:t> 0.1까지 </a:t>
            </a:r>
            <a:r>
              <a:rPr err="1"/>
              <a:t>낮춰</a:t>
            </a:r>
            <a:r>
              <a:rPr dirty="0"/>
              <a:t> </a:t>
            </a:r>
            <a:r>
              <a:rPr err="1"/>
              <a:t>필터링</a:t>
            </a:r>
            <a:r>
              <a:rPr dirty="0"/>
              <a:t> </a:t>
            </a:r>
            <a:r>
              <a:rPr err="1"/>
              <a:t>기준을</a:t>
            </a:r>
            <a:r>
              <a:rPr dirty="0"/>
              <a:t> </a:t>
            </a:r>
            <a:r>
              <a:rPr err="1"/>
              <a:t>완화해도</a:t>
            </a:r>
            <a:r>
              <a:t>, </a:t>
            </a:r>
            <a:r>
              <a:rPr err="1"/>
              <a:t>놓쳤던</a:t>
            </a:r>
            <a:r>
              <a:t> 3개의 </a:t>
            </a:r>
            <a:r>
              <a:rPr err="1"/>
              <a:t>객체는</a:t>
            </a:r>
            <a:r>
              <a:rPr dirty="0"/>
              <a:t> </a:t>
            </a:r>
            <a:r>
              <a:rPr err="1"/>
              <a:t>여전히</a:t>
            </a:r>
            <a:r>
              <a:rPr dirty="0"/>
              <a:t> </a:t>
            </a:r>
            <a:r>
              <a:rPr err="1"/>
              <a:t>탐지되지</a:t>
            </a:r>
            <a:r>
              <a:rPr dirty="0"/>
              <a:t> </a:t>
            </a:r>
            <a:r>
              <a:rPr err="1"/>
              <a:t>않음</a:t>
            </a:r>
            <a:r>
              <a:t>.</a:t>
            </a:r>
          </a:p>
          <a:p>
            <a:pPr lvl="1"/>
            <a:endParaRPr lang="ko-KR" altLang="en-US" sz="2400" b="1" dirty="0">
              <a:ea typeface="맑은 고딕"/>
              <a:cs typeface="Calibri"/>
            </a:endParaRPr>
          </a:p>
          <a:p>
            <a:pPr lvl="1"/>
            <a:r>
              <a:rPr lang="ko-KR" altLang="en-US" sz="2400" b="1">
                <a:ea typeface="맑은 고딕"/>
                <a:cs typeface="Calibri"/>
              </a:rPr>
              <a:t>문제의</a:t>
            </a:r>
            <a:r>
              <a:rPr lang="en-US" sz="2400" b="1" dirty="0">
                <a:ea typeface="Calibri"/>
                <a:cs typeface="Calibri"/>
              </a:rPr>
              <a:t> </a:t>
            </a:r>
            <a:r>
              <a:rPr lang="ko-KR" altLang="en-US" sz="2400" b="1">
                <a:ea typeface="맑은 고딕"/>
                <a:cs typeface="Calibri"/>
              </a:rPr>
              <a:t>원인은</a:t>
            </a:r>
            <a:r>
              <a:rPr lang="en-US" sz="2400" b="1" dirty="0">
                <a:ea typeface="Calibri"/>
                <a:cs typeface="Calibri"/>
              </a:rPr>
              <a:t> </a:t>
            </a:r>
            <a:r>
              <a:rPr lang="ko-KR" altLang="en-US" sz="2400" b="1">
                <a:ea typeface="맑은 고딕"/>
                <a:cs typeface="Calibri"/>
              </a:rPr>
              <a:t>후처리</a:t>
            </a:r>
            <a:r>
              <a:rPr lang="en-US" sz="2400" b="1">
                <a:ea typeface="Calibri"/>
                <a:cs typeface="Calibri"/>
              </a:rPr>
              <a:t>(Post-processing) </a:t>
            </a:r>
            <a:r>
              <a:rPr lang="ko-KR" altLang="en-US" sz="2400" b="1">
                <a:ea typeface="맑은 고딕"/>
                <a:cs typeface="Calibri"/>
              </a:rPr>
              <a:t>단계가</a:t>
            </a:r>
            <a:r>
              <a:rPr lang="en-US" sz="2400" b="1" dirty="0">
                <a:ea typeface="Calibri"/>
                <a:cs typeface="Calibri"/>
              </a:rPr>
              <a:t> </a:t>
            </a:r>
            <a:r>
              <a:rPr lang="ko-KR" altLang="en-US" sz="2400" b="1">
                <a:ea typeface="맑은 고딕"/>
                <a:cs typeface="Calibri"/>
              </a:rPr>
              <a:t>아닌</a:t>
            </a:r>
            <a:r>
              <a:rPr lang="en-US" sz="2400" b="1">
                <a:ea typeface="Calibri"/>
                <a:cs typeface="Calibri"/>
              </a:rPr>
              <a:t>, </a:t>
            </a:r>
            <a:r>
              <a:rPr lang="ko-KR" altLang="en-US" sz="2400" b="1">
                <a:ea typeface="맑은 고딕"/>
                <a:cs typeface="Calibri"/>
              </a:rPr>
              <a:t>모델의</a:t>
            </a:r>
            <a:r>
              <a:rPr lang="en-US" sz="2400" b="1" dirty="0">
                <a:ea typeface="Calibri"/>
                <a:cs typeface="Calibri"/>
              </a:rPr>
              <a:t> </a:t>
            </a:r>
            <a:r>
              <a:rPr lang="ko-KR" altLang="en-US" sz="2400" b="1">
                <a:ea typeface="맑은 고딕"/>
                <a:cs typeface="Calibri"/>
              </a:rPr>
              <a:t>근본적인</a:t>
            </a:r>
            <a:r>
              <a:rPr lang="en-US" sz="2400" b="1" dirty="0">
                <a:ea typeface="Calibri"/>
                <a:cs typeface="Calibri"/>
              </a:rPr>
              <a:t> </a:t>
            </a:r>
            <a:r>
              <a:rPr lang="ko-KR" altLang="en-US" sz="2400" b="1">
                <a:ea typeface="맑은 고딕"/>
                <a:cs typeface="Calibri"/>
              </a:rPr>
              <a:t>탐지</a:t>
            </a:r>
            <a:r>
              <a:rPr lang="en-US" sz="2400" b="1" dirty="0">
                <a:ea typeface="Calibri"/>
                <a:cs typeface="Calibri"/>
              </a:rPr>
              <a:t> </a:t>
            </a:r>
            <a:r>
              <a:rPr lang="ko-KR" altLang="en-US" sz="2400" b="1">
                <a:ea typeface="맑은 고딕"/>
                <a:cs typeface="Calibri"/>
              </a:rPr>
              <a:t>능력</a:t>
            </a:r>
            <a:r>
              <a:rPr lang="en-US" sz="2400" b="1" dirty="0">
                <a:ea typeface="Calibri"/>
                <a:cs typeface="Calibri"/>
              </a:rPr>
              <a:t> </a:t>
            </a:r>
            <a:r>
              <a:rPr lang="ko-KR" altLang="en-US" sz="2400" b="1">
                <a:ea typeface="맑은 고딕"/>
                <a:cs typeface="Calibri"/>
              </a:rPr>
              <a:t>자체의</a:t>
            </a:r>
            <a:r>
              <a:rPr lang="en-US" sz="2400" b="1" dirty="0">
                <a:ea typeface="Calibri"/>
                <a:cs typeface="Calibri"/>
              </a:rPr>
              <a:t> </a:t>
            </a:r>
            <a:r>
              <a:rPr lang="ko-KR" altLang="en-US" sz="2400" b="1">
                <a:ea typeface="맑은 고딕"/>
                <a:cs typeface="Calibri"/>
              </a:rPr>
              <a:t>한계임을 알게됨.</a:t>
            </a:r>
            <a:endParaRPr lang="en-US" altLang="ko-KR" sz="2600" b="1">
              <a:ea typeface="Calibri"/>
              <a:cs typeface="Calibri"/>
            </a:endParaRPr>
          </a:p>
          <a:p>
            <a:pPr lvl="1"/>
            <a:endParaRPr lang="ko-KR" altLang="en-US" sz="2400" b="1" dirty="0">
              <a:ea typeface="맑은 고딕"/>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3. 결론 및 향후 계획</a:t>
            </a:r>
          </a:p>
        </p:txBody>
      </p:sp>
      <p:sp>
        <p:nvSpPr>
          <p:cNvPr id="3" name="Content Placeholder 2"/>
          <p:cNvSpPr>
            <a:spLocks noGrp="1"/>
          </p:cNvSpPr>
          <p:nvPr>
            <p:ph idx="1"/>
          </p:nvPr>
        </p:nvSpPr>
        <p:spPr/>
        <p:txBody>
          <a:bodyPr vert="horz" lIns="91440" tIns="45720" rIns="91440" bIns="45720" rtlCol="0" anchor="t">
            <a:normAutofit lnSpcReduction="10000"/>
          </a:bodyPr>
          <a:lstStyle/>
          <a:p>
            <a:pPr>
              <a:defRPr b="1"/>
            </a:pPr>
            <a:r>
              <a:t>결론</a:t>
            </a:r>
          </a:p>
          <a:p>
            <a:pPr lvl="1"/>
            <a:r>
              <a:t>• 후처리 파라미터 튜닝의 명확한 한계를 확인함.</a:t>
            </a:r>
          </a:p>
          <a:p>
            <a:pPr lvl="1"/>
            <a:r>
              <a:t>• 문제 해결을 위해서는 모델의 근본적인 학습 능력을 개선해야 함.</a:t>
            </a:r>
          </a:p>
          <a:p>
            <a:pPr>
              <a:defRPr b="1"/>
            </a:pPr>
            <a:r>
              <a:t>향후 계획: 모델 자체의 성능 강화</a:t>
            </a:r>
          </a:p>
          <a:p>
            <a:pPr lvl="1"/>
            <a:r>
              <a:t>재학습을 통한 재현율(Recall) 개선:</a:t>
            </a:r>
          </a:p>
          <a:p>
            <a:pPr lvl="2"/>
            <a:r>
              <a:t>데이터 증강(Data Augmentation) 기법을 강화하여, 모델이 더 다양한 형태의 객체를 학습하고 근본적인 탐지 능력을 높이도록 재학습을 진행하겠음.</a:t>
            </a:r>
          </a:p>
          <a:p>
            <a:pPr marL="457200" lvl="1" indent="0">
              <a:buNone/>
            </a:pPr>
            <a:endParaRPr dirty="0">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사용자 지정</PresentationFormat>
  <Slides>7</Slides>
  <Notes>6</Notes>
  <HiddenSlides>0</HiddenSlides>
  <ScaleCrop>false</ScaleCrop>
  <HeadingPairs>
    <vt:vector size="4" baseType="variant">
      <vt:variant>
        <vt:lpstr>테마</vt:lpstr>
      </vt:variant>
      <vt:variant>
        <vt:i4>1</vt:i4>
      </vt:variant>
      <vt:variant>
        <vt:lpstr>슬라이드 제목</vt:lpstr>
      </vt:variant>
      <vt:variant>
        <vt:i4>7</vt:i4>
      </vt:variant>
    </vt:vector>
  </HeadingPairs>
  <TitlesOfParts>
    <vt:vector size="8" baseType="lpstr">
      <vt:lpstr>Office Theme</vt:lpstr>
      <vt:lpstr>YOLOv11n 모델 성능 개선</vt:lpstr>
      <vt:lpstr>YOLO11 성능 평가 결과</vt:lpstr>
      <vt:lpstr>IoU Threshold 튜닝  (IoU: 0.7 -&gt; 0.5)</vt:lpstr>
      <vt:lpstr>Conf  Threshold 튜닝  (Conf: 0.25 -&gt; 0.1)</vt:lpstr>
      <vt:lpstr>Threshold 튜닝  (default) conf: 0.25, IoU : 0.7</vt:lpstr>
      <vt:lpstr>2. 실험 결과</vt:lpstr>
      <vt:lpstr>3. 결론 및 향후 계획</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297</cp:revision>
  <dcterms:created xsi:type="dcterms:W3CDTF">2013-01-27T09:14:16Z</dcterms:created>
  <dcterms:modified xsi:type="dcterms:W3CDTF">2025-09-15T03:53:38Z</dcterms:modified>
  <cp:category/>
</cp:coreProperties>
</file>