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4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3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9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D1B9-3998-4421-B2C4-7C5995EFDF0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문자형 상수 처리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메모리에 저장될 때 아스키코드값을 이용해서 문자 </a:t>
            </a:r>
            <a:r>
              <a:rPr lang="ko-KR" altLang="en-US" sz="2000" dirty="0" smtClean="0">
                <a:latin typeface="+mn-ea"/>
              </a:rPr>
              <a:t>처리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문자형 상수 처리 주의사항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문자는 작은따옴표</a:t>
            </a:r>
            <a:r>
              <a:rPr lang="en-US" altLang="ko-KR" sz="2000" dirty="0">
                <a:latin typeface="+mn-ea"/>
              </a:rPr>
              <a:t>(‘ ’)</a:t>
            </a:r>
            <a:r>
              <a:rPr lang="ko-KR" altLang="en-US" sz="2000" dirty="0">
                <a:latin typeface="+mn-ea"/>
              </a:rPr>
              <a:t>로 묶어줘야 하며 묶어주지 않으면 문법 오류 발생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문자를 큰따옴표</a:t>
            </a:r>
            <a:r>
              <a:rPr lang="en-US" altLang="ko-KR" sz="2000" dirty="0">
                <a:latin typeface="+mn-ea"/>
              </a:rPr>
              <a:t>(“ ”)</a:t>
            </a:r>
            <a:r>
              <a:rPr lang="ko-KR" altLang="en-US" sz="2000" dirty="0">
                <a:latin typeface="+mn-ea"/>
              </a:rPr>
              <a:t>로 묶어주면 </a:t>
            </a:r>
            <a:r>
              <a:rPr lang="ko-KR" altLang="en-US" sz="2000" dirty="0" err="1">
                <a:latin typeface="+mn-ea"/>
              </a:rPr>
              <a:t>문자형이</a:t>
            </a:r>
            <a:r>
              <a:rPr lang="ko-KR" altLang="en-US" sz="2000" dirty="0">
                <a:latin typeface="+mn-ea"/>
              </a:rPr>
              <a:t> 아닌 문자열형으로 </a:t>
            </a:r>
            <a:r>
              <a:rPr lang="ko-KR" altLang="en-US" sz="2000" dirty="0" smtClean="0">
                <a:latin typeface="+mn-ea"/>
              </a:rPr>
              <a:t>처리됨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/>
              <a:t>문자열 상수 처리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C </a:t>
            </a:r>
            <a:r>
              <a:rPr lang="ko-KR" altLang="en-US" sz="2000" dirty="0"/>
              <a:t>언어에서는 문자열 </a:t>
            </a:r>
            <a:r>
              <a:rPr lang="ko-KR" altLang="en-US" sz="2000" dirty="0" err="1"/>
              <a:t>자료형은</a:t>
            </a:r>
            <a:r>
              <a:rPr lang="ko-KR" altLang="en-US" sz="2000" dirty="0"/>
              <a:t> 지원하지 않음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문자형 </a:t>
            </a:r>
            <a:r>
              <a:rPr lang="ko-KR" altLang="en-US" sz="2000" dirty="0" err="1"/>
              <a:t>자료형</a:t>
            </a:r>
            <a:r>
              <a:rPr lang="ko-KR" altLang="en-US" sz="2000" dirty="0"/>
              <a:t> 변수는 배열 또는 포인터를 사용해야 함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문자열은 반드시 큰따옴표</a:t>
            </a:r>
            <a:r>
              <a:rPr lang="en-US" altLang="ko-KR" sz="2000" dirty="0"/>
              <a:t>(“ ”)</a:t>
            </a:r>
            <a:r>
              <a:rPr lang="ko-KR" altLang="en-US" sz="2000" dirty="0"/>
              <a:t>로 묶어줘야 함</a:t>
            </a:r>
          </a:p>
          <a:p>
            <a:pPr lvl="1">
              <a:lnSpc>
                <a:spcPct val="130000"/>
              </a:lnSpc>
            </a:pP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77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배열을 사용한 문자열 상수 입력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배열의 크기 </a:t>
            </a:r>
            <a:r>
              <a:rPr lang="en-US" altLang="ko-KR" sz="2000" dirty="0">
                <a:latin typeface="+mn-ea"/>
              </a:rPr>
              <a:t>= </a:t>
            </a:r>
            <a:r>
              <a:rPr lang="ko-KR" altLang="en-US" sz="2000" dirty="0">
                <a:latin typeface="+mn-ea"/>
              </a:rPr>
              <a:t>문자열 상수의 길이 </a:t>
            </a:r>
            <a:r>
              <a:rPr lang="en-US" altLang="ko-KR" sz="2000" dirty="0">
                <a:latin typeface="+mn-ea"/>
              </a:rPr>
              <a:t>+ 1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문자열 끝에 </a:t>
            </a:r>
            <a:r>
              <a:rPr lang="en-US" altLang="ko-KR" sz="2000" dirty="0">
                <a:latin typeface="+mn-ea"/>
              </a:rPr>
              <a:t>NULL(‘</a:t>
            </a:r>
            <a:r>
              <a:rPr lang="en-US" altLang="ko-KR" sz="2000" dirty="0">
                <a:latin typeface="+mn-ea"/>
                <a:cs typeface="함초롬바탕" pitchFamily="18" charset="-127"/>
              </a:rPr>
              <a:t>\</a:t>
            </a:r>
            <a:r>
              <a:rPr lang="en-US" altLang="ko-KR" sz="2000" dirty="0">
                <a:latin typeface="+mn-ea"/>
              </a:rPr>
              <a:t>0’) </a:t>
            </a:r>
            <a:r>
              <a:rPr lang="ko-KR" altLang="en-US" sz="2000" dirty="0">
                <a:latin typeface="+mn-ea"/>
              </a:rPr>
              <a:t>값이 존재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7454D-0FD6-432D-A977-322D6EB9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72" y="3088572"/>
            <a:ext cx="4470323" cy="31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기호상수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기호 상수 </a:t>
            </a:r>
            <a:r>
              <a:rPr lang="en-US" altLang="ko-KR" sz="2000" dirty="0">
                <a:latin typeface="+mn-ea"/>
              </a:rPr>
              <a:t>(Symbolic constant)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상수에 이름을 붙여 사용할 때 필요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상수를 대신해서 사용할 기호 또는 변수 이름을 상수 앞에 선언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#define </a:t>
            </a:r>
            <a:r>
              <a:rPr lang="ko-KR" altLang="en-US" sz="2000" dirty="0">
                <a:latin typeface="+mn-ea"/>
              </a:rPr>
              <a:t>명령으로 기호 상수 선언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main( ) </a:t>
            </a:r>
            <a:r>
              <a:rPr lang="ko-KR" altLang="en-US" sz="2000" dirty="0">
                <a:latin typeface="+mn-ea"/>
              </a:rPr>
              <a:t>함수 외부에서 선언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#define </a:t>
            </a:r>
            <a:r>
              <a:rPr lang="ko-KR" altLang="en-US" sz="2000" dirty="0">
                <a:latin typeface="+mn-ea"/>
              </a:rPr>
              <a:t>명령문의 끝에 </a:t>
            </a:r>
            <a:r>
              <a:rPr lang="en-US" altLang="ko-KR" sz="2000" b="1" dirty="0">
                <a:latin typeface="+mn-ea"/>
              </a:rPr>
              <a:t>;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세미콜론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생략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⇒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은 </a:t>
            </a:r>
            <a:r>
              <a:rPr lang="ko-KR" altLang="en-US" sz="2000" dirty="0" err="1">
                <a:latin typeface="+mn-ea"/>
              </a:rPr>
              <a:t>선행처리</a:t>
            </a:r>
            <a:r>
              <a:rPr lang="ko-KR" altLang="en-US" sz="2000" dirty="0">
                <a:latin typeface="+mn-ea"/>
              </a:rPr>
              <a:t> 지시자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5" y="4458990"/>
            <a:ext cx="6146794" cy="187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13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기호상수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+mn-ea"/>
              </a:rPr>
              <a:t>const</a:t>
            </a:r>
            <a:r>
              <a:rPr lang="ko-KR" altLang="en-US" sz="2000" dirty="0">
                <a:latin typeface="+mn-ea"/>
              </a:rPr>
              <a:t> 키워드로 기호 상수 선언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err="1">
                <a:latin typeface="+mn-ea"/>
              </a:rPr>
              <a:t>const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키워드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변수에 대입한 값이 변하지 않도록 정의하기 위함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err="1">
                <a:latin typeface="+mn-ea"/>
              </a:rPr>
              <a:t>const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키워드가 붙은 변수는 상수로 취급하여 불변의 값 지님 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b="1" dirty="0">
                <a:latin typeface="+mn-ea"/>
              </a:rPr>
              <a:t>;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세미콜론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반드시 붙여야 함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#define</a:t>
            </a:r>
            <a:r>
              <a:rPr lang="ko-KR" altLang="en-US" sz="2000" dirty="0">
                <a:latin typeface="+mn-ea"/>
              </a:rPr>
              <a:t>과 달리 </a:t>
            </a:r>
            <a:r>
              <a:rPr lang="ko-KR" altLang="en-US" sz="2000" dirty="0" err="1">
                <a:latin typeface="+mn-ea"/>
              </a:rPr>
              <a:t>자료형</a:t>
            </a:r>
            <a:r>
              <a:rPr lang="ko-KR" altLang="en-US" sz="2000" dirty="0">
                <a:latin typeface="+mn-ea"/>
              </a:rPr>
              <a:t> 지정 가능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문법 </a:t>
            </a:r>
            <a:r>
              <a:rPr lang="ko-KR" altLang="en-US" sz="2000" dirty="0">
                <a:latin typeface="+mn-ea"/>
              </a:rPr>
              <a:t>오류 발생할 경우 디버깅이 비교적 용이함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04" y="4411713"/>
            <a:ext cx="6462700" cy="198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수행과제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아래 프로그램을 코딩 후 소스와 출력 결과를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54" y="2049427"/>
            <a:ext cx="4842249" cy="42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수행과제</a:t>
            </a:r>
            <a:r>
              <a:rPr lang="en-US" altLang="ko-KR" dirty="0" smtClean="0"/>
              <a:t>(2) _ </a:t>
            </a:r>
            <a:r>
              <a:rPr lang="ko-KR" altLang="en-US" dirty="0" smtClean="0"/>
              <a:t>제출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>
                <a:latin typeface="+mn-ea"/>
              </a:rPr>
              <a:t>제출방법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ppt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파워포인트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파일에 </a:t>
            </a:r>
            <a:r>
              <a:rPr lang="ko-KR" altLang="en-US" sz="2000" dirty="0" smtClean="0">
                <a:latin typeface="+mn-ea"/>
              </a:rPr>
              <a:t>소스와 출력 </a:t>
            </a:r>
            <a:r>
              <a:rPr lang="ko-KR" altLang="en-US" sz="2000" dirty="0">
                <a:latin typeface="+mn-ea"/>
              </a:rPr>
              <a:t>결과 화면을 스캔 및 복사하여 제출하세요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제출일 </a:t>
            </a:r>
            <a:r>
              <a:rPr lang="en-US" altLang="ko-KR" sz="2000" dirty="0">
                <a:latin typeface="+mn-ea"/>
              </a:rPr>
              <a:t>: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월</a:t>
            </a:r>
            <a:r>
              <a:rPr lang="en-US" altLang="ko-KR" sz="2000" dirty="0" smtClean="0">
                <a:latin typeface="+mn-ea"/>
              </a:rPr>
              <a:t>23</a:t>
            </a:r>
            <a:r>
              <a:rPr lang="ko-KR" altLang="en-US" sz="2000" dirty="0" smtClean="0">
                <a:latin typeface="+mn-ea"/>
              </a:rPr>
              <a:t>일 </a:t>
            </a:r>
            <a:r>
              <a:rPr lang="ko-KR" altLang="en-US" sz="2000" dirty="0">
                <a:latin typeface="+mn-ea"/>
              </a:rPr>
              <a:t>월요일 </a:t>
            </a:r>
            <a:r>
              <a:rPr lang="en-US" altLang="ko-KR" sz="2000" dirty="0">
                <a:latin typeface="+mn-ea"/>
              </a:rPr>
              <a:t>~ 3</a:t>
            </a:r>
            <a:r>
              <a:rPr lang="ko-KR" altLang="en-US" sz="2000" dirty="0">
                <a:latin typeface="+mn-ea"/>
              </a:rPr>
              <a:t>월</a:t>
            </a:r>
            <a:r>
              <a:rPr lang="en-US" altLang="ko-KR" sz="2000" dirty="0" smtClean="0">
                <a:latin typeface="+mn-ea"/>
              </a:rPr>
              <a:t>29</a:t>
            </a:r>
            <a:r>
              <a:rPr lang="ko-KR" altLang="en-US" sz="2000" dirty="0" smtClean="0">
                <a:latin typeface="+mn-ea"/>
              </a:rPr>
              <a:t>일 일요일 </a:t>
            </a:r>
            <a:r>
              <a:rPr lang="en-US" altLang="ko-KR" sz="2000" dirty="0">
                <a:latin typeface="+mn-ea"/>
              </a:rPr>
              <a:t>23</a:t>
            </a:r>
            <a:r>
              <a:rPr lang="ko-KR" altLang="en-US" sz="2000" dirty="0">
                <a:latin typeface="+mn-ea"/>
              </a:rPr>
              <a:t>시</a:t>
            </a:r>
            <a:r>
              <a:rPr lang="en-US" altLang="ko-KR" sz="2000" dirty="0">
                <a:latin typeface="+mn-ea"/>
              </a:rPr>
              <a:t>59</a:t>
            </a:r>
            <a:r>
              <a:rPr lang="ko-KR" altLang="en-US" sz="2000" dirty="0">
                <a:latin typeface="+mn-ea"/>
              </a:rPr>
              <a:t>분까지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제출장소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한림 스마트 컴퍼스</a:t>
            </a:r>
            <a:r>
              <a:rPr lang="en-US" altLang="ko-KR" sz="2000" dirty="0">
                <a:latin typeface="+mn-ea"/>
              </a:rPr>
              <a:t>(https://smart.hallym.ac.kr) </a:t>
            </a:r>
            <a:r>
              <a:rPr lang="ko-KR" altLang="en-US" sz="2000" dirty="0">
                <a:latin typeface="+mn-ea"/>
              </a:rPr>
              <a:t>해당 과목 </a:t>
            </a: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</a:t>
            </a:r>
            <a:r>
              <a:rPr lang="ko-KR" altLang="en-US" sz="2000" dirty="0">
                <a:latin typeface="+mn-ea"/>
              </a:rPr>
              <a:t>란에 제출하시면 됩니다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제출시 </a:t>
            </a:r>
            <a:r>
              <a:rPr lang="ko-KR" altLang="en-US" sz="2000" dirty="0">
                <a:latin typeface="+mn-ea"/>
              </a:rPr>
              <a:t>제목란에 </a:t>
            </a:r>
            <a:r>
              <a:rPr lang="en-US" altLang="ko-KR" sz="2000" dirty="0">
                <a:latin typeface="+mn-ea"/>
              </a:rPr>
              <a:t>“</a:t>
            </a:r>
            <a:r>
              <a:rPr lang="ko-KR" altLang="en-US" sz="2000" dirty="0">
                <a:latin typeface="+mn-ea"/>
              </a:rPr>
              <a:t>여러분의 </a:t>
            </a:r>
            <a:r>
              <a:rPr lang="ko-KR" altLang="en-US" sz="2000" dirty="0" err="1">
                <a:latin typeface="+mn-ea"/>
              </a:rPr>
              <a:t>학번이름</a:t>
            </a:r>
            <a:r>
              <a:rPr lang="en-US" altLang="ko-KR" sz="2000" dirty="0">
                <a:latin typeface="+mn-ea"/>
              </a:rPr>
              <a:t>”</a:t>
            </a:r>
            <a:r>
              <a:rPr lang="ko-KR" altLang="en-US" sz="2000" dirty="0">
                <a:latin typeface="+mn-ea"/>
              </a:rPr>
              <a:t>을 쓰시고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파일을 전송하시면 됩니다</a:t>
            </a:r>
            <a:r>
              <a:rPr lang="en-US" altLang="ko-KR" sz="2000" dirty="0">
                <a:latin typeface="+mn-ea"/>
              </a:rPr>
              <a:t>.)</a:t>
            </a:r>
            <a:r>
              <a:rPr lang="ko-KR" altLang="en-US" sz="2000" dirty="0">
                <a:latin typeface="+mn-ea"/>
              </a:rPr>
              <a:t> 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47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>
                <a:latin typeface="+mn-ea"/>
              </a:rPr>
              <a:t>식별자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(identifier)</a:t>
            </a:r>
          </a:p>
          <a:p>
            <a:pPr lvl="1"/>
            <a:r>
              <a:rPr lang="ko-KR" altLang="en-US" sz="2000" dirty="0">
                <a:latin typeface="+mn-ea"/>
              </a:rPr>
              <a:t>프로그래머가 필요에 따라 선언하여 특정 목적을 수행하는 독립적인 존재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다른 명령어와 구별하여 명령을 수행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알파벳과 숫자를 조합하여 임의로 선언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예약어는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식별자로</a:t>
            </a:r>
            <a:r>
              <a:rPr lang="ko-KR" altLang="en-US" sz="2000" dirty="0">
                <a:latin typeface="+mn-ea"/>
              </a:rPr>
              <a:t> 사용할 수 </a:t>
            </a:r>
            <a:r>
              <a:rPr lang="ko-KR" altLang="en-US" sz="2000" dirty="0" smtClean="0">
                <a:latin typeface="+mn-ea"/>
              </a:rPr>
              <a:t>없음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식별자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만들기</a:t>
            </a:r>
            <a:endParaRPr lang="ko-KR" altLang="en-US" sz="2000" dirty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영문자와 숫자 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특수 문자</a:t>
            </a:r>
            <a:r>
              <a:rPr lang="en-US" altLang="ko-KR" sz="2000" dirty="0" smtClean="0">
                <a:latin typeface="+mn-ea"/>
              </a:rPr>
              <a:t>(_) </a:t>
            </a:r>
          </a:p>
          <a:p>
            <a:pPr lvl="1"/>
            <a:r>
              <a:rPr lang="ko-KR" altLang="en-US" sz="2000" dirty="0" smtClean="0">
                <a:latin typeface="+mn-ea"/>
              </a:rPr>
              <a:t>영문자 대소문자를 구분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한글은 </a:t>
            </a:r>
            <a:r>
              <a:rPr lang="ko-KR" altLang="en-US" sz="2000" dirty="0" err="1" smtClean="0">
                <a:latin typeface="+mn-ea"/>
              </a:rPr>
              <a:t>식별자로</a:t>
            </a:r>
            <a:r>
              <a:rPr lang="ko-KR" altLang="en-US" sz="2000" dirty="0" smtClean="0">
                <a:latin typeface="+mn-ea"/>
              </a:rPr>
              <a:t> 사용할 수 없다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ko-KR" altLang="en-US" sz="2000" dirty="0" smtClean="0">
                <a:latin typeface="+mn-ea"/>
              </a:rPr>
              <a:t>식별자의 </a:t>
            </a:r>
            <a:r>
              <a:rPr lang="ko-KR" altLang="en-US" sz="2000" dirty="0" err="1" smtClean="0">
                <a:latin typeface="+mn-ea"/>
              </a:rPr>
              <a:t>첫글자에</a:t>
            </a:r>
            <a:r>
              <a:rPr lang="ko-KR" altLang="en-US" sz="2000" dirty="0" smtClean="0">
                <a:latin typeface="+mn-ea"/>
              </a:rPr>
              <a:t> 숫자를 사용할 수 없다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ko-KR" altLang="en-US" sz="2000" dirty="0" err="1" smtClean="0">
                <a:latin typeface="+mn-ea"/>
              </a:rPr>
              <a:t>예약어는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식별자로</a:t>
            </a:r>
            <a:r>
              <a:rPr lang="ko-KR" altLang="en-US" sz="2000" dirty="0" smtClean="0">
                <a:latin typeface="+mn-ea"/>
              </a:rPr>
              <a:t> 사용할 수 없다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5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>
                <a:latin typeface="+mn-ea"/>
              </a:rPr>
              <a:t>예약어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(reserved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word)</a:t>
            </a:r>
          </a:p>
          <a:p>
            <a:pPr lvl="1"/>
            <a:r>
              <a:rPr lang="ko-KR" altLang="en-US" sz="2000" spc="-150" dirty="0">
                <a:latin typeface="+mn-ea"/>
              </a:rPr>
              <a:t>컴파일러가 특정 목적의 프로그램을 수행하기 위해 사전에 예약해 놓은 명령어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고유의 명령을 수행하는 명령어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일반 변수나 </a:t>
            </a:r>
            <a:r>
              <a:rPr lang="ko-KR" altLang="en-US" sz="2000" dirty="0">
                <a:latin typeface="+mn-ea"/>
              </a:rPr>
              <a:t>함수의 이름으로 사용할 수 </a:t>
            </a:r>
            <a:r>
              <a:rPr lang="ko-KR" altLang="en-US" sz="2000" dirty="0" smtClean="0">
                <a:latin typeface="+mn-ea"/>
              </a:rPr>
              <a:t>없다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자주 사용하는 </a:t>
            </a:r>
            <a:r>
              <a:rPr lang="ko-KR" altLang="en-US" sz="2000" dirty="0" err="1">
                <a:latin typeface="+mn-ea"/>
              </a:rPr>
              <a:t>예약어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7" y="3504029"/>
            <a:ext cx="6732240" cy="200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0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변수 </a:t>
            </a:r>
            <a:r>
              <a:rPr lang="en-US" altLang="ko-KR" sz="2000" dirty="0">
                <a:latin typeface="+mn-ea"/>
              </a:rPr>
              <a:t>(variables)</a:t>
            </a:r>
          </a:p>
          <a:p>
            <a:pPr lvl="1"/>
            <a:r>
              <a:rPr lang="ko-KR" altLang="en-US" sz="2000" dirty="0" smtClean="0">
                <a:latin typeface="+mn-ea"/>
              </a:rPr>
              <a:t>프로그램이 </a:t>
            </a:r>
            <a:r>
              <a:rPr lang="ko-KR" altLang="en-US" sz="2000" dirty="0">
                <a:latin typeface="+mn-ea"/>
              </a:rPr>
              <a:t>실행되는 동안 수시로 데이터 값이 변하는 정보를 보유하고 있는 </a:t>
            </a:r>
            <a:r>
              <a:rPr lang="ko-KR" altLang="en-US" sz="2000" dirty="0" err="1">
                <a:latin typeface="+mn-ea"/>
              </a:rPr>
              <a:t>식별자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변수를 선언하면 컴파일러는 </a:t>
            </a:r>
            <a:r>
              <a:rPr lang="ko-KR" altLang="en-US" sz="2000" dirty="0" err="1">
                <a:latin typeface="+mn-ea"/>
              </a:rPr>
              <a:t>자료형의</a:t>
            </a:r>
            <a:r>
              <a:rPr lang="ko-KR" altLang="en-US" sz="2000" dirty="0">
                <a:latin typeface="+mn-ea"/>
              </a:rPr>
              <a:t> 크기에 따라 메모리 공간을 확보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상수 또는 문자와 문자열 등을 대입하기 위한 저장공간으로 </a:t>
            </a:r>
            <a:r>
              <a:rPr lang="ko-KR" altLang="en-US" sz="2000" dirty="0" smtClean="0">
                <a:latin typeface="+mn-ea"/>
              </a:rPr>
              <a:t>사용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변수를 사용하는 이유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프로그램 </a:t>
            </a:r>
            <a:r>
              <a:rPr lang="ko-KR" altLang="en-US" sz="2000" dirty="0">
                <a:latin typeface="+mn-ea"/>
              </a:rPr>
              <a:t>유지 </a:t>
            </a:r>
            <a:r>
              <a:rPr lang="en-US" altLang="ko-KR" sz="2000" dirty="0">
                <a:latin typeface="+mn-ea"/>
              </a:rPr>
              <a:t>·</a:t>
            </a:r>
            <a:r>
              <a:rPr lang="ko-KR" altLang="en-US" sz="2000" dirty="0">
                <a:latin typeface="+mn-ea"/>
              </a:rPr>
              <a:t> 보수의 효율성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소스 코드를 수정하거나 업데이트를 해야 할 때 변수에 대입되는 값만 수정하면 됨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변수는 변할 수 있는 값을 대입하기 위해 선언하고 사용하는 것이기 때문에 </a:t>
            </a:r>
            <a:r>
              <a:rPr lang="ko-KR" altLang="en-US" sz="2000" dirty="0" err="1">
                <a:latin typeface="+mn-ea"/>
              </a:rPr>
              <a:t>자료형은</a:t>
            </a:r>
            <a:r>
              <a:rPr lang="ko-KR" altLang="en-US" sz="2000" dirty="0">
                <a:latin typeface="+mn-ea"/>
              </a:rPr>
              <a:t> 신중히 결정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선언한 변수의 </a:t>
            </a:r>
            <a:r>
              <a:rPr lang="ko-KR" altLang="en-US" sz="2000" dirty="0" err="1">
                <a:latin typeface="+mn-ea"/>
              </a:rPr>
              <a:t>자료형에서</a:t>
            </a:r>
            <a:r>
              <a:rPr lang="ko-KR" altLang="en-US" sz="2000" dirty="0">
                <a:latin typeface="+mn-ea"/>
              </a:rPr>
              <a:t> 처리할 수 있는 값의 유효 범위를 고려하여 </a:t>
            </a:r>
            <a:r>
              <a:rPr lang="ko-KR" altLang="en-US" sz="2000" dirty="0" smtClean="0">
                <a:latin typeface="+mn-ea"/>
              </a:rPr>
              <a:t>선언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72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err="1">
                <a:latin typeface="+mn-ea"/>
              </a:rPr>
              <a:t>자료형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(Data type)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데이터를 저장하기 위한 공간인 변수를 선언할 때 메모리의 크기를 지정하는 단위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사용할 데이터의 크기에 맞게 변수의 </a:t>
            </a:r>
            <a:r>
              <a:rPr lang="ko-KR" altLang="en-US" sz="2000" dirty="0" err="1">
                <a:latin typeface="+mn-ea"/>
              </a:rPr>
              <a:t>자료형</a:t>
            </a:r>
            <a:r>
              <a:rPr lang="ko-KR" altLang="en-US" sz="2000" dirty="0">
                <a:latin typeface="+mn-ea"/>
              </a:rPr>
              <a:t> 선언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2C94E-24C9-4C47-9DFC-098DF1AB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21" y="2997540"/>
            <a:ext cx="4872141" cy="32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C </a:t>
            </a:r>
            <a:r>
              <a:rPr lang="ko-KR" altLang="en-US" sz="2000" dirty="0">
                <a:latin typeface="+mn-ea"/>
              </a:rPr>
              <a:t>언어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정수형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실수형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문자형 세가지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자료형</a:t>
            </a:r>
            <a:r>
              <a:rPr lang="ko-KR" altLang="en-US" sz="2000" dirty="0">
                <a:latin typeface="+mn-ea"/>
              </a:rPr>
              <a:t> 제공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5BB251-980E-4A4C-AF78-64A6B9CE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6" y="2293609"/>
            <a:ext cx="5190830" cy="3918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2778" y="2193024"/>
            <a:ext cx="2144684" cy="13814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2778" y="4077393"/>
            <a:ext cx="2144684" cy="901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02778" y="5475692"/>
            <a:ext cx="2144684" cy="492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19407" y="3385764"/>
            <a:ext cx="2144684" cy="492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데이터 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79445" y="2701637"/>
            <a:ext cx="1959951" cy="3945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9395" y="2709950"/>
            <a:ext cx="1959951" cy="3945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기초데이터형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7171" y="442237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외 확장된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51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변수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데이터를 입력하기 위해 선언하는 </a:t>
            </a:r>
            <a:r>
              <a:rPr lang="ko-KR" altLang="en-US" sz="2000" dirty="0" err="1">
                <a:latin typeface="+mn-ea"/>
              </a:rPr>
              <a:t>식별자로</a:t>
            </a:r>
            <a:r>
              <a:rPr lang="ko-KR" altLang="en-US" sz="2000" dirty="0">
                <a:latin typeface="+mn-ea"/>
              </a:rPr>
              <a:t> 할당된 메모리 공간을 사용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b="1" dirty="0">
                <a:latin typeface="+mn-ea"/>
              </a:rPr>
              <a:t> a;</a:t>
            </a:r>
            <a:r>
              <a:rPr lang="en-US" altLang="ko-KR" sz="2000" dirty="0">
                <a:latin typeface="+mn-ea"/>
              </a:rPr>
              <a:t> 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→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ko-KR" altLang="en-US" sz="2000" dirty="0">
                <a:latin typeface="+mn-ea"/>
              </a:rPr>
              <a:t>형 </a:t>
            </a:r>
            <a:r>
              <a:rPr lang="ko-KR" altLang="en-US" sz="2000" dirty="0" err="1">
                <a:latin typeface="+mn-ea"/>
              </a:rPr>
              <a:t>자료형의</a:t>
            </a:r>
            <a:r>
              <a:rPr lang="ko-KR" altLang="en-US" sz="2000" dirty="0">
                <a:latin typeface="+mn-ea"/>
              </a:rPr>
              <a:t> 메모리 공간 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바이트 크기 확보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b="1" dirty="0">
                <a:latin typeface="+mn-ea"/>
              </a:rPr>
              <a:t>double b;</a:t>
            </a:r>
            <a:r>
              <a:rPr lang="en-US" altLang="ko-KR" sz="2000" dirty="0">
                <a:latin typeface="+mn-ea"/>
              </a:rPr>
              <a:t> 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→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소수점을 포함하여 메모리 공간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8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바이트 확보</a:t>
            </a:r>
            <a:r>
              <a:rPr lang="en-US" altLang="ko-KR" sz="2000" dirty="0">
                <a:latin typeface="+mn-ea"/>
              </a:rPr>
              <a:t> 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01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변수 선언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컴파일러에게 사용할 변수를 미리 알리는 것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변수 선언 시 사용 목적과 유효 범위에 적합한 </a:t>
            </a:r>
            <a:r>
              <a:rPr lang="ko-KR" altLang="en-US" sz="2000" dirty="0" err="1">
                <a:latin typeface="+mn-ea"/>
              </a:rPr>
              <a:t>자료형을</a:t>
            </a:r>
            <a:r>
              <a:rPr lang="ko-KR" altLang="en-US" sz="2000" dirty="0">
                <a:latin typeface="+mn-ea"/>
              </a:rPr>
              <a:t> 지정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변수를 선언하면 변수 이름으로 </a:t>
            </a:r>
            <a:r>
              <a:rPr lang="ko-KR" altLang="en-US" sz="2000" dirty="0" err="1">
                <a:latin typeface="+mn-ea"/>
              </a:rPr>
              <a:t>자료형의</a:t>
            </a:r>
            <a:r>
              <a:rPr lang="ko-KR" altLang="en-US" sz="2000" dirty="0">
                <a:latin typeface="+mn-ea"/>
              </a:rPr>
              <a:t> 크기만큼 메모리 공간 확보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데이터의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유효 범위 값에 해당하는 </a:t>
            </a:r>
            <a:r>
              <a:rPr lang="ko-KR" altLang="en-US" sz="2000" dirty="0" err="1">
                <a:latin typeface="+mn-ea"/>
              </a:rPr>
              <a:t>자료형으로</a:t>
            </a:r>
            <a:r>
              <a:rPr lang="ko-KR" altLang="en-US" sz="2000" dirty="0">
                <a:latin typeface="+mn-ea"/>
              </a:rPr>
              <a:t> 변수 선언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같은 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바이트의 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float</a:t>
            </a:r>
            <a:r>
              <a:rPr lang="ko-KR" altLang="en-US" sz="2000" dirty="0">
                <a:latin typeface="+mn-ea"/>
              </a:rPr>
              <a:t>이더라도 소수점 유무로 구분하여 선언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09" y="4601094"/>
            <a:ext cx="7825966" cy="110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설명선: 굽은 선 10">
            <a:extLst>
              <a:ext uri="{FF2B5EF4-FFF2-40B4-BE49-F238E27FC236}">
                <a16:creationId xmlns:a16="http://schemas.microsoft.com/office/drawing/2014/main" id="{3B2BBA08-07BA-4A45-811F-879F96E47341}"/>
              </a:ext>
            </a:extLst>
          </p:cNvPr>
          <p:cNvSpPr/>
          <p:nvPr/>
        </p:nvSpPr>
        <p:spPr>
          <a:xfrm>
            <a:off x="4106946" y="4811675"/>
            <a:ext cx="2077174" cy="2577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391"/>
              <a:gd name="adj6" fmla="val -41525"/>
            </a:avLst>
          </a:prstGeom>
          <a:solidFill>
            <a:srgbClr val="FFFF00"/>
          </a:solidFill>
          <a:ln w="952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또는 </a:t>
            </a:r>
            <a:r>
              <a:rPr lang="en-US" altLang="ko-KR" sz="1300" dirty="0">
                <a:solidFill>
                  <a:schemeClr val="tx1"/>
                </a:solidFill>
              </a:rPr>
              <a:t>int a, b, sum;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CB4E8F-1FC4-4020-9FB4-B5DE04CC8C4E}"/>
              </a:ext>
            </a:extLst>
          </p:cNvPr>
          <p:cNvSpPr/>
          <p:nvPr/>
        </p:nvSpPr>
        <p:spPr>
          <a:xfrm>
            <a:off x="2301542" y="4673102"/>
            <a:ext cx="98787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98523" y="4742671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선언의 규칙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u="sng" dirty="0" err="1" smtClean="0">
                <a:solidFill>
                  <a:srgbClr val="FF0000"/>
                </a:solidFill>
              </a:rPr>
              <a:t>데이터형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변수명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;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상수 </a:t>
            </a:r>
            <a:r>
              <a:rPr lang="en-US" altLang="ko-KR" sz="2000" dirty="0">
                <a:latin typeface="+mn-ea"/>
              </a:rPr>
              <a:t>(Constant)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변수에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대입되는 값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프로그램 수행 중에는 변하지 않는 데이터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C </a:t>
            </a:r>
            <a:r>
              <a:rPr lang="ko-KR" altLang="en-US" sz="2000" dirty="0">
                <a:latin typeface="+mn-ea"/>
              </a:rPr>
              <a:t>언어에서 정수형 상수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실수형</a:t>
            </a:r>
            <a:r>
              <a:rPr lang="ko-KR" altLang="en-US" sz="2000" dirty="0">
                <a:latin typeface="+mn-ea"/>
              </a:rPr>
              <a:t> 상수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문자형 상수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문자열형</a:t>
            </a:r>
            <a:r>
              <a:rPr lang="ko-KR" altLang="en-US" sz="2000" dirty="0">
                <a:latin typeface="+mn-ea"/>
              </a:rPr>
              <a:t> 상수 제공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문자형 상수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작은따옴표</a:t>
            </a:r>
            <a:r>
              <a:rPr lang="en-US" altLang="ko-KR" sz="2000" dirty="0" smtClean="0">
                <a:latin typeface="+mn-ea"/>
              </a:rPr>
              <a:t>(‘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’)</a:t>
            </a:r>
            <a:r>
              <a:rPr lang="ko-KR" altLang="en-US" sz="2000" dirty="0" smtClean="0">
                <a:latin typeface="+mn-ea"/>
              </a:rPr>
              <a:t>로 </a:t>
            </a:r>
            <a:r>
              <a:rPr lang="ko-KR" altLang="en-US" sz="2000" dirty="0" err="1" smtClean="0">
                <a:latin typeface="+mn-ea"/>
              </a:rPr>
              <a:t>묶어줌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err="1" smtClean="0">
                <a:latin typeface="+mn-ea"/>
              </a:rPr>
              <a:t>문자열형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상수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큰따옴표</a:t>
            </a:r>
            <a:r>
              <a:rPr lang="en-US" altLang="ko-KR" sz="2000" dirty="0">
                <a:latin typeface="+mn-ea"/>
              </a:rPr>
              <a:t>(“ ”)</a:t>
            </a:r>
            <a:r>
              <a:rPr lang="ko-KR" altLang="en-US" sz="2000" dirty="0">
                <a:latin typeface="+mn-ea"/>
              </a:rPr>
              <a:t>로 </a:t>
            </a:r>
            <a:r>
              <a:rPr lang="ko-KR" altLang="en-US" sz="2000" dirty="0" err="1">
                <a:latin typeface="+mn-ea"/>
              </a:rPr>
              <a:t>묶어줌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75497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48</TotalTime>
  <Words>595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Tw Cen MT</vt:lpstr>
      <vt:lpstr>Wingdings</vt:lpstr>
      <vt:lpstr>Wingdings 3</vt:lpstr>
      <vt:lpstr>New_Simple01</vt:lpstr>
      <vt:lpstr>제2장 변수와 자료형</vt:lpstr>
      <vt:lpstr>식별자와 예약어</vt:lpstr>
      <vt:lpstr>식별자와 예약어</vt:lpstr>
      <vt:lpstr>변수의 개념</vt:lpstr>
      <vt:lpstr>자료형의 개념</vt:lpstr>
      <vt:lpstr>자료형의 종류</vt:lpstr>
      <vt:lpstr>변수와 자료형의 관계</vt:lpstr>
      <vt:lpstr>변수의 선언</vt:lpstr>
      <vt:lpstr>상수의 개념</vt:lpstr>
      <vt:lpstr>문자 상수</vt:lpstr>
      <vt:lpstr>문자열 상수</vt:lpstr>
      <vt:lpstr>기호상수(1)</vt:lpstr>
      <vt:lpstr>기호상수(2)</vt:lpstr>
      <vt:lpstr>수행과제(2)</vt:lpstr>
      <vt:lpstr>수행과제(2) _ 제출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데이터의 종류와 연산자</dc:title>
  <dc:creator>hallym</dc:creator>
  <cp:lastModifiedBy>hallym</cp:lastModifiedBy>
  <cp:revision>20</cp:revision>
  <dcterms:created xsi:type="dcterms:W3CDTF">2020-03-17T06:26:43Z</dcterms:created>
  <dcterms:modified xsi:type="dcterms:W3CDTF">2020-03-19T05:07:57Z</dcterms:modified>
</cp:coreProperties>
</file>