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9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4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3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9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D1B9-3998-4421-B2C4-7C5995EFDF0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050770" y="3549041"/>
            <a:ext cx="2053244" cy="20532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5</a:t>
            </a:r>
            <a:r>
              <a:rPr lang="ko-KR" altLang="en-US" dirty="0" smtClean="0"/>
              <a:t>장 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50277" y="3798920"/>
            <a:ext cx="1654233" cy="4239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50277" y="4363690"/>
            <a:ext cx="1654233" cy="4239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50276" y="4893300"/>
            <a:ext cx="1654233" cy="4239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제어문법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3970" y="4337756"/>
            <a:ext cx="1654233" cy="4239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104014" y="4409655"/>
            <a:ext cx="615143" cy="33201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원형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함수의 원형을 사용하는 이유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함수를 사용할 때는 항상 함수를 먼저 정의하고 나중에 사용하는 것이 원칙</a:t>
            </a:r>
            <a:endParaRPr lang="en-US" altLang="ko-KR" sz="2000" dirty="0">
              <a:latin typeface="+mn-ea"/>
            </a:endParaRPr>
          </a:p>
          <a:p>
            <a:pPr lvl="2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컴파일러에게 함수의 정보를 미리 알려주어야 하기 때문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하지만 이렇게 하지 못하는 경우도 있는데 그러한 경우 함수의 원형을 </a:t>
            </a:r>
            <a:r>
              <a:rPr lang="ko-KR" altLang="en-US" sz="2000" dirty="0" smtClean="0">
                <a:latin typeface="+mn-ea"/>
              </a:rPr>
              <a:t>사용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함수의 원형</a:t>
            </a:r>
            <a:r>
              <a:rPr lang="en-US" altLang="ko-KR" sz="2000" dirty="0">
                <a:latin typeface="+mn-ea"/>
              </a:rPr>
              <a:t>(function prototype)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함수의 이름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매개변수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반환값의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자료형</a:t>
            </a:r>
            <a:r>
              <a:rPr lang="ko-KR" altLang="en-US" sz="2000" dirty="0">
                <a:latin typeface="+mn-ea"/>
              </a:rPr>
              <a:t> 등을 함수가 </a:t>
            </a:r>
            <a:r>
              <a:rPr lang="ko-KR" altLang="en-US" sz="2000" dirty="0" smtClean="0">
                <a:latin typeface="+mn-ea"/>
              </a:rPr>
              <a:t>호출되기 </a:t>
            </a:r>
            <a:r>
              <a:rPr lang="ko-KR" altLang="en-US" sz="2000" dirty="0">
                <a:latin typeface="+mn-ea"/>
              </a:rPr>
              <a:t>전에 컴파일러에게 미리 알려주는 </a:t>
            </a:r>
            <a:r>
              <a:rPr lang="ko-KR" altLang="en-US" sz="2000" dirty="0" smtClean="0">
                <a:latin typeface="+mn-ea"/>
              </a:rPr>
              <a:t>것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smtClean="0">
                <a:latin typeface="+mn-ea"/>
              </a:rPr>
              <a:t>함수의 선언</a:t>
            </a:r>
            <a:r>
              <a:rPr lang="en-US" altLang="ko-KR" sz="2000" dirty="0" smtClean="0">
                <a:latin typeface="+mn-ea"/>
              </a:rPr>
              <a:t>”</a:t>
            </a:r>
            <a:r>
              <a:rPr lang="ko-KR" altLang="en-US" sz="2000" dirty="0" smtClean="0">
                <a:latin typeface="+mn-ea"/>
              </a:rPr>
              <a:t>을 부르는 또 다른 용어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사용방법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함수 헤더에 세미콜론</a:t>
            </a:r>
            <a:r>
              <a:rPr lang="en-US" altLang="ko-KR" sz="2000" dirty="0">
                <a:latin typeface="+mn-ea"/>
              </a:rPr>
              <a:t>(;)</a:t>
            </a:r>
            <a:r>
              <a:rPr lang="ko-KR" altLang="en-US" sz="2000" dirty="0">
                <a:latin typeface="+mn-ea"/>
              </a:rPr>
              <a:t>만 추가하여 </a:t>
            </a:r>
            <a:r>
              <a:rPr lang="en-US" altLang="ko-KR" sz="2000" dirty="0">
                <a:latin typeface="+mn-ea"/>
              </a:rPr>
              <a:t>main( ) </a:t>
            </a:r>
            <a:r>
              <a:rPr lang="ko-KR" altLang="en-US" sz="2000" dirty="0">
                <a:latin typeface="+mn-ea"/>
              </a:rPr>
              <a:t>함수 앞에 선언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8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 방법의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인수 전달 매개체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값에 의한 </a:t>
            </a:r>
            <a:r>
              <a:rPr lang="ko-KR" altLang="en-US" sz="2000" dirty="0" smtClean="0">
                <a:latin typeface="+mn-ea"/>
              </a:rPr>
              <a:t>호출</a:t>
            </a:r>
            <a:r>
              <a:rPr lang="en-US" altLang="ko-KR" sz="2000" dirty="0">
                <a:latin typeface="+mn-ea"/>
              </a:rPr>
              <a:t> (call by value)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사용자 함수를 호출할 때 매개변수를 값으로 호출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참조에 의한 </a:t>
            </a:r>
            <a:r>
              <a:rPr lang="ko-KR" altLang="en-US" sz="2000" dirty="0" smtClean="0">
                <a:latin typeface="+mn-ea"/>
              </a:rPr>
              <a:t>호출</a:t>
            </a:r>
            <a:r>
              <a:rPr lang="en-US" altLang="ko-KR" sz="2000" dirty="0">
                <a:latin typeface="+mn-ea"/>
              </a:rPr>
              <a:t>(call by reference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포인터 변수를 사용하여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메모리 주소</a:t>
            </a:r>
            <a:r>
              <a:rPr lang="ko-KR" altLang="en-US" sz="2000" dirty="0">
                <a:latin typeface="+mn-ea"/>
              </a:rPr>
              <a:t>를 매개변수로 참조하는 호출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6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값에 의한 호출</a:t>
            </a:r>
            <a:r>
              <a:rPr lang="en-US" altLang="ko-KR" dirty="0"/>
              <a:t>(call by value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함수를 호출하면서 인수의 값을 전달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호출되는 함수는 인수의 값을 매개변수로 받아들여 명령문을 수행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호출되는 함수는 인수에 직접 접근할 </a:t>
            </a:r>
            <a:r>
              <a:rPr lang="ko-KR" altLang="en-US" sz="2000" dirty="0" smtClean="0">
                <a:latin typeface="+mn-ea"/>
              </a:rPr>
              <a:t>권한 </a:t>
            </a:r>
            <a:r>
              <a:rPr lang="ko-KR" altLang="en-US" sz="2000" dirty="0">
                <a:latin typeface="+mn-ea"/>
              </a:rPr>
              <a:t>없음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인수와 매개변수가 같은 메모리 공간을 사용하지 않기 때문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인수가 저장되는 메모리의 </a:t>
            </a:r>
            <a:r>
              <a:rPr lang="ko-KR" altLang="en-US" sz="2000" dirty="0" err="1">
                <a:latin typeface="+mn-ea"/>
              </a:rPr>
              <a:t>주소값과</a:t>
            </a:r>
            <a:r>
              <a:rPr lang="ko-KR" altLang="en-US" sz="2000" dirty="0">
                <a:latin typeface="+mn-ea"/>
              </a:rPr>
              <a:t> 매개변수가 저장되는 메모리 </a:t>
            </a:r>
            <a:r>
              <a:rPr lang="ko-KR" altLang="en-US" sz="2000" dirty="0" err="1">
                <a:latin typeface="+mn-ea"/>
              </a:rPr>
              <a:t>주소값은</a:t>
            </a:r>
            <a:r>
              <a:rPr lang="ko-KR" altLang="en-US" sz="2000" dirty="0">
                <a:latin typeface="+mn-ea"/>
              </a:rPr>
              <a:t> 서로 다르게 부여됨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값에 의한 호출 방식으로 전달되는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인수는 반드시 매개변수와 </a:t>
            </a:r>
            <a:r>
              <a:rPr lang="ko-KR" altLang="en-US" sz="2000" dirty="0" err="1">
                <a:latin typeface="+mn-ea"/>
              </a:rPr>
              <a:t>자료형이</a:t>
            </a:r>
            <a:r>
              <a:rPr lang="ko-KR" altLang="en-US" sz="2000" dirty="0">
                <a:latin typeface="+mn-ea"/>
              </a:rPr>
              <a:t> 일치해야 함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45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값에 의한 호출</a:t>
            </a:r>
            <a:r>
              <a:rPr lang="en-US" altLang="ko-KR" dirty="0"/>
              <a:t>(call by value</a:t>
            </a:r>
            <a:r>
              <a:rPr lang="en-US" altLang="ko-KR" dirty="0" smtClean="0"/>
              <a:t>)-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값에 의한 호출 방식의 </a:t>
            </a:r>
            <a:r>
              <a:rPr lang="ko-KR" altLang="en-US" sz="2000" dirty="0" smtClean="0"/>
              <a:t>구조</a:t>
            </a:r>
            <a:endParaRPr lang="en-US" altLang="ko-KR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564824" y="2163048"/>
            <a:ext cx="8186006" cy="4221126"/>
            <a:chOff x="1564824" y="2163048"/>
            <a:chExt cx="8186006" cy="4221126"/>
          </a:xfrm>
        </p:grpSpPr>
        <p:grpSp>
          <p:nvGrpSpPr>
            <p:cNvPr id="6" name="그룹 5"/>
            <p:cNvGrpSpPr/>
            <p:nvPr/>
          </p:nvGrpSpPr>
          <p:grpSpPr>
            <a:xfrm>
              <a:off x="1564824" y="2163048"/>
              <a:ext cx="8186006" cy="4221126"/>
              <a:chOff x="1365318" y="2154736"/>
              <a:chExt cx="8186006" cy="422112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691F011-E1CB-4638-A7C7-CF8EC4948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5318" y="2154736"/>
                <a:ext cx="8186006" cy="4072013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1365318" y="5835535"/>
                <a:ext cx="2699606" cy="540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3BB14D-93F3-4205-BE0F-74550107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8502" y="5310511"/>
              <a:ext cx="2505244" cy="948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9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+mn-ea"/>
                <a:ea typeface="+mn-ea"/>
              </a:rPr>
              <a:t>참조에 의한 호출 방식</a:t>
            </a:r>
            <a:r>
              <a:rPr lang="en-US" altLang="ko-KR" sz="4000" dirty="0">
                <a:latin typeface="+mn-ea"/>
                <a:ea typeface="+mn-ea"/>
              </a:rPr>
              <a:t>(call by reference</a:t>
            </a:r>
            <a:r>
              <a:rPr lang="en-US" altLang="ko-KR" sz="4000" dirty="0" smtClean="0">
                <a:latin typeface="+mn-ea"/>
                <a:ea typeface="+mn-ea"/>
              </a:rPr>
              <a:t>)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함수를 호출할 때 인수의 값이 저장되어 있는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주소값</a:t>
            </a:r>
            <a:r>
              <a:rPr lang="ko-KR" altLang="en-US" sz="2000" dirty="0" err="1">
                <a:latin typeface="+mn-ea"/>
              </a:rPr>
              <a:t>을</a:t>
            </a:r>
            <a:r>
              <a:rPr lang="ko-KR" altLang="en-US" sz="2000" dirty="0">
                <a:latin typeface="+mn-ea"/>
              </a:rPr>
              <a:t> 호출하여 호출되는 </a:t>
            </a:r>
            <a:r>
              <a:rPr lang="ko-KR" altLang="en-US" sz="2000" dirty="0" err="1">
                <a:latin typeface="+mn-ea"/>
              </a:rPr>
              <a:t>함수에게</a:t>
            </a:r>
            <a:r>
              <a:rPr lang="ko-KR" altLang="en-US" sz="2000" dirty="0">
                <a:latin typeface="+mn-ea"/>
              </a:rPr>
              <a:t> 매개변수로 전달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매개변수는 인수의 값이 저장되어 있는 </a:t>
            </a:r>
            <a:r>
              <a:rPr lang="ko-KR" altLang="en-US" sz="2000" dirty="0" err="1">
                <a:latin typeface="+mn-ea"/>
              </a:rPr>
              <a:t>주소값을</a:t>
            </a:r>
            <a:r>
              <a:rPr lang="ko-KR" altLang="en-US" sz="2000" dirty="0">
                <a:latin typeface="+mn-ea"/>
              </a:rPr>
              <a:t> 알고 있기 때문에 이를 이용하여 </a:t>
            </a:r>
            <a:r>
              <a:rPr lang="ko-KR" altLang="en-US" sz="2000" b="1" dirty="0">
                <a:latin typeface="+mn-ea"/>
              </a:rPr>
              <a:t>인수의 값을 변경할 수 있음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참조에 의한 호출은 인수와 매개변수가 메모리의 동일한 주소를 공유하는 방식이므로</a:t>
            </a:r>
            <a:r>
              <a:rPr lang="ko-KR" altLang="en-US" sz="2000" b="1" dirty="0">
                <a:latin typeface="+mn-ea"/>
              </a:rPr>
              <a:t> 매개변수 값이 변경되면 인수의 값 또한 변경됨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C </a:t>
            </a:r>
            <a:r>
              <a:rPr lang="ko-KR" altLang="en-US" sz="2000" dirty="0">
                <a:latin typeface="+mn-ea"/>
              </a:rPr>
              <a:t>언어에서는 주소를 참조하여 함수를 호출하는 방식을 따로 제공하지 않으므로 주소 참조 연산자를 사용하기 위해 </a:t>
            </a:r>
            <a:r>
              <a:rPr lang="ko-KR" altLang="en-US" sz="2000" b="1" dirty="0">
                <a:latin typeface="+mn-ea"/>
              </a:rPr>
              <a:t>포인터</a:t>
            </a:r>
            <a:r>
              <a:rPr lang="en-US" altLang="ko-KR" sz="2000" b="1" dirty="0">
                <a:latin typeface="+mn-ea"/>
              </a:rPr>
              <a:t>(*) </a:t>
            </a:r>
            <a:r>
              <a:rPr lang="ko-KR" altLang="en-US" sz="2000" b="1" dirty="0">
                <a:latin typeface="+mn-ea"/>
              </a:rPr>
              <a:t>변수를 선언해야 </a:t>
            </a:r>
            <a:r>
              <a:rPr lang="ko-KR" altLang="en-US" sz="2000" b="1" dirty="0" smtClean="0">
                <a:latin typeface="+mn-ea"/>
              </a:rPr>
              <a:t>함</a:t>
            </a:r>
            <a:endParaRPr lang="en-US" altLang="ko-KR" sz="2000" b="1" dirty="0" smtClean="0">
              <a:latin typeface="+mn-ea"/>
            </a:endParaRPr>
          </a:p>
          <a:p>
            <a:pPr marL="342900" lvl="1" indent="-342900">
              <a:lnSpc>
                <a:spcPct val="130000"/>
              </a:lnSpc>
              <a:buClr>
                <a:schemeClr val="accent1"/>
              </a:buClr>
            </a:pPr>
            <a:r>
              <a:rPr lang="ko-KR" altLang="en-US" sz="2000" dirty="0">
                <a:latin typeface="+mn-ea"/>
              </a:rPr>
              <a:t>포인터 변수란 메모리 공간의 주소를 기억하는 </a:t>
            </a:r>
            <a:r>
              <a:rPr lang="ko-KR" altLang="en-US" sz="2000" dirty="0" smtClean="0">
                <a:latin typeface="+mn-ea"/>
              </a:rPr>
              <a:t>변수</a:t>
            </a:r>
            <a:endParaRPr lang="en-US" altLang="ko-KR" sz="2000" dirty="0" smtClean="0">
              <a:latin typeface="+mn-ea"/>
            </a:endParaRPr>
          </a:p>
          <a:p>
            <a:pPr marL="342900" lvl="1" indent="-342900">
              <a:lnSpc>
                <a:spcPct val="130000"/>
              </a:lnSpc>
              <a:buClr>
                <a:schemeClr val="accent1"/>
              </a:buClr>
            </a:pPr>
            <a:r>
              <a:rPr lang="ko-KR" altLang="en-US" sz="2000" dirty="0">
                <a:latin typeface="+mn-ea"/>
              </a:rPr>
              <a:t>함수를 호출할 때 전달되는 인자 앞에는 반드시 </a:t>
            </a:r>
            <a:r>
              <a:rPr lang="ko-KR" altLang="en-US" sz="2000" b="1" dirty="0">
                <a:latin typeface="+mn-ea"/>
              </a:rPr>
              <a:t>주소 참조 연산자 </a:t>
            </a:r>
            <a:r>
              <a:rPr lang="en-US" altLang="ko-KR" sz="2000" b="1" dirty="0">
                <a:latin typeface="+mn-ea"/>
              </a:rPr>
              <a:t>&amp;</a:t>
            </a:r>
            <a:r>
              <a:rPr lang="ko-KR" altLang="en-US" sz="2000" dirty="0">
                <a:latin typeface="+mn-ea"/>
              </a:rPr>
              <a:t>를 붙여서 </a:t>
            </a:r>
            <a:r>
              <a:rPr lang="ko-KR" altLang="en-US" sz="2000" dirty="0" smtClean="0">
                <a:latin typeface="+mn-ea"/>
              </a:rPr>
              <a:t>전달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9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참조에 의한 호출 방식</a:t>
            </a:r>
            <a:r>
              <a:rPr lang="en-US" altLang="ko-KR" dirty="0">
                <a:latin typeface="+mn-ea"/>
                <a:ea typeface="+mn-ea"/>
              </a:rPr>
              <a:t>(call by reference</a:t>
            </a:r>
            <a:r>
              <a:rPr lang="en-US" altLang="ko-KR" dirty="0" smtClean="0">
                <a:latin typeface="+mn-ea"/>
                <a:ea typeface="+mn-ea"/>
              </a:rPr>
              <a:t>)-</a:t>
            </a:r>
            <a:r>
              <a:rPr lang="ko-KR" altLang="en-US" dirty="0" smtClean="0">
                <a:latin typeface="+mn-ea"/>
                <a:ea typeface="+mn-ea"/>
              </a:rPr>
              <a:t>계속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참조에 의한 호출 방식의 구조</a:t>
            </a:r>
            <a:endParaRPr lang="en-US" altLang="ko-KR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010571" y="2135438"/>
            <a:ext cx="6695327" cy="3556072"/>
            <a:chOff x="1010571" y="2135438"/>
            <a:chExt cx="6695327" cy="35560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D20DE3-8E87-46B5-BC93-67AA24A8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571" y="2135438"/>
              <a:ext cx="6695327" cy="345548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080654" y="5284186"/>
              <a:ext cx="2186248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D4A5A27-F735-4BE1-A4DA-B6CD20C8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30" y="4137238"/>
            <a:ext cx="5375970" cy="10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수행과제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아래에 적힌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라이브러리 함수</a:t>
            </a:r>
            <a:r>
              <a:rPr lang="ko-KR" altLang="en-US" sz="2000" dirty="0" smtClean="0">
                <a:latin typeface="+mn-ea"/>
              </a:rPr>
              <a:t>를 조사한 후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각 문제에 대해 응용 예제를 하나씩 프로그램하여 소스와 출력 결과를 제출하세요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총 </a:t>
            </a:r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latin typeface="+mn-ea"/>
              </a:rPr>
              <a:t>1) </a:t>
            </a:r>
            <a:r>
              <a:rPr lang="en-US" altLang="ko-KR" sz="2000" dirty="0" err="1" smtClean="0">
                <a:latin typeface="+mn-ea"/>
              </a:rPr>
              <a:t>srand</a:t>
            </a:r>
            <a:r>
              <a:rPr lang="en-US" altLang="ko-KR" sz="2000" dirty="0">
                <a:latin typeface="+mn-ea"/>
              </a:rPr>
              <a:t>( ) </a:t>
            </a:r>
            <a:r>
              <a:rPr lang="ko-KR" altLang="en-US" sz="2000" dirty="0" smtClean="0">
                <a:latin typeface="+mn-ea"/>
              </a:rPr>
              <a:t>함수와 </a:t>
            </a:r>
            <a:r>
              <a:rPr lang="en-US" altLang="ko-KR" sz="2000" dirty="0" smtClean="0">
                <a:latin typeface="+mn-ea"/>
              </a:rPr>
              <a:t>time()</a:t>
            </a:r>
            <a:r>
              <a:rPr lang="ko-KR" altLang="en-US" sz="2000" dirty="0" smtClean="0">
                <a:latin typeface="+mn-ea"/>
              </a:rPr>
              <a:t>함수를 적용</a:t>
            </a:r>
            <a:r>
              <a:rPr lang="ko-KR" altLang="en-US" sz="2000" dirty="0">
                <a:latin typeface="+mn-ea"/>
              </a:rPr>
              <a:t>한</a:t>
            </a:r>
            <a:r>
              <a:rPr lang="ko-KR" altLang="en-US" sz="2000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ko-KR" sz="2000" dirty="0" smtClean="0">
                <a:latin typeface="+mn-ea"/>
              </a:rPr>
              <a:t>2) ceil</a:t>
            </a:r>
            <a:r>
              <a:rPr lang="en-US" altLang="ko-KR" sz="2000" dirty="0">
                <a:latin typeface="+mn-ea"/>
              </a:rPr>
              <a:t>( ) </a:t>
            </a:r>
            <a:r>
              <a:rPr lang="ko-KR" altLang="en-US" sz="2000" dirty="0" smtClean="0">
                <a:latin typeface="+mn-ea"/>
              </a:rPr>
              <a:t>함수와</a:t>
            </a:r>
            <a:r>
              <a:rPr lang="en-US" altLang="ko-KR" sz="2000" dirty="0" smtClean="0">
                <a:latin typeface="+mn-ea"/>
              </a:rPr>
              <a:t>  floor() </a:t>
            </a:r>
            <a:r>
              <a:rPr lang="ko-KR" altLang="en-US" sz="2000" dirty="0" smtClean="0">
                <a:latin typeface="+mn-ea"/>
              </a:rPr>
              <a:t>함수를 적용한 예제</a:t>
            </a:r>
            <a:endParaRPr lang="en-US" altLang="ko-KR" sz="2000" dirty="0" smtClean="0">
              <a:latin typeface="+mn-ea"/>
            </a:endParaRPr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ko-KR" sz="2000" dirty="0" smtClean="0">
                <a:latin typeface="+mn-ea"/>
              </a:rPr>
              <a:t>3) pow</a:t>
            </a:r>
            <a:r>
              <a:rPr lang="en-US" altLang="ko-KR" sz="2000" dirty="0">
                <a:latin typeface="+mn-ea"/>
              </a:rPr>
              <a:t>( ) </a:t>
            </a:r>
            <a:r>
              <a:rPr lang="ko-KR" altLang="en-US" sz="2000" dirty="0">
                <a:latin typeface="+mn-ea"/>
              </a:rPr>
              <a:t>함수와 </a:t>
            </a:r>
            <a:r>
              <a:rPr lang="en-US" altLang="ko-KR" sz="2000" dirty="0" err="1">
                <a:latin typeface="+mn-ea"/>
              </a:rPr>
              <a:t>sqrt</a:t>
            </a:r>
            <a:r>
              <a:rPr lang="en-US" altLang="ko-KR" sz="2000" dirty="0">
                <a:latin typeface="+mn-ea"/>
              </a:rPr>
              <a:t>( ) </a:t>
            </a:r>
            <a:r>
              <a:rPr lang="ko-KR" altLang="en-US" sz="2000" dirty="0" smtClean="0">
                <a:latin typeface="+mn-ea"/>
              </a:rPr>
              <a:t>함수를 적용한 예제</a:t>
            </a:r>
            <a:endParaRPr lang="en-US" altLang="ko-KR" sz="2000" dirty="0" smtClean="0">
              <a:latin typeface="+mn-ea"/>
            </a:endParaRPr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ko-KR" sz="2000" dirty="0" smtClean="0">
                <a:latin typeface="+mn-ea"/>
              </a:rPr>
              <a:t>4) system</a:t>
            </a:r>
            <a:r>
              <a:rPr lang="en-US" altLang="ko-KR" sz="2000" dirty="0">
                <a:latin typeface="+mn-ea"/>
              </a:rPr>
              <a:t>( ) </a:t>
            </a:r>
            <a:r>
              <a:rPr lang="ko-KR" altLang="en-US" sz="2000" dirty="0" smtClean="0">
                <a:latin typeface="+mn-ea"/>
              </a:rPr>
              <a:t>함수를 적용한 예제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제출방법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dirty="0" err="1" smtClean="0">
                <a:latin typeface="+mn-ea"/>
              </a:rPr>
              <a:t>ppt</a:t>
            </a:r>
            <a:r>
              <a:rPr lang="ko-KR" altLang="en-US" sz="2000" dirty="0" smtClean="0">
                <a:latin typeface="+mn-ea"/>
              </a:rPr>
              <a:t>파일이나 한글에 소스와 입출력 결과를 스캔 및 편집하여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제출일 </a:t>
            </a:r>
            <a:r>
              <a:rPr lang="en-US" altLang="ko-KR" sz="2000" dirty="0">
                <a:latin typeface="+mn-ea"/>
              </a:rPr>
              <a:t>: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 smtClean="0">
                <a:latin typeface="+mn-ea"/>
              </a:rPr>
              <a:t>04</a:t>
            </a:r>
            <a:r>
              <a:rPr lang="ko-KR" altLang="en-US" sz="2000" dirty="0" smtClean="0">
                <a:latin typeface="+mn-ea"/>
              </a:rPr>
              <a:t>월</a:t>
            </a:r>
            <a:r>
              <a:rPr lang="en-US" altLang="ko-KR" sz="2000" dirty="0" smtClean="0">
                <a:latin typeface="+mn-ea"/>
              </a:rPr>
              <a:t>13</a:t>
            </a:r>
            <a:r>
              <a:rPr lang="ko-KR" altLang="en-US" sz="2000" dirty="0" smtClean="0">
                <a:latin typeface="+mn-ea"/>
              </a:rPr>
              <a:t>일 </a:t>
            </a:r>
            <a:r>
              <a:rPr lang="ko-KR" altLang="en-US" sz="2000" dirty="0">
                <a:latin typeface="+mn-ea"/>
              </a:rPr>
              <a:t>월요일 </a:t>
            </a:r>
            <a:r>
              <a:rPr lang="ko-KR" altLang="en-US" sz="2000" dirty="0" smtClean="0">
                <a:latin typeface="+mn-ea"/>
              </a:rPr>
              <a:t>오전 </a:t>
            </a:r>
            <a:r>
              <a:rPr lang="en-US" altLang="ko-KR" sz="2000" dirty="0" smtClean="0">
                <a:latin typeface="+mn-ea"/>
              </a:rPr>
              <a:t>9</a:t>
            </a:r>
            <a:r>
              <a:rPr lang="ko-KR" altLang="en-US" sz="2000" dirty="0" smtClean="0">
                <a:latin typeface="+mn-ea"/>
              </a:rPr>
              <a:t>시부터 </a:t>
            </a:r>
            <a:r>
              <a:rPr lang="en-US" altLang="ko-KR" sz="2000" dirty="0" smtClean="0">
                <a:latin typeface="+mn-ea"/>
              </a:rPr>
              <a:t>~ 04</a:t>
            </a:r>
            <a:r>
              <a:rPr lang="ko-KR" altLang="en-US" sz="2000" dirty="0" smtClean="0">
                <a:latin typeface="+mn-ea"/>
              </a:rPr>
              <a:t>월</a:t>
            </a:r>
            <a:r>
              <a:rPr lang="en-US" altLang="ko-KR" sz="2000" dirty="0" smtClean="0">
                <a:latin typeface="+mn-ea"/>
              </a:rPr>
              <a:t>19</a:t>
            </a:r>
            <a:r>
              <a:rPr lang="ko-KR" altLang="en-US" sz="2000" dirty="0" smtClean="0">
                <a:latin typeface="+mn-ea"/>
              </a:rPr>
              <a:t>일 일요일 </a:t>
            </a:r>
            <a:r>
              <a:rPr lang="en-US" altLang="ko-KR" sz="2000" dirty="0">
                <a:latin typeface="+mn-ea"/>
              </a:rPr>
              <a:t>23</a:t>
            </a:r>
            <a:r>
              <a:rPr lang="ko-KR" altLang="en-US" sz="2000" dirty="0">
                <a:latin typeface="+mn-ea"/>
              </a:rPr>
              <a:t>시</a:t>
            </a:r>
            <a:r>
              <a:rPr lang="en-US" altLang="ko-KR" sz="2000" dirty="0">
                <a:latin typeface="+mn-ea"/>
              </a:rPr>
              <a:t>59</a:t>
            </a:r>
            <a:r>
              <a:rPr lang="ko-KR" altLang="en-US" sz="2000" dirty="0">
                <a:latin typeface="+mn-ea"/>
              </a:rPr>
              <a:t>분까지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제출장소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한림 스마트 컴퍼스</a:t>
            </a:r>
            <a:r>
              <a:rPr lang="en-US" altLang="ko-KR" sz="2000" dirty="0">
                <a:latin typeface="+mn-ea"/>
              </a:rPr>
              <a:t>(https://smart.hallym.ac.kr) </a:t>
            </a:r>
            <a:r>
              <a:rPr lang="ko-KR" altLang="en-US" sz="2000" dirty="0">
                <a:latin typeface="+mn-ea"/>
              </a:rPr>
              <a:t>해당 과목 </a:t>
            </a: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</a:t>
            </a:r>
            <a:r>
              <a:rPr lang="ko-KR" altLang="en-US" sz="2000" dirty="0">
                <a:latin typeface="+mn-ea"/>
              </a:rPr>
              <a:t>란에 제출하시면 됩니다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제출시 </a:t>
            </a:r>
            <a:r>
              <a:rPr lang="ko-KR" altLang="en-US" sz="2000" dirty="0">
                <a:latin typeface="+mn-ea"/>
              </a:rPr>
              <a:t>제목란에 </a:t>
            </a:r>
            <a:r>
              <a:rPr lang="en-US" altLang="ko-KR" sz="2000" dirty="0">
                <a:latin typeface="+mn-ea"/>
              </a:rPr>
              <a:t>“</a:t>
            </a:r>
            <a:r>
              <a:rPr lang="ko-KR" altLang="en-US" sz="2000" dirty="0">
                <a:latin typeface="+mn-ea"/>
              </a:rPr>
              <a:t>여러분의 </a:t>
            </a:r>
            <a:r>
              <a:rPr lang="ko-KR" altLang="en-US" sz="2000" dirty="0" err="1">
                <a:latin typeface="+mn-ea"/>
              </a:rPr>
              <a:t>학번이름</a:t>
            </a:r>
            <a:r>
              <a:rPr lang="en-US" altLang="ko-KR" sz="2000" dirty="0">
                <a:latin typeface="+mn-ea"/>
              </a:rPr>
              <a:t>”</a:t>
            </a:r>
            <a:r>
              <a:rPr lang="ko-KR" altLang="en-US" sz="2000" dirty="0">
                <a:latin typeface="+mn-ea"/>
              </a:rPr>
              <a:t>을 쓰시고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파일을 전송하시면 됩니다</a:t>
            </a:r>
            <a:r>
              <a:rPr lang="en-US" altLang="ko-KR" sz="2000" dirty="0">
                <a:latin typeface="+mn-ea"/>
              </a:rPr>
              <a:t>.)</a:t>
            </a:r>
            <a:r>
              <a:rPr lang="ko-KR" altLang="en-US" sz="2000" dirty="0">
                <a:latin typeface="+mn-ea"/>
              </a:rPr>
              <a:t> 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0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함수의 구조를 알고 선언과 정의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사용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호출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방법을 안다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함수의 종류를 구분할 수 있다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함수의 매개변수에 대한 개념을 안다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인수 전달 방법의 종류와 구조를 안다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함수</a:t>
            </a:r>
            <a:r>
              <a:rPr lang="en-US" altLang="ko-KR" sz="2000" dirty="0">
                <a:latin typeface="+mn-ea"/>
              </a:rPr>
              <a:t>(function)</a:t>
            </a:r>
            <a:r>
              <a:rPr lang="ko-KR" altLang="en-US" sz="2000" dirty="0">
                <a:latin typeface="+mn-ea"/>
              </a:rPr>
              <a:t>란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프로그램에서 특정한 작업을 수행하도록 따로 정의해 놓은 독립된 단위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중복된 코드를 줄여주고 복잡한 문제를 모듈 단위로 분해하여 </a:t>
            </a:r>
            <a:r>
              <a:rPr lang="ko-KR" altLang="en-US" sz="2000" dirty="0" smtClean="0">
                <a:latin typeface="+mn-ea"/>
              </a:rPr>
              <a:t>단순화시킴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프로그램의 효율성을 높이고 소스 코드를 간결하게 만들어 유지</a:t>
            </a:r>
            <a:r>
              <a:rPr lang="en-US" altLang="ko-KR" sz="2000" dirty="0">
                <a:latin typeface="+mn-ea"/>
              </a:rPr>
              <a:t>·</a:t>
            </a:r>
            <a:r>
              <a:rPr lang="ko-KR" altLang="en-US" sz="2000" dirty="0">
                <a:latin typeface="+mn-ea"/>
              </a:rPr>
              <a:t>보수를 쉽게 하기 위해 </a:t>
            </a:r>
            <a:r>
              <a:rPr lang="ko-KR" altLang="en-US" sz="2000" dirty="0" smtClean="0">
                <a:latin typeface="+mn-ea"/>
              </a:rPr>
              <a:t>사용 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42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라이브러리 함수</a:t>
            </a:r>
            <a:r>
              <a:rPr lang="en-US" altLang="ko-KR" sz="2000" dirty="0">
                <a:latin typeface="+mn-ea"/>
              </a:rPr>
              <a:t>(library function)</a:t>
            </a:r>
          </a:p>
          <a:p>
            <a:pPr lvl="1"/>
            <a:r>
              <a:rPr lang="ko-KR" altLang="en-US" sz="2000" dirty="0">
                <a:latin typeface="+mn-ea"/>
              </a:rPr>
              <a:t>컴파일러를 제작한 회사에서 제공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컴파일 된 기계어 코드를 모아둔 파일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latin typeface="+mn-ea"/>
              </a:rPr>
              <a:t>    ex</a:t>
            </a:r>
            <a:r>
              <a:rPr lang="en-US" altLang="ko-KR" sz="2000" dirty="0">
                <a:latin typeface="+mn-ea"/>
              </a:rPr>
              <a:t>) </a:t>
            </a:r>
            <a:r>
              <a:rPr lang="en-US" altLang="ko-KR" sz="2000" dirty="0" err="1">
                <a:latin typeface="+mn-ea"/>
              </a:rPr>
              <a:t>scan_s</a:t>
            </a:r>
            <a:r>
              <a:rPr lang="en-US" altLang="ko-KR" sz="2000" dirty="0">
                <a:latin typeface="+mn-ea"/>
              </a:rPr>
              <a:t>( ), </a:t>
            </a:r>
            <a:r>
              <a:rPr lang="en-US" altLang="ko-KR" sz="2000" dirty="0" err="1">
                <a:latin typeface="+mn-ea"/>
              </a:rPr>
              <a:t>printf</a:t>
            </a:r>
            <a:r>
              <a:rPr lang="en-US" altLang="ko-KR" sz="2000" dirty="0">
                <a:latin typeface="+mn-ea"/>
              </a:rPr>
              <a:t>( )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사용자 정의 함수</a:t>
            </a:r>
            <a:r>
              <a:rPr lang="en-US" altLang="ko-KR" sz="2000" dirty="0">
                <a:latin typeface="+mn-ea"/>
              </a:rPr>
              <a:t>(user defined function)</a:t>
            </a:r>
          </a:p>
          <a:p>
            <a:pPr lvl="1"/>
            <a:r>
              <a:rPr lang="ko-KR" altLang="en-US" sz="2000" dirty="0">
                <a:latin typeface="+mn-ea"/>
              </a:rPr>
              <a:t>사용자가 필요에 따라 직접 만들어서 사용하는 </a:t>
            </a:r>
            <a:r>
              <a:rPr lang="ko-KR" altLang="en-US" sz="2000" dirty="0" smtClean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함수를 </a:t>
            </a:r>
            <a:r>
              <a:rPr lang="ko-KR" altLang="en-US" sz="2000" dirty="0">
                <a:latin typeface="+mn-ea"/>
              </a:rPr>
              <a:t>정의할 때는 문법 구조를 정확하게 지켜야 </a:t>
            </a:r>
            <a:r>
              <a:rPr lang="ko-KR" altLang="en-US" sz="2000" dirty="0" smtClean="0">
                <a:latin typeface="+mn-ea"/>
              </a:rPr>
              <a:t>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매크로 함수</a:t>
            </a:r>
            <a:r>
              <a:rPr lang="en-US" altLang="ko-KR" sz="2000" dirty="0" smtClean="0">
                <a:latin typeface="+mn-ea"/>
              </a:rPr>
              <a:t>(macro function)</a:t>
            </a:r>
            <a:endParaRPr lang="ko-KR" altLang="en-US" sz="2000" dirty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#define </a:t>
            </a:r>
            <a:r>
              <a:rPr lang="ko-KR" altLang="en-US" sz="2000" dirty="0" smtClean="0">
                <a:latin typeface="+mn-ea"/>
              </a:rPr>
              <a:t>전처리기문을 통해 함수를 새롭게 정의하거나 기존의 함수를 </a:t>
            </a:r>
            <a:r>
              <a:rPr lang="ko-KR" altLang="en-US" sz="2000" dirty="0" err="1" smtClean="0">
                <a:latin typeface="+mn-ea"/>
              </a:rPr>
              <a:t>함축화</a:t>
            </a:r>
            <a:r>
              <a:rPr lang="ko-KR" altLang="en-US" sz="2000" dirty="0" smtClean="0">
                <a:latin typeface="+mn-ea"/>
              </a:rPr>
              <a:t> 하여 사용할 수 있음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latin typeface="+mn-ea"/>
              </a:rPr>
              <a:t>    ex1) #define PRT(X)   </a:t>
            </a:r>
            <a:r>
              <a:rPr lang="en-US" altLang="ko-KR" sz="2000" dirty="0" err="1" smtClean="0">
                <a:latin typeface="+mn-ea"/>
              </a:rPr>
              <a:t>printf</a:t>
            </a:r>
            <a:r>
              <a:rPr lang="en-US" altLang="ko-KR" sz="2000" dirty="0" smtClean="0">
                <a:latin typeface="+mn-ea"/>
              </a:rPr>
              <a:t>(“</a:t>
            </a:r>
            <a:r>
              <a:rPr lang="ko-KR" altLang="en-US" sz="2000" dirty="0" smtClean="0">
                <a:latin typeface="+mn-ea"/>
              </a:rPr>
              <a:t>계산된 결과는 </a:t>
            </a:r>
            <a:r>
              <a:rPr lang="en-US" altLang="ko-KR" sz="2000" dirty="0" smtClean="0">
                <a:latin typeface="+mn-ea"/>
              </a:rPr>
              <a:t>%d</a:t>
            </a:r>
            <a:r>
              <a:rPr lang="ko-KR" altLang="en-US" sz="2000" dirty="0" smtClean="0">
                <a:latin typeface="+mn-ea"/>
              </a:rPr>
              <a:t>입니다</a:t>
            </a:r>
            <a:r>
              <a:rPr lang="en-US" altLang="ko-KR" sz="2000" dirty="0" smtClean="0">
                <a:latin typeface="+mn-ea"/>
              </a:rPr>
              <a:t>.\n”, X)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latin typeface="+mn-ea"/>
              </a:rPr>
              <a:t>    ex2) #define ADD(X, Y)    X+Y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31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</a:pPr>
            <a:r>
              <a:rPr lang="ko-KR" altLang="en-US" sz="2000" dirty="0">
                <a:latin typeface="+mn-ea"/>
              </a:rPr>
              <a:t>사용자가 직접 함수를 정의하여 사용하는 함수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사용자 정의 함수 구성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머리</a:t>
            </a:r>
            <a:r>
              <a:rPr lang="en-US" altLang="ko-KR" sz="2000" dirty="0">
                <a:latin typeface="+mn-ea"/>
              </a:rPr>
              <a:t>(header) : </a:t>
            </a:r>
            <a:r>
              <a:rPr lang="ko-KR" altLang="en-US" sz="2000" dirty="0">
                <a:latin typeface="+mn-ea"/>
              </a:rPr>
              <a:t>함수 </a:t>
            </a:r>
            <a:r>
              <a:rPr lang="ko-KR" altLang="en-US" sz="2000" dirty="0" err="1">
                <a:latin typeface="+mn-ea"/>
              </a:rPr>
              <a:t>자료형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함수 이름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매개변수 등으로 구성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본문</a:t>
            </a:r>
            <a:r>
              <a:rPr lang="en-US" altLang="ko-KR" sz="2000" dirty="0">
                <a:latin typeface="+mn-ea"/>
              </a:rPr>
              <a:t>(body) : </a:t>
            </a:r>
            <a:r>
              <a:rPr lang="ko-KR" altLang="en-US" sz="2000" dirty="0">
                <a:latin typeface="+mn-ea"/>
              </a:rPr>
              <a:t>특정 명령을 실제로 실행하는 명령어들로 </a:t>
            </a:r>
            <a:r>
              <a:rPr lang="ko-KR" altLang="en-US" sz="2000" dirty="0" smtClean="0">
                <a:latin typeface="+mn-ea"/>
              </a:rPr>
              <a:t>구성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30" y="3428537"/>
            <a:ext cx="4842510" cy="29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선언과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함수의 선언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사용자 정의 함수를 호출하려면 먼저 사용할 함수를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정의</a:t>
            </a:r>
            <a:r>
              <a:rPr lang="ko-KR" altLang="en-US" sz="2000" dirty="0">
                <a:latin typeface="+mn-ea"/>
              </a:rPr>
              <a:t>하고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선언</a:t>
            </a:r>
            <a:r>
              <a:rPr lang="ko-KR" altLang="en-US" sz="2000" dirty="0">
                <a:latin typeface="+mn-ea"/>
              </a:rPr>
              <a:t>하여 컴파일러에게 통보해야 함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latin typeface="+mn-ea"/>
              </a:rPr>
              <a:t>C </a:t>
            </a:r>
            <a:r>
              <a:rPr lang="ko-KR" altLang="en-US" sz="2000" dirty="0">
                <a:latin typeface="+mn-ea"/>
              </a:rPr>
              <a:t>언어에서 기본으로 제공하는 라이브러리 함수는 </a:t>
            </a:r>
            <a:r>
              <a:rPr lang="en-US" altLang="ko-KR" sz="2000" dirty="0">
                <a:latin typeface="+mn-ea"/>
              </a:rPr>
              <a:t>#</a:t>
            </a:r>
            <a:r>
              <a:rPr lang="en-US" altLang="ko-KR" sz="2000" dirty="0" smtClean="0">
                <a:latin typeface="+mn-ea"/>
              </a:rPr>
              <a:t>include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헤더 파일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명령으로 </a:t>
            </a:r>
            <a:r>
              <a:rPr lang="en-US" altLang="ko-KR" sz="2000" dirty="0">
                <a:latin typeface="+mn-ea"/>
              </a:rPr>
              <a:t>main( ) </a:t>
            </a:r>
            <a:r>
              <a:rPr lang="ko-KR" altLang="en-US" sz="2000" dirty="0">
                <a:latin typeface="+mn-ea"/>
              </a:rPr>
              <a:t>함수에서 사용하려는 함수의 원형을 통보해 줌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 이름은 중복해서 사용할 수 없음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44301B-122C-41C4-8FBE-8A8317F8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2" y="4183150"/>
            <a:ext cx="7038956" cy="1943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608F8C-AC55-44E6-A364-CE4B3F45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12" y="3962934"/>
            <a:ext cx="2545591" cy="177224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565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선언과 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함수의 선언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컴파일러에게 사용자 정의 함수의 </a:t>
            </a:r>
            <a:r>
              <a:rPr lang="ko-KR" altLang="en-US" sz="2000" dirty="0" err="1" smtClean="0">
                <a:latin typeface="+mn-ea"/>
              </a:rPr>
              <a:t>데이터형과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매개변수 정보를 제공하는 것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함수의 호출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사용하려는 함수의 이름을 명령문으로 선언을 의미하며 함수의 정의는 실제로 함수의 명령을 만드는 </a:t>
            </a:r>
            <a:r>
              <a:rPr lang="ko-KR" altLang="en-US" sz="2000" dirty="0" smtClean="0">
                <a:latin typeface="+mn-ea"/>
              </a:rPr>
              <a:t>것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사용자 함수의 사용방법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1229" y="3566157"/>
            <a:ext cx="1853738" cy="532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사용자함수</a:t>
            </a:r>
            <a:r>
              <a:rPr lang="ko-KR" altLang="en-US" dirty="0" smtClean="0">
                <a:solidFill>
                  <a:srgbClr val="FF0000"/>
                </a:solidFill>
              </a:rPr>
              <a:t>정의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6611" y="3566157"/>
            <a:ext cx="1853738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사용자함수</a:t>
            </a:r>
            <a:r>
              <a:rPr lang="ko-KR" altLang="en-US" dirty="0" smtClean="0">
                <a:solidFill>
                  <a:srgbClr val="FF0000"/>
                </a:solidFill>
              </a:rPr>
              <a:t>선언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3566157"/>
            <a:ext cx="1853738" cy="532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사용자함수</a:t>
            </a:r>
            <a:r>
              <a:rPr lang="ko-KR" altLang="en-US" dirty="0" smtClean="0">
                <a:solidFill>
                  <a:srgbClr val="FF0000"/>
                </a:solidFill>
              </a:rPr>
              <a:t>호출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3374967" y="3832165"/>
            <a:ext cx="6816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910349" y="3832165"/>
            <a:ext cx="6816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6611" y="4198757"/>
            <a:ext cx="187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호출보다 정의가 상단에 위치에 있을 </a:t>
            </a:r>
            <a:r>
              <a:rPr lang="ko-KR" altLang="en-US" sz="1200" smtClean="0">
                <a:solidFill>
                  <a:srgbClr val="FF0000"/>
                </a:solidFill>
              </a:rPr>
              <a:t>경우 생략 가능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+mn-ea"/>
              </a:rPr>
              <a:t>함수 호출 시 입력되는 값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함수를 호출할 때 함수에 매개변수가 존재하면 호출하는 함수에서 연산을 수행할 수 있도록 실제 값을 의미하는 인수를 전달해 주어야 함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함수를 호출할 때 전달하는 인수와 사용자 정의 함수에서 선언한 매개변수의 개수는 동일해야 함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사용자 정의 함수에서 선언한 매개변수는 지역 변수로도 사용할 수 있으므로 사용자 정의 함수에서는 따로 변수를 선언하지 않아도 됨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9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350" y="1932049"/>
            <a:ext cx="6020252" cy="27230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7985760" cy="45259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</a:rPr>
              <a:t>인수와 매개 변수의 의미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인수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함수를 호출할 때 괄호 안에 넣어주는 직접적인 값을 의미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sz="1800" dirty="0">
                <a:latin typeface="+mn-ea"/>
              </a:rPr>
              <a:t>sum = Add(</a:t>
            </a:r>
            <a:r>
              <a:rPr lang="en-US" altLang="ko-KR" sz="1800" dirty="0" err="1">
                <a:latin typeface="+mn-ea"/>
              </a:rPr>
              <a:t>a,b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에서 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, b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인수 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매개변수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값을 저장할 공간을 의미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Add(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num1, 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num2) </a:t>
            </a:r>
            <a:r>
              <a:rPr lang="ko-KR" altLang="en-US" sz="1800" dirty="0">
                <a:latin typeface="+mn-ea"/>
              </a:rPr>
              <a:t>에서 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num1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, num2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매개변수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사용하려는 </a:t>
            </a:r>
            <a:r>
              <a:rPr lang="ko-KR" altLang="en-US" sz="1800" dirty="0">
                <a:latin typeface="+mn-ea"/>
              </a:rPr>
              <a:t>함수의 괄호 안에 매개변수가 존재한다면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ko-KR" altLang="en-US" sz="1800" dirty="0">
                <a:latin typeface="+mn-ea"/>
              </a:rPr>
              <a:t>함수를 호출할 때 그 매개변수에 넣을 실제적인 인수를 전달해 주어야 함</a:t>
            </a:r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1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278</TotalTime>
  <Words>861</Words>
  <Application>Microsoft Office PowerPoint</Application>
  <PresentationFormat>와이드스크린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Tw Cen MT</vt:lpstr>
      <vt:lpstr>Wingdings</vt:lpstr>
      <vt:lpstr>Wingdings 3</vt:lpstr>
      <vt:lpstr>New_Simple01</vt:lpstr>
      <vt:lpstr>제5장 함수</vt:lpstr>
      <vt:lpstr>목표</vt:lpstr>
      <vt:lpstr>함수의 개념</vt:lpstr>
      <vt:lpstr>함수의 종류</vt:lpstr>
      <vt:lpstr>사용자 정의 함수</vt:lpstr>
      <vt:lpstr>함수의 선언과 호출</vt:lpstr>
      <vt:lpstr>함수의 선언과 호출-계속</vt:lpstr>
      <vt:lpstr>함수의 매개변수</vt:lpstr>
      <vt:lpstr>인수와 매개변수</vt:lpstr>
      <vt:lpstr>함수 원형</vt:lpstr>
      <vt:lpstr>인수 전달 방법의 종류</vt:lpstr>
      <vt:lpstr>값에 의한 호출(call by value)</vt:lpstr>
      <vt:lpstr>값에 의한 호출(call by value)-계속</vt:lpstr>
      <vt:lpstr>참조에 의한 호출 방식(call by reference)</vt:lpstr>
      <vt:lpstr>참조에 의한 호출 방식(call by reference)-계속</vt:lpstr>
      <vt:lpstr>수행과제(5)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데이터의 종류와 연산자</dc:title>
  <dc:creator>hallym</dc:creator>
  <cp:lastModifiedBy>hallym</cp:lastModifiedBy>
  <cp:revision>115</cp:revision>
  <dcterms:created xsi:type="dcterms:W3CDTF">2020-03-17T06:26:43Z</dcterms:created>
  <dcterms:modified xsi:type="dcterms:W3CDTF">2020-04-09T05:18:56Z</dcterms:modified>
</cp:coreProperties>
</file>