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7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79" r:id="rId4"/>
    <p:sldId id="326" r:id="rId5"/>
    <p:sldId id="328" r:id="rId6"/>
    <p:sldId id="329" r:id="rId7"/>
    <p:sldId id="330" r:id="rId8"/>
    <p:sldId id="333" r:id="rId9"/>
    <p:sldId id="331" r:id="rId10"/>
    <p:sldId id="335" r:id="rId11"/>
    <p:sldId id="336" r:id="rId12"/>
    <p:sldId id="332" r:id="rId13"/>
    <p:sldId id="278" r:id="rId14"/>
    <p:sldId id="294" r:id="rId15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4" pos="3120" userDrawn="1">
          <p15:clr>
            <a:srgbClr val="A4A3A4"/>
          </p15:clr>
        </p15:guide>
        <p15:guide id="5" orient="horz" pos="981" userDrawn="1">
          <p15:clr>
            <a:srgbClr val="A4A3A4"/>
          </p15:clr>
        </p15:guide>
        <p15:guide id="6" pos="1143" userDrawn="1">
          <p15:clr>
            <a:srgbClr val="A4A3A4"/>
          </p15:clr>
        </p15:guide>
        <p15:guide id="7" pos="5460" userDrawn="1">
          <p15:clr>
            <a:srgbClr val="A4A3A4"/>
          </p15:clr>
        </p15:guide>
        <p15:guide id="8" orient="horz" pos="2160" userDrawn="1">
          <p15:clr>
            <a:srgbClr val="A4A3A4"/>
          </p15:clr>
        </p15:guide>
        <p15:guide id="9" orient="horz" userDrawn="1">
          <p15:clr>
            <a:srgbClr val="A4A3A4"/>
          </p15:clr>
        </p15:guide>
        <p15:guide id="10" pos="171" userDrawn="1">
          <p15:clr>
            <a:srgbClr val="A4A3A4"/>
          </p15:clr>
        </p15:guide>
        <p15:guide id="11" userDrawn="1">
          <p15:clr>
            <a:srgbClr val="A4A3A4"/>
          </p15:clr>
        </p15:guide>
        <p15:guide id="12" pos="6239" userDrawn="1">
          <p15:clr>
            <a:srgbClr val="A4A3A4"/>
          </p15:clr>
        </p15:guide>
        <p15:guide id="13" pos="6069" userDrawn="1">
          <p15:clr>
            <a:srgbClr val="A4A3A4"/>
          </p15:clr>
        </p15:guide>
        <p15:guide id="14" orient="horz" pos="107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85091"/>
    <a:srgbClr val="009999"/>
    <a:srgbClr val="02BDEE"/>
    <a:srgbClr val="00C0BC"/>
    <a:srgbClr val="00F2EC"/>
    <a:srgbClr val="00BCB8"/>
    <a:srgbClr val="324D6D"/>
    <a:srgbClr val="283C8C"/>
    <a:srgbClr val="264365"/>
    <a:srgbClr val="303C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FD4443E-F989-4FC4-A0C8-D5A2AF1F390B}" styleName="어두운 스타일 1 - 강조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92" autoAdjust="0"/>
    <p:restoredTop sz="78726" autoAdjust="0"/>
  </p:normalViewPr>
  <p:slideViewPr>
    <p:cSldViewPr>
      <p:cViewPr>
        <p:scale>
          <a:sx n="75" d="100"/>
          <a:sy n="75" d="100"/>
        </p:scale>
        <p:origin x="2346" y="264"/>
      </p:cViewPr>
      <p:guideLst>
        <p:guide pos="3120"/>
        <p:guide orient="horz" pos="981"/>
        <p:guide pos="1143"/>
        <p:guide pos="5460"/>
        <p:guide orient="horz" pos="2160"/>
        <p:guide orient="horz"/>
        <p:guide pos="171"/>
        <p:guide/>
        <p:guide pos="6239"/>
        <p:guide pos="6069"/>
        <p:guide orient="horz" pos="1071"/>
      </p:guideLst>
    </p:cSldViewPr>
  </p:slideViewPr>
  <p:outlineViewPr>
    <p:cViewPr>
      <p:scale>
        <a:sx n="33" d="100"/>
        <a:sy n="33" d="100"/>
      </p:scale>
      <p:origin x="54" y="3324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howGuides="1">
      <p:cViewPr varScale="1">
        <p:scale>
          <a:sx n="84" d="100"/>
          <a:sy n="84" d="100"/>
        </p:scale>
        <p:origin x="1086" y="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6E13BF-BFFB-42BB-BB59-2242504D84BC}" type="datetimeFigureOut">
              <a:rPr lang="ko-KR" altLang="en-US" smtClean="0"/>
              <a:pPr/>
              <a:t>2020-03-13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FD9ECC-A8B4-4BFB-9F52-FEFED605C5D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25308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81254B-8964-4F57-BA27-567E03392278}" type="datetimeFigureOut">
              <a:rPr lang="ko-KR" altLang="en-US" smtClean="0"/>
              <a:pPr/>
              <a:t>2020-03-13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68D633-98C0-43FF-9CFA-EF9A4754A8E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1522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안녕하세요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IoT</a:t>
            </a:r>
            <a:r>
              <a:rPr lang="en-US" altLang="ko-KR" dirty="0" smtClean="0"/>
              <a:t> </a:t>
            </a:r>
            <a:r>
              <a:rPr lang="ko-KR" altLang="en-US" dirty="0" smtClean="0"/>
              <a:t>네트워크 실습 교육 조교 </a:t>
            </a:r>
            <a:r>
              <a:rPr lang="ko-KR" altLang="en-US" dirty="0" err="1" smtClean="0"/>
              <a:t>이솔비입니다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이번 주</a:t>
            </a:r>
            <a:r>
              <a:rPr lang="en-US" altLang="ko-KR" dirty="0" smtClean="0"/>
              <a:t>, 1</a:t>
            </a:r>
            <a:r>
              <a:rPr lang="ko-KR" altLang="en-US" dirty="0" smtClean="0"/>
              <a:t>주차 실습 내용은 오리엔테이션 및 원활한 실습 진행을 위한 </a:t>
            </a:r>
            <a:r>
              <a:rPr lang="en-US" altLang="ko-KR" dirty="0" smtClean="0"/>
              <a:t>Development Environment Setup</a:t>
            </a:r>
            <a:r>
              <a:rPr lang="ko-KR" altLang="en-US" dirty="0" smtClean="0"/>
              <a:t>입니다</a:t>
            </a:r>
            <a:r>
              <a:rPr lang="en-US" altLang="ko-KR" baseline="0" dirty="0" smtClean="0"/>
              <a:t>.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68D633-98C0-43FF-9CFA-EF9A4754A8E8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30626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MQTT</a:t>
            </a:r>
            <a:r>
              <a:rPr lang="ko-KR" altLang="en-US" dirty="0" smtClean="0"/>
              <a:t>는 대역폭이 제한된 환경에 최적화되어 개발된 </a:t>
            </a:r>
            <a:r>
              <a:rPr lang="en-US" altLang="ko-KR" dirty="0" smtClean="0"/>
              <a:t>Push </a:t>
            </a:r>
            <a:r>
              <a:rPr lang="ko-KR" altLang="en-US" dirty="0" smtClean="0"/>
              <a:t>기술 기반의 경량 메시지 전송 프로토콜로</a:t>
            </a:r>
            <a:r>
              <a:rPr lang="en-US" altLang="ko-KR" dirty="0" smtClean="0"/>
              <a:t>,</a:t>
            </a:r>
            <a:endParaRPr lang="ko-KR" altLang="en-US" dirty="0" smtClean="0"/>
          </a:p>
          <a:p>
            <a:r>
              <a:rPr lang="en-US" altLang="ko-KR" dirty="0" smtClean="0"/>
              <a:t>1999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IBM</a:t>
            </a:r>
            <a:r>
              <a:rPr lang="ko-KR" altLang="en-US" dirty="0" smtClean="0"/>
              <a:t>에서 통신을 위한 프로토콜로 개발되었습니다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이후</a:t>
            </a:r>
            <a:r>
              <a:rPr lang="en-US" altLang="ko-KR" dirty="0" smtClean="0"/>
              <a:t>, 2013</a:t>
            </a:r>
            <a:r>
              <a:rPr lang="ko-KR" altLang="en-US" dirty="0" smtClean="0"/>
              <a:t>년에 </a:t>
            </a:r>
            <a:r>
              <a:rPr lang="ko-KR" altLang="en-US" sz="1200" dirty="0" smtClean="0"/>
              <a:t>국제 표준화 단체인 </a:t>
            </a:r>
            <a:r>
              <a:rPr lang="en-US" altLang="ko-KR" sz="1200" dirty="0" smtClean="0"/>
              <a:t>OASIS</a:t>
            </a:r>
            <a:r>
              <a:rPr lang="ko-KR" altLang="en-US" sz="1200" dirty="0" smtClean="0"/>
              <a:t>가 </a:t>
            </a:r>
            <a:r>
              <a:rPr lang="en-US" altLang="ko-KR" sz="1200" dirty="0" smtClean="0"/>
              <a:t>MQTT</a:t>
            </a:r>
            <a:r>
              <a:rPr lang="ko-KR" altLang="en-US" sz="1200" dirty="0" smtClean="0"/>
              <a:t>를 </a:t>
            </a:r>
            <a:r>
              <a:rPr lang="en-US" altLang="ko-KR" sz="1200" dirty="0" err="1" smtClean="0"/>
              <a:t>IoT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표준 프로토콜로 사용하게 되었습니다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 smtClean="0"/>
              <a:t>MQTT</a:t>
            </a:r>
            <a:r>
              <a:rPr lang="ko-KR" altLang="en-US" sz="1200" dirty="0" smtClean="0"/>
              <a:t>는 일반적인 </a:t>
            </a:r>
            <a:r>
              <a:rPr lang="en-US" altLang="ko-KR" sz="1200" dirty="0" smtClean="0"/>
              <a:t>push </a:t>
            </a:r>
            <a:r>
              <a:rPr lang="ko-KR" altLang="en-US" sz="1200" dirty="0" smtClean="0"/>
              <a:t>기술에 사용되는</a:t>
            </a:r>
            <a:r>
              <a:rPr lang="en-US" altLang="ko-KR" sz="1200" baseline="0" dirty="0" smtClean="0"/>
              <a:t> Client/Server </a:t>
            </a:r>
            <a:r>
              <a:rPr lang="ko-KR" altLang="en-US" sz="1200" baseline="0" dirty="0" smtClean="0"/>
              <a:t>방식 대신</a:t>
            </a:r>
            <a:r>
              <a:rPr lang="en-US" altLang="ko-KR" sz="1200" baseline="0" dirty="0" smtClean="0"/>
              <a:t>, </a:t>
            </a:r>
            <a:r>
              <a:rPr lang="en-US" altLang="ko-KR" sz="1200" dirty="0" smtClean="0"/>
              <a:t>Broker</a:t>
            </a:r>
            <a:r>
              <a:rPr lang="ko-KR" altLang="en-US" sz="1200" dirty="0" smtClean="0"/>
              <a:t>를 통한 </a:t>
            </a:r>
            <a:r>
              <a:rPr lang="en-US" altLang="ko-KR" sz="1200" dirty="0" smtClean="0"/>
              <a:t>Publish/Subscribe </a:t>
            </a:r>
            <a:r>
              <a:rPr lang="ko-KR" altLang="en-US" sz="1200" dirty="0" smtClean="0"/>
              <a:t>방식을 사용합니다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 smtClean="0"/>
              <a:t>Publish/Subscribe</a:t>
            </a:r>
            <a:r>
              <a:rPr lang="en-US" altLang="ko-KR" sz="1200" baseline="0" dirty="0" smtClean="0"/>
              <a:t> </a:t>
            </a:r>
            <a:r>
              <a:rPr lang="ko-KR" altLang="en-US" sz="1200" baseline="0" dirty="0" smtClean="0"/>
              <a:t>방식은 </a:t>
            </a:r>
            <a:r>
              <a:rPr lang="en-US" altLang="ko-KR" sz="1200" baseline="0" dirty="0" smtClean="0"/>
              <a:t>Broker</a:t>
            </a:r>
            <a:r>
              <a:rPr lang="ko-KR" altLang="en-US" sz="1200" baseline="0" dirty="0" smtClean="0"/>
              <a:t>를 통해 </a:t>
            </a:r>
            <a:r>
              <a:rPr lang="ko-KR" altLang="en-US" sz="1200" dirty="0" smtClean="0"/>
              <a:t>송신자가 특정 메시지를 </a:t>
            </a:r>
            <a:r>
              <a:rPr lang="en-US" altLang="ko-KR" sz="1200" dirty="0" smtClean="0"/>
              <a:t>Publish</a:t>
            </a:r>
            <a:r>
              <a:rPr lang="ko-KR" altLang="en-US" sz="1200" dirty="0" smtClean="0"/>
              <a:t>하고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수신자가 메시지를 </a:t>
            </a:r>
            <a:r>
              <a:rPr lang="en-US" altLang="ko-KR" sz="1200" dirty="0" smtClean="0"/>
              <a:t>Subscribe</a:t>
            </a:r>
            <a:r>
              <a:rPr lang="ko-KR" altLang="en-US" sz="1200" dirty="0" smtClean="0"/>
              <a:t>하는 방식입니다</a:t>
            </a:r>
            <a:r>
              <a:rPr lang="en-US" altLang="ko-KR" sz="1200" dirty="0" smtClean="0"/>
              <a:t>.</a:t>
            </a:r>
          </a:p>
          <a:p>
            <a:r>
              <a:rPr lang="ko-KR" altLang="en-US" sz="1200" dirty="0" smtClean="0"/>
              <a:t>이를 통해 </a:t>
            </a:r>
            <a:r>
              <a:rPr lang="en-US" altLang="ko-KR" sz="1200" dirty="0" smtClean="0"/>
              <a:t>M:N </a:t>
            </a:r>
            <a:r>
              <a:rPr lang="ko-KR" altLang="en-US" sz="1200" dirty="0" smtClean="0"/>
              <a:t>송출이 가능합니다</a:t>
            </a:r>
            <a:r>
              <a:rPr lang="en-US" altLang="ko-KR" sz="1200" dirty="0" smtClean="0"/>
              <a:t>.</a:t>
            </a:r>
          </a:p>
          <a:p>
            <a:r>
              <a:rPr lang="ko-KR" altLang="en-US" sz="1200" dirty="0" smtClean="0"/>
              <a:t>또한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메시지를 전후방으로 전송함으로써 간결함과 </a:t>
            </a:r>
            <a:r>
              <a:rPr lang="ko-KR" altLang="en-US" sz="1200" dirty="0" err="1" smtClean="0"/>
              <a:t>직관성을</a:t>
            </a:r>
            <a:r>
              <a:rPr lang="ko-KR" altLang="en-US" sz="1200" dirty="0" smtClean="0"/>
              <a:t> 보장합니다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 smtClean="0"/>
              <a:t>MQTT</a:t>
            </a:r>
            <a:r>
              <a:rPr lang="ko-KR" altLang="en-US" sz="1200" dirty="0" smtClean="0"/>
              <a:t>는 </a:t>
            </a:r>
            <a:r>
              <a:rPr lang="en-US" altLang="ko-KR" sz="1200" dirty="0" smtClean="0"/>
              <a:t>Publish/Subscribe </a:t>
            </a:r>
            <a:r>
              <a:rPr lang="ko-KR" altLang="en-US" sz="1200" dirty="0" smtClean="0"/>
              <a:t>관계 모델 구조로 설계되어 수많은 </a:t>
            </a:r>
            <a:r>
              <a:rPr lang="en-US" altLang="ko-KR" sz="1200" dirty="0" smtClean="0"/>
              <a:t>Client (</a:t>
            </a:r>
            <a:r>
              <a:rPr lang="ko-KR" altLang="en-US" sz="1200" dirty="0" smtClean="0"/>
              <a:t>사용자</a:t>
            </a:r>
            <a:r>
              <a:rPr lang="en-US" altLang="ko-KR" sz="1200" dirty="0" smtClean="0"/>
              <a:t>/</a:t>
            </a:r>
            <a:r>
              <a:rPr lang="ko-KR" altLang="en-US" sz="1200" dirty="0" smtClean="0"/>
              <a:t>디바이스</a:t>
            </a:r>
            <a:r>
              <a:rPr lang="en-US" altLang="ko-KR" sz="1200" dirty="0" smtClean="0"/>
              <a:t>)</a:t>
            </a:r>
            <a:r>
              <a:rPr lang="ko-KR" altLang="en-US" sz="1200" dirty="0" smtClean="0"/>
              <a:t>가 하나의 </a:t>
            </a:r>
            <a:r>
              <a:rPr lang="en-US" altLang="ko-KR" sz="1200" dirty="0" smtClean="0"/>
              <a:t>Server (Broker</a:t>
            </a:r>
            <a:r>
              <a:rPr lang="en-US" altLang="ko-KR" sz="1200" baseline="0" dirty="0" smtClean="0"/>
              <a:t> server)</a:t>
            </a:r>
            <a:r>
              <a:rPr lang="ko-KR" altLang="en-US" sz="1200" dirty="0" smtClean="0"/>
              <a:t>에서 지원됩니다</a:t>
            </a:r>
            <a:r>
              <a:rPr lang="en-US" altLang="ko-KR" sz="1200" dirty="0" smtClean="0"/>
              <a:t>.</a:t>
            </a:r>
          </a:p>
          <a:p>
            <a:endParaRPr lang="en-US" altLang="ko-KR" sz="1200" dirty="0" smtClean="0"/>
          </a:p>
          <a:p>
            <a:endParaRPr lang="en-US" altLang="ko-KR" sz="120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68D633-98C0-43FF-9CFA-EF9A4754A8E8}" type="slidenum">
              <a:rPr lang="ko-KR" altLang="en-US" smtClean="0"/>
              <a:pPr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55915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다음은 </a:t>
            </a:r>
            <a:r>
              <a:rPr lang="en-US" altLang="ko-KR" dirty="0" smtClean="0"/>
              <a:t>MQTT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Publish/Subscribe</a:t>
            </a:r>
            <a:r>
              <a:rPr lang="en-US" altLang="ko-KR" baseline="0" dirty="0" smtClean="0"/>
              <a:t> model</a:t>
            </a:r>
            <a:r>
              <a:rPr lang="ko-KR" altLang="en-US" baseline="0" dirty="0" smtClean="0"/>
              <a:t>을 보여줍니다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dirty="0" smtClean="0"/>
              <a:t>그림에는 </a:t>
            </a:r>
            <a:r>
              <a:rPr lang="en-US" altLang="ko-KR" dirty="0" smtClean="0"/>
              <a:t>MQTT Broker,</a:t>
            </a:r>
            <a:r>
              <a:rPr lang="en-US" altLang="ko-KR" baseline="0" dirty="0" smtClean="0"/>
              <a:t> Publisher, Subscriber</a:t>
            </a:r>
            <a:r>
              <a:rPr lang="ko-KR" altLang="en-US" baseline="0" dirty="0" smtClean="0"/>
              <a:t>가 존재합니다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dirty="0" smtClean="0"/>
              <a:t>그림의 </a:t>
            </a:r>
            <a:r>
              <a:rPr lang="en-US" altLang="ko-KR" dirty="0" smtClean="0"/>
              <a:t>Humidity</a:t>
            </a:r>
            <a:r>
              <a:rPr lang="en-US" altLang="ko-KR" baseline="0" dirty="0" smtClean="0"/>
              <a:t> sensor</a:t>
            </a:r>
            <a:r>
              <a:rPr lang="ko-KR" altLang="en-US" baseline="0" dirty="0" smtClean="0"/>
              <a:t>가 </a:t>
            </a:r>
            <a:r>
              <a:rPr lang="en-US" altLang="ko-KR" dirty="0" smtClean="0"/>
              <a:t>MQTT Publisher</a:t>
            </a:r>
            <a:r>
              <a:rPr lang="ko-KR" altLang="en-US" dirty="0" smtClean="0"/>
              <a:t>가 되며</a:t>
            </a:r>
            <a:r>
              <a:rPr lang="en-US" altLang="ko-KR" dirty="0" smtClean="0"/>
              <a:t>, On-Premise</a:t>
            </a:r>
            <a:r>
              <a:rPr lang="en-US" altLang="ko-KR" baseline="0" dirty="0" smtClean="0"/>
              <a:t> Analytics</a:t>
            </a:r>
            <a:r>
              <a:rPr lang="ko-KR" altLang="en-US" baseline="0" dirty="0" smtClean="0"/>
              <a:t>와 </a:t>
            </a:r>
            <a:r>
              <a:rPr lang="en-US" altLang="ko-KR" baseline="0" dirty="0" smtClean="0"/>
              <a:t>Cloud Analytics</a:t>
            </a:r>
            <a:r>
              <a:rPr lang="ko-KR" altLang="en-US" baseline="0" dirty="0" smtClean="0"/>
              <a:t>가</a:t>
            </a:r>
            <a:r>
              <a:rPr lang="en-US" altLang="ko-KR" baseline="0" dirty="0" smtClean="0"/>
              <a:t> Subscriber</a:t>
            </a:r>
            <a:r>
              <a:rPr lang="ko-KR" altLang="en-US" baseline="0" dirty="0" smtClean="0"/>
              <a:t>가 됩니다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Humidity sensor</a:t>
            </a:r>
            <a:r>
              <a:rPr lang="ko-KR" altLang="en-US" baseline="0" dirty="0" smtClean="0"/>
              <a:t>는 주기적으로 습도 값을 </a:t>
            </a:r>
            <a:r>
              <a:rPr lang="en-US" altLang="ko-KR" baseline="0" dirty="0" smtClean="0"/>
              <a:t>MQTT </a:t>
            </a:r>
            <a:r>
              <a:rPr lang="ko-KR" altLang="en-US" baseline="0" dirty="0" smtClean="0"/>
              <a:t>서버로 </a:t>
            </a:r>
            <a:r>
              <a:rPr lang="en-US" altLang="ko-KR" baseline="0" dirty="0" smtClean="0"/>
              <a:t>publish</a:t>
            </a:r>
            <a:r>
              <a:rPr lang="ko-KR" altLang="en-US" baseline="0" dirty="0" smtClean="0"/>
              <a:t>하고</a:t>
            </a:r>
            <a:r>
              <a:rPr lang="en-US" altLang="ko-KR" baseline="0" dirty="0" smtClean="0"/>
              <a:t>,</a:t>
            </a:r>
          </a:p>
          <a:p>
            <a:r>
              <a:rPr lang="en-US" altLang="ko-KR" baseline="0" dirty="0" smtClean="0"/>
              <a:t>MQTT Broker</a:t>
            </a:r>
            <a:r>
              <a:rPr lang="ko-KR" altLang="en-US" baseline="0" dirty="0" smtClean="0"/>
              <a:t>는 </a:t>
            </a:r>
            <a:r>
              <a:rPr lang="en-US" altLang="ko-KR" baseline="0" dirty="0" smtClean="0"/>
              <a:t>Humidity sensor</a:t>
            </a:r>
            <a:r>
              <a:rPr lang="ko-KR" altLang="en-US" baseline="0" dirty="0" smtClean="0"/>
              <a:t>에 대해 구독하고 있는 </a:t>
            </a:r>
            <a:r>
              <a:rPr lang="en-US" altLang="ko-KR" baseline="0" dirty="0" smtClean="0"/>
              <a:t>Publisher</a:t>
            </a:r>
            <a:r>
              <a:rPr lang="ko-KR" altLang="en-US" baseline="0" dirty="0" smtClean="0"/>
              <a:t>에게 습도 값을 </a:t>
            </a:r>
            <a:r>
              <a:rPr lang="en-US" altLang="ko-KR" baseline="0" dirty="0" smtClean="0"/>
              <a:t>publish</a:t>
            </a:r>
            <a:r>
              <a:rPr lang="ko-KR" altLang="en-US" baseline="0" dirty="0" smtClean="0"/>
              <a:t>하는 것을 확인할 수 있습니다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68D633-98C0-43FF-9CFA-EF9A4754A8E8}" type="slidenum">
              <a:rPr lang="ko-KR" altLang="en-US" smtClean="0"/>
              <a:pPr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572710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다음은 차후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진행할 </a:t>
            </a:r>
            <a:r>
              <a:rPr lang="en-US" altLang="ko-KR" sz="1200" dirty="0" err="1" smtClean="0"/>
              <a:t>CoAP</a:t>
            </a:r>
            <a:r>
              <a:rPr lang="en-US" altLang="ko-KR" sz="1200" dirty="0" smtClean="0"/>
              <a:t> &amp; MQTT programming</a:t>
            </a:r>
            <a:r>
              <a:rPr lang="ko-KR" altLang="en-US" sz="1200" dirty="0" smtClean="0"/>
              <a:t>에 대한 개요입니다</a:t>
            </a:r>
            <a:r>
              <a:rPr lang="en-US" altLang="ko-KR" sz="1200" dirty="0" smtClean="0"/>
              <a:t>.</a:t>
            </a:r>
          </a:p>
          <a:p>
            <a:pPr marL="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dirty="0" smtClean="0"/>
              <a:t>Java Swing</a:t>
            </a:r>
            <a:r>
              <a:rPr lang="ko-KR" altLang="en-US" sz="1600" dirty="0" smtClean="0"/>
              <a:t>을 사용하여 </a:t>
            </a:r>
            <a:r>
              <a:rPr lang="en-US" altLang="ko-KR" sz="1600" dirty="0" smtClean="0"/>
              <a:t>GUI</a:t>
            </a:r>
            <a:r>
              <a:rPr lang="ko-KR" altLang="en-US" sz="1600" dirty="0" smtClean="0"/>
              <a:t>를 통해 </a:t>
            </a:r>
            <a:r>
              <a:rPr lang="en-US" altLang="ko-KR" sz="1600" dirty="0" err="1" smtClean="0"/>
              <a:t>CoAP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및 </a:t>
            </a:r>
            <a:r>
              <a:rPr lang="en-US" altLang="ko-KR" sz="1600" dirty="0" smtClean="0"/>
              <a:t>MQTT</a:t>
            </a:r>
            <a:r>
              <a:rPr lang="ko-KR" altLang="en-US" sz="1600" dirty="0" smtClean="0"/>
              <a:t>의 </a:t>
            </a:r>
            <a:r>
              <a:rPr lang="en-US" altLang="ko-KR" sz="1600" dirty="0" smtClean="0"/>
              <a:t>Server/Client, Publisher/Subscriber</a:t>
            </a:r>
            <a:r>
              <a:rPr lang="ko-KR" altLang="en-US" sz="1600" dirty="0" smtClean="0"/>
              <a:t>를 구현할 예정입니다</a:t>
            </a:r>
            <a:r>
              <a:rPr lang="en-US" altLang="ko-KR" sz="1600" dirty="0" smtClean="0"/>
              <a:t>.</a:t>
            </a:r>
          </a:p>
          <a:p>
            <a:pPr marL="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dirty="0" smtClean="0"/>
              <a:t>아래 그림은 </a:t>
            </a:r>
            <a:r>
              <a:rPr lang="en-US" altLang="ko-KR" sz="1600" dirty="0" err="1" smtClean="0"/>
              <a:t>CoAP</a:t>
            </a:r>
            <a:r>
              <a:rPr lang="en-US" altLang="ko-KR" sz="1600" dirty="0" smtClean="0"/>
              <a:t> Client GUI </a:t>
            </a:r>
            <a:r>
              <a:rPr lang="ko-KR" altLang="en-US" sz="1600" dirty="0" smtClean="0"/>
              <a:t>예제를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보여줍니다</a:t>
            </a:r>
            <a:r>
              <a:rPr lang="en-US" altLang="ko-KR" sz="1600" dirty="0" smtClean="0"/>
              <a:t>.</a:t>
            </a:r>
          </a:p>
          <a:p>
            <a:pPr marL="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60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68D633-98C0-43FF-9CFA-EF9A4754A8E8}" type="slidenum">
              <a:rPr lang="ko-KR" altLang="en-US" smtClean="0"/>
              <a:pPr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81694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차주에는 </a:t>
            </a:r>
            <a:r>
              <a:rPr lang="en-US" altLang="ko-KR" dirty="0" smtClean="0"/>
              <a:t>GUI Development</a:t>
            </a:r>
            <a:r>
              <a:rPr lang="ko-KR" altLang="en-US" dirty="0" smtClean="0"/>
              <a:t>를 진행합니다</a:t>
            </a:r>
            <a:r>
              <a:rPr lang="en-US" altLang="ko-KR" dirty="0" smtClean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문의 사항이 있을 경우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메일로 문의바랍니다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이상입니다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68D633-98C0-43FF-9CFA-EF9A4754A8E8}" type="slidenum">
              <a:rPr lang="ko-KR" altLang="en-US" smtClean="0"/>
              <a:pPr/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534375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68D633-98C0-43FF-9CFA-EF9A4754A8E8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14522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다음은 수업 목차입니다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Introduction</a:t>
            </a:r>
          </a:p>
          <a:p>
            <a:r>
              <a:rPr lang="en-US" altLang="ko-KR" baseline="0" dirty="0" smtClean="0"/>
              <a:t>Development Environment </a:t>
            </a:r>
            <a:r>
              <a:rPr lang="en-US" altLang="ko-KR" baseline="0" dirty="0" smtClean="0"/>
              <a:t>Setup</a:t>
            </a:r>
          </a:p>
          <a:p>
            <a:r>
              <a:rPr lang="en-US" altLang="ko-KR" baseline="0" dirty="0" smtClean="0"/>
              <a:t>Overview of </a:t>
            </a:r>
            <a:r>
              <a:rPr lang="en-US" altLang="ko-KR" baseline="0" dirty="0" err="1" smtClean="0"/>
              <a:t>CoAP</a:t>
            </a:r>
            <a:endParaRPr lang="en-US" altLang="ko-KR" baseline="0" dirty="0" smtClean="0"/>
          </a:p>
          <a:p>
            <a:r>
              <a:rPr lang="en-US" altLang="ko-KR" baseline="0" dirty="0" smtClean="0"/>
              <a:t>Overview of MQTT</a:t>
            </a:r>
          </a:p>
          <a:p>
            <a:r>
              <a:rPr lang="en-US" altLang="ko-KR" sz="1200" dirty="0" smtClean="0"/>
              <a:t>Overview of </a:t>
            </a:r>
            <a:r>
              <a:rPr lang="en-US" altLang="ko-KR" sz="1200" dirty="0" err="1" smtClean="0"/>
              <a:t>CoAP</a:t>
            </a:r>
            <a:r>
              <a:rPr lang="en-US" altLang="ko-KR" sz="1200" dirty="0" smtClean="0"/>
              <a:t> and MQTT Programming</a:t>
            </a:r>
            <a:endParaRPr lang="en-US" altLang="ko-KR" baseline="0" dirty="0" smtClean="0"/>
          </a:p>
          <a:p>
            <a:r>
              <a:rPr lang="ko-KR" altLang="en-US" baseline="0" dirty="0" smtClean="0"/>
              <a:t>순으로 강의를 진행하도록 하겠습니다</a:t>
            </a:r>
            <a:r>
              <a:rPr lang="en-US" altLang="ko-KR" baseline="0" dirty="0" smtClean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68D633-98C0-43FF-9CFA-EF9A4754A8E8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08430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먼저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저는 이번에 교육 조교를 맡게 된 </a:t>
            </a:r>
            <a:r>
              <a:rPr lang="ko-KR" altLang="en-US" baseline="0" dirty="0" err="1" smtClean="0"/>
              <a:t>이솔비라고</a:t>
            </a:r>
            <a:r>
              <a:rPr lang="ko-KR" altLang="en-US" baseline="0" dirty="0" smtClean="0"/>
              <a:t> 합니다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dirty="0" smtClean="0"/>
              <a:t>이번 학기 </a:t>
            </a:r>
            <a:r>
              <a:rPr lang="en-US" altLang="ko-KR" dirty="0" err="1" smtClean="0"/>
              <a:t>IoT</a:t>
            </a:r>
            <a:r>
              <a:rPr lang="en-US" altLang="ko-KR" dirty="0" smtClean="0"/>
              <a:t> </a:t>
            </a:r>
            <a:r>
              <a:rPr lang="ko-KR" altLang="en-US" dirty="0" smtClean="0"/>
              <a:t>네트워크 실습이 진행되는 강의실은 공학관 </a:t>
            </a:r>
            <a:r>
              <a:rPr lang="en-US" altLang="ko-KR" dirty="0" smtClean="0"/>
              <a:t>1224</a:t>
            </a:r>
            <a:r>
              <a:rPr lang="ko-KR" altLang="en-US" dirty="0" smtClean="0"/>
              <a:t>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매주 목요일 </a:t>
            </a:r>
            <a:r>
              <a:rPr lang="en-US" altLang="ko-KR" dirty="0" smtClean="0"/>
              <a:t>5, 6</a:t>
            </a:r>
            <a:r>
              <a:rPr lang="ko-KR" altLang="en-US" dirty="0" smtClean="0"/>
              <a:t>교시에 실습이 </a:t>
            </a:r>
            <a:r>
              <a:rPr lang="ko-KR" altLang="en-US" baseline="0" dirty="0" smtClean="0"/>
              <a:t>이루어집니다</a:t>
            </a:r>
            <a:r>
              <a:rPr lang="en-US" altLang="ko-KR" baseline="0" dirty="0" smtClean="0"/>
              <a:t>.</a:t>
            </a:r>
          </a:p>
          <a:p>
            <a:r>
              <a:rPr lang="en-US" altLang="ko-KR" dirty="0" err="1" smtClean="0"/>
              <a:t>IoT</a:t>
            </a:r>
            <a:r>
              <a:rPr lang="en-US" altLang="ko-KR" dirty="0" smtClean="0"/>
              <a:t> </a:t>
            </a:r>
            <a:r>
              <a:rPr lang="ko-KR" altLang="en-US" dirty="0" smtClean="0"/>
              <a:t>네트워크 실습과 관련하여 문의 사항이 있는</a:t>
            </a:r>
            <a:r>
              <a:rPr lang="ko-KR" altLang="en-US" baseline="0" dirty="0" smtClean="0"/>
              <a:t> 경우</a:t>
            </a:r>
            <a:r>
              <a:rPr lang="en-US" altLang="ko-KR" baseline="0" dirty="0" smtClean="0"/>
              <a:t>, </a:t>
            </a:r>
          </a:p>
          <a:p>
            <a:r>
              <a:rPr lang="en-US" altLang="ko-KR" baseline="0" dirty="0" smtClean="0"/>
              <a:t>sorub3535@gmail.com</a:t>
            </a:r>
            <a:r>
              <a:rPr lang="ko-KR" altLang="en-US" baseline="0" dirty="0" smtClean="0"/>
              <a:t>으로 문의 주시면 됩니다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en-US" altLang="ko-KR" baseline="0" dirty="0" err="1" smtClean="0"/>
              <a:t>IoT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네트워크 실습에서는 이론 시간에 배운 </a:t>
            </a:r>
            <a:r>
              <a:rPr lang="en-US" altLang="ko-KR" baseline="0" dirty="0" err="1" smtClean="0"/>
              <a:t>IoT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네트워크 통신 프로토콜을 직접 구현하는 것에 중점을 두었습니다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따라서</a:t>
            </a:r>
            <a:r>
              <a:rPr lang="en-US" altLang="ko-KR" baseline="0" dirty="0" smtClean="0"/>
              <a:t>, </a:t>
            </a:r>
            <a:r>
              <a:rPr lang="en-US" altLang="ko-KR" baseline="0" dirty="0" err="1" smtClean="0"/>
              <a:t>CoAP</a:t>
            </a:r>
            <a:r>
              <a:rPr lang="ko-KR" altLang="en-US" baseline="0" dirty="0" smtClean="0"/>
              <a:t>과 </a:t>
            </a:r>
            <a:r>
              <a:rPr lang="en-US" altLang="ko-KR" baseline="0" dirty="0" smtClean="0"/>
              <a:t>MQTT </a:t>
            </a:r>
            <a:r>
              <a:rPr lang="ko-KR" altLang="en-US" baseline="0" dirty="0" smtClean="0"/>
              <a:t>프로토콜을 구현하게 됩니다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이를 위해</a:t>
            </a:r>
            <a:r>
              <a:rPr lang="en-US" altLang="ko-KR" baseline="0" dirty="0" smtClean="0"/>
              <a:t>, </a:t>
            </a:r>
            <a:r>
              <a:rPr lang="en-US" altLang="ko-KR" baseline="0" dirty="0" err="1" smtClean="0"/>
              <a:t>IoT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네트워크 강의를 통한 </a:t>
            </a:r>
            <a:r>
              <a:rPr lang="en-US" altLang="ko-KR" baseline="0" dirty="0" err="1" smtClean="0"/>
              <a:t>CoAP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및 </a:t>
            </a:r>
            <a:r>
              <a:rPr lang="en-US" altLang="ko-KR" baseline="0" dirty="0" smtClean="0"/>
              <a:t>MQTT </a:t>
            </a:r>
            <a:r>
              <a:rPr lang="ko-KR" altLang="en-US" baseline="0" dirty="0" smtClean="0"/>
              <a:t>프로토콜의 특징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구조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메시지 포맷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타입 등에 대한 이해가 필요합니다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개발 언어는 </a:t>
            </a:r>
            <a:r>
              <a:rPr lang="en-US" altLang="ko-KR" baseline="0" dirty="0" smtClean="0"/>
              <a:t>Java</a:t>
            </a:r>
            <a:r>
              <a:rPr lang="ko-KR" altLang="en-US" baseline="0" dirty="0" smtClean="0"/>
              <a:t>이고</a:t>
            </a:r>
            <a:r>
              <a:rPr lang="en-US" altLang="ko-KR" baseline="0" dirty="0" smtClean="0"/>
              <a:t>, Eclipse</a:t>
            </a:r>
            <a:r>
              <a:rPr lang="ko-KR" altLang="en-US" baseline="0" dirty="0" smtClean="0"/>
              <a:t>를 사용하여 실습을 진행하게 됩니다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68D633-98C0-43FF-9CFA-EF9A4754A8E8}" type="slidenum">
              <a:rPr lang="ko-KR" altLang="en-US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018152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다음은 실습 계획입니다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실습은 첨부된 실습 계획서와 같이 진행됩니다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참고로</a:t>
            </a:r>
            <a:r>
              <a:rPr lang="en-US" altLang="ko-KR" dirty="0" smtClean="0"/>
              <a:t>, 15</a:t>
            </a:r>
            <a:r>
              <a:rPr lang="ko-KR" altLang="en-US" dirty="0" smtClean="0"/>
              <a:t>주차 강의 동안 </a:t>
            </a:r>
            <a:r>
              <a:rPr lang="en-US" altLang="ko-KR" dirty="0" smtClean="0"/>
              <a:t>2 </a:t>
            </a:r>
            <a:r>
              <a:rPr lang="ko-KR" altLang="en-US" dirty="0" smtClean="0"/>
              <a:t>번의 </a:t>
            </a:r>
            <a:r>
              <a:rPr lang="en-US" altLang="ko-KR" dirty="0" smtClean="0"/>
              <a:t>Quiz</a:t>
            </a:r>
            <a:r>
              <a:rPr lang="ko-KR" altLang="en-US" dirty="0" smtClean="0"/>
              <a:t>가 있고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2 </a:t>
            </a:r>
            <a:r>
              <a:rPr lang="ko-KR" altLang="en-US" baseline="0" dirty="0" smtClean="0"/>
              <a:t>번의 </a:t>
            </a:r>
            <a:r>
              <a:rPr lang="en-US" altLang="ko-KR" baseline="0" dirty="0" smtClean="0"/>
              <a:t>Project</a:t>
            </a:r>
            <a:r>
              <a:rPr lang="ko-KR" altLang="en-US" baseline="0" dirty="0" smtClean="0"/>
              <a:t>가 있습니다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프로젝트 각각은 </a:t>
            </a:r>
            <a:r>
              <a:rPr lang="en-US" altLang="ko-KR" baseline="0" dirty="0" err="1" smtClean="0"/>
              <a:t>CoAP</a:t>
            </a:r>
            <a:r>
              <a:rPr lang="ko-KR" altLang="en-US" baseline="0" dirty="0" smtClean="0"/>
              <a:t> 및 </a:t>
            </a:r>
            <a:r>
              <a:rPr lang="en-US" altLang="ko-KR" baseline="0" dirty="0" smtClean="0"/>
              <a:t>MQTT</a:t>
            </a:r>
            <a:r>
              <a:rPr lang="ko-KR" altLang="en-US" baseline="0" dirty="0" smtClean="0"/>
              <a:t> 통신의</a:t>
            </a:r>
            <a:r>
              <a:rPr lang="en-US" altLang="ko-KR" baseline="0" dirty="0" smtClean="0"/>
              <a:t> GUI </a:t>
            </a:r>
            <a:r>
              <a:rPr lang="ko-KR" altLang="en-US" baseline="0" dirty="0" smtClean="0"/>
              <a:t>구현입니다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부처님 오신 날과 비봉축전으로 인한 </a:t>
            </a:r>
            <a:r>
              <a:rPr lang="en-US" altLang="ko-KR" baseline="0" dirty="0" smtClean="0"/>
              <a:t>2</a:t>
            </a:r>
            <a:r>
              <a:rPr lang="ko-KR" altLang="en-US" baseline="0" dirty="0" smtClean="0"/>
              <a:t> 번의 휴강은 모두 보충 기간에 진행될 예정입니다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68D633-98C0-43FF-9CFA-EF9A4754A8E8}" type="slidenum">
              <a:rPr lang="ko-KR" altLang="en-US" smtClean="0"/>
              <a:pPr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376634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실습의 진행을 위해</a:t>
            </a:r>
            <a:r>
              <a:rPr lang="ko-KR" altLang="en-US" baseline="0" dirty="0" smtClean="0"/>
              <a:t> </a:t>
            </a:r>
            <a:r>
              <a:rPr lang="en-US" altLang="ko-KR" dirty="0" smtClean="0"/>
              <a:t>Development Environment</a:t>
            </a:r>
            <a:r>
              <a:rPr lang="en-US" altLang="ko-KR" baseline="0" dirty="0" smtClean="0"/>
              <a:t> Setup</a:t>
            </a:r>
            <a:r>
              <a:rPr lang="ko-KR" altLang="en-US" baseline="0" dirty="0" smtClean="0"/>
              <a:t>이 필요합니다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다음의 절차를 순차적으로 따라 설치를 진행합니다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dirty="0" smtClean="0"/>
              <a:t>표기된</a:t>
            </a:r>
            <a:r>
              <a:rPr lang="ko-KR" altLang="en-US" baseline="0" dirty="0" smtClean="0"/>
              <a:t> 링크를 통해 </a:t>
            </a:r>
            <a:r>
              <a:rPr lang="en-US" altLang="ko-KR" baseline="0" dirty="0" smtClean="0"/>
              <a:t>eclipse-inst-win64.exe</a:t>
            </a:r>
            <a:r>
              <a:rPr lang="ko-KR" altLang="en-US" baseline="0" dirty="0" smtClean="0"/>
              <a:t>를 다운받습니다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68D633-98C0-43FF-9CFA-EF9A4754A8E8}" type="slidenum">
              <a:rPr lang="ko-KR" altLang="en-US" smtClean="0"/>
              <a:pPr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77581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슬라이드의 내용을 참고하여 설치를 진행합니다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68D633-98C0-43FF-9CFA-EF9A4754A8E8}" type="slidenum">
              <a:rPr lang="ko-KR" altLang="en-US" smtClean="0"/>
              <a:pPr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43309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설치가 완료되면</a:t>
            </a:r>
            <a:r>
              <a:rPr lang="en-US" altLang="ko-KR" dirty="0" smtClean="0"/>
              <a:t>, Eclipse</a:t>
            </a:r>
            <a:r>
              <a:rPr lang="ko-KR" altLang="en-US" dirty="0" smtClean="0"/>
              <a:t>를 실행합니다</a:t>
            </a:r>
            <a:r>
              <a:rPr lang="en-US" altLang="ko-KR" dirty="0" smtClean="0"/>
              <a:t>.</a:t>
            </a:r>
            <a:endParaRPr lang="en-US" altLang="ko-KR" baseline="0" dirty="0" smtClean="0"/>
          </a:p>
          <a:p>
            <a:r>
              <a:rPr lang="en-US" altLang="ko-KR" baseline="0" dirty="0" smtClean="0"/>
              <a:t>Workspace</a:t>
            </a:r>
            <a:r>
              <a:rPr lang="ko-KR" altLang="en-US" baseline="0" dirty="0" smtClean="0"/>
              <a:t>를 설정 후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그림과 같은 초기 화면을 확인할 수 있습니다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68D633-98C0-43FF-9CFA-EF9A4754A8E8}" type="slidenum">
              <a:rPr lang="ko-KR" altLang="en-US" smtClean="0"/>
              <a:pPr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331337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err="1" smtClean="0"/>
              <a:t>CoAP</a:t>
            </a:r>
            <a:r>
              <a:rPr lang="ko-KR" altLang="en-US" dirty="0" smtClean="0"/>
              <a:t>은 </a:t>
            </a:r>
            <a:r>
              <a:rPr lang="ko-KR" altLang="en-US" sz="1600" dirty="0" smtClean="0"/>
              <a:t>제약적인 소형 디바이스들의 인터넷 통신을 지원하기 위해 인터넷 표준 단체인 </a:t>
            </a:r>
            <a:r>
              <a:rPr lang="en-US" altLang="ko-KR" sz="1600" dirty="0" smtClean="0"/>
              <a:t>IETF</a:t>
            </a:r>
            <a:r>
              <a:rPr lang="ko-KR" altLang="en-US" sz="1600" dirty="0" smtClean="0"/>
              <a:t>에서 개발된 </a:t>
            </a:r>
            <a:r>
              <a:rPr lang="ko-KR" altLang="en-US" sz="1600" dirty="0" err="1" smtClean="0"/>
              <a:t>경량형</a:t>
            </a:r>
            <a:r>
              <a:rPr lang="ko-KR" altLang="en-US" sz="1600" dirty="0" smtClean="0"/>
              <a:t> 웹 프로토콜입니다</a:t>
            </a:r>
            <a:r>
              <a:rPr lang="en-US" altLang="ko-KR" sz="1600" dirty="0" smtClean="0"/>
              <a:t>.</a:t>
            </a:r>
          </a:p>
          <a:p>
            <a:pPr marL="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dirty="0" smtClean="0"/>
              <a:t>제한적인 환경에서 저전력 센서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스위치 등을 표준화된 인터넷 환경에서의 사용을 목적으로 합니다</a:t>
            </a:r>
            <a:r>
              <a:rPr lang="en-US" altLang="ko-KR" sz="1600" dirty="0" smtClean="0"/>
              <a:t>.</a:t>
            </a:r>
            <a:endParaRPr lang="ko-KR" altLang="en-US" sz="1600" dirty="0" smtClean="0"/>
          </a:p>
          <a:p>
            <a:pPr marL="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dirty="0" smtClean="0"/>
              <a:t>또한 </a:t>
            </a:r>
            <a:r>
              <a:rPr lang="en-US" altLang="ko-KR" sz="1600" dirty="0" smtClean="0"/>
              <a:t>Request/Response </a:t>
            </a:r>
            <a:r>
              <a:rPr lang="ko-KR" altLang="en-US" sz="1600" dirty="0" smtClean="0"/>
              <a:t>모델로 동작하며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메시지의 반복 전송을 통해 신뢰성을 확보합니다</a:t>
            </a:r>
            <a:r>
              <a:rPr lang="en-US" altLang="ko-KR" sz="1600" dirty="0" smtClean="0"/>
              <a:t>.</a:t>
            </a:r>
          </a:p>
          <a:p>
            <a:pPr marL="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dirty="0" smtClean="0"/>
              <a:t>이와 더불어 아래와 같은 특징을 같습니다</a:t>
            </a:r>
            <a:r>
              <a:rPr lang="en-US" altLang="ko-KR" sz="1600" dirty="0" smtClean="0"/>
              <a:t>.</a:t>
            </a:r>
          </a:p>
          <a:p>
            <a:pPr marL="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dirty="0" smtClean="0"/>
              <a:t>Request/Response </a:t>
            </a:r>
            <a:r>
              <a:rPr lang="ko-KR" altLang="en-US" sz="1600" dirty="0" smtClean="0"/>
              <a:t>모델로 동작하며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메시지의 반복 전송을 통해 신뢰성을 확보함</a:t>
            </a:r>
          </a:p>
          <a:p>
            <a:pPr marL="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dirty="0" smtClean="0"/>
              <a:t>사물 간 통신 지원</a:t>
            </a:r>
          </a:p>
          <a:p>
            <a:pPr marL="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dirty="0" smtClean="0"/>
              <a:t>선택적으로 신뢰성 있는 </a:t>
            </a:r>
            <a:r>
              <a:rPr lang="en-US" altLang="ko-KR" sz="1600" dirty="0" smtClean="0"/>
              <a:t>UDP Unicast </a:t>
            </a:r>
            <a:r>
              <a:rPr lang="ko-KR" altLang="en-US" sz="1600" dirty="0" smtClean="0"/>
              <a:t>및 </a:t>
            </a:r>
            <a:r>
              <a:rPr lang="en-US" altLang="ko-KR" sz="1600" dirty="0" smtClean="0"/>
              <a:t>Multicast </a:t>
            </a:r>
            <a:r>
              <a:rPr lang="ko-KR" altLang="en-US" sz="1600" dirty="0" smtClean="0"/>
              <a:t>지원</a:t>
            </a:r>
          </a:p>
          <a:p>
            <a:pPr marL="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dirty="0" smtClean="0"/>
              <a:t>비동기적 </a:t>
            </a:r>
            <a:r>
              <a:rPr lang="en-US" altLang="ko-KR" sz="1600" dirty="0" smtClean="0"/>
              <a:t>Message </a:t>
            </a:r>
            <a:r>
              <a:rPr lang="ko-KR" altLang="en-US" sz="1600" dirty="0" smtClean="0"/>
              <a:t>교환</a:t>
            </a:r>
          </a:p>
          <a:p>
            <a:pPr marL="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dirty="0" smtClean="0"/>
              <a:t>낮은 오버헤드와 복잡도</a:t>
            </a:r>
          </a:p>
          <a:p>
            <a:pPr marL="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sz="1600" dirty="0" smtClean="0"/>
          </a:p>
          <a:p>
            <a:pPr marL="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6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68D633-98C0-43FF-9CFA-EF9A4754A8E8}" type="slidenum">
              <a:rPr lang="ko-KR" altLang="en-US" smtClean="0"/>
              <a:pPr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39197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/>
              <a:t>CoAP</a:t>
            </a:r>
            <a:r>
              <a:rPr lang="ko-KR" altLang="en-US" dirty="0" smtClean="0"/>
              <a:t>은 다음의 그림과 같이 </a:t>
            </a:r>
            <a:r>
              <a:rPr lang="en-US" altLang="ko-KR" dirty="0" smtClean="0"/>
              <a:t>Server/Client</a:t>
            </a:r>
            <a:r>
              <a:rPr lang="ko-KR" altLang="en-US" dirty="0" smtClean="0"/>
              <a:t>로 구성됩니다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Server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Client </a:t>
            </a:r>
            <a:r>
              <a:rPr lang="ko-KR" altLang="en-US" dirty="0" smtClean="0"/>
              <a:t>간 </a:t>
            </a:r>
            <a:r>
              <a:rPr lang="en-US" altLang="ko-KR" dirty="0" smtClean="0"/>
              <a:t>1:1 </a:t>
            </a:r>
            <a:r>
              <a:rPr lang="ko-KR" altLang="en-US" dirty="0" smtClean="0"/>
              <a:t>통신을 수행하는 구조를 갖습니다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UDP </a:t>
            </a:r>
            <a:r>
              <a:rPr lang="ko-KR" altLang="en-US" dirty="0" smtClean="0"/>
              <a:t>상에서 </a:t>
            </a:r>
            <a:r>
              <a:rPr lang="ko-KR" altLang="en-US" dirty="0" err="1" smtClean="0"/>
              <a:t>비동기식</a:t>
            </a:r>
            <a:r>
              <a:rPr lang="ko-KR" altLang="en-US" dirty="0" smtClean="0"/>
              <a:t> 정보 교환을 수행하게 되며</a:t>
            </a:r>
            <a:r>
              <a:rPr lang="en-US" altLang="ko-KR" dirty="0" smtClean="0"/>
              <a:t>, CON, NON, ACK,RST </a:t>
            </a:r>
            <a:r>
              <a:rPr lang="ko-KR" altLang="en-US" dirty="0" smtClean="0"/>
              <a:t>메시지를 사용합니다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또한 다양한 </a:t>
            </a:r>
            <a:r>
              <a:rPr lang="en-US" altLang="ko-KR" dirty="0" smtClean="0"/>
              <a:t>method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response code</a:t>
            </a:r>
            <a:r>
              <a:rPr lang="ko-KR" altLang="en-US" dirty="0" smtClean="0"/>
              <a:t>을 사용한 </a:t>
            </a:r>
            <a:r>
              <a:rPr lang="en-US" altLang="ko-KR" dirty="0" smtClean="0"/>
              <a:t>Request/Response </a:t>
            </a:r>
            <a:r>
              <a:rPr lang="ko-KR" altLang="en-US" dirty="0" smtClean="0"/>
              <a:t>교환을</a:t>
            </a:r>
            <a:r>
              <a:rPr lang="en-US" altLang="ko-KR" dirty="0" smtClean="0"/>
              <a:t> </a:t>
            </a:r>
            <a:r>
              <a:rPr lang="ko-KR" altLang="en-US" dirty="0" smtClean="0"/>
              <a:t>수행합니다</a:t>
            </a:r>
            <a:r>
              <a:rPr lang="en-US" altLang="ko-KR" dirty="0" smtClean="0"/>
              <a:t>.</a:t>
            </a:r>
            <a:endParaRPr lang="ko-KR" alt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68D633-98C0-43FF-9CFA-EF9A4754A8E8}" type="slidenum">
              <a:rPr lang="ko-KR" altLang="en-US" smtClean="0"/>
              <a:pPr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040842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참조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dirty="0"/>
              <a:t>Reference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144000" y="908720"/>
            <a:ext cx="9601200" cy="5328592"/>
          </a:xfrm>
        </p:spPr>
        <p:txBody>
          <a:bodyPr>
            <a:normAutofit/>
          </a:bodyPr>
          <a:lstStyle>
            <a:lvl1pPr marL="514350" indent="-514350">
              <a:lnSpc>
                <a:spcPct val="100000"/>
              </a:lnSpc>
              <a:buClr>
                <a:schemeClr val="tx2">
                  <a:lumMod val="60000"/>
                  <a:lumOff val="40000"/>
                </a:schemeClr>
              </a:buClr>
              <a:buFontTx/>
              <a:buNone/>
              <a:defRPr sz="2000" baseline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Arial" pitchFamily="34" charset="0"/>
              </a:defRPr>
            </a:lvl1pPr>
            <a:lvl2pPr marL="819150" indent="-457200">
              <a:lnSpc>
                <a:spcPct val="100000"/>
              </a:lnSpc>
              <a:buClr>
                <a:schemeClr val="tx2">
                  <a:lumMod val="60000"/>
                  <a:lumOff val="40000"/>
                </a:schemeClr>
              </a:buClr>
              <a:buFontTx/>
              <a:buNone/>
              <a:tabLst>
                <a:tab pos="542925" algn="l"/>
              </a:tabLst>
              <a:defRPr sz="2400" baseline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Arial" pitchFamily="34" charset="0"/>
              </a:defRPr>
            </a:lvl2pPr>
            <a:lvl3pPr marL="1000125" indent="-457200">
              <a:lnSpc>
                <a:spcPct val="100000"/>
              </a:lnSpc>
              <a:buClr>
                <a:schemeClr val="tx2">
                  <a:lumMod val="60000"/>
                  <a:lumOff val="40000"/>
                </a:schemeClr>
              </a:buClr>
              <a:buFontTx/>
              <a:buNone/>
              <a:defRPr sz="2000" baseline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Arial" pitchFamily="34" charset="0"/>
              </a:defRPr>
            </a:lvl3pPr>
            <a:lvl4pPr marL="1238250" indent="-342900">
              <a:lnSpc>
                <a:spcPct val="100000"/>
              </a:lnSpc>
              <a:buClr>
                <a:schemeClr val="tx2">
                  <a:lumMod val="60000"/>
                  <a:lumOff val="40000"/>
                </a:schemeClr>
              </a:buClr>
              <a:buFontTx/>
              <a:buNone/>
              <a:defRPr sz="1800" baseline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Arial" pitchFamily="34" charset="0"/>
              </a:defRPr>
            </a:lvl4pPr>
            <a:lvl5pPr marL="1419225" indent="-342900">
              <a:lnSpc>
                <a:spcPct val="100000"/>
              </a:lnSpc>
              <a:buClr>
                <a:schemeClr val="tx2">
                  <a:lumMod val="60000"/>
                  <a:lumOff val="40000"/>
                </a:schemeClr>
              </a:buClr>
              <a:buFontTx/>
              <a:buNone/>
              <a:defRPr sz="1800" baseline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Arial" pitchFamily="34" charset="0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grpSp>
        <p:nvGrpSpPr>
          <p:cNvPr id="5" name="그룹 4"/>
          <p:cNvGrpSpPr/>
          <p:nvPr userDrawn="1"/>
        </p:nvGrpSpPr>
        <p:grpSpPr>
          <a:xfrm flipV="1">
            <a:off x="0" y="692696"/>
            <a:ext cx="9906000" cy="72008"/>
            <a:chOff x="0" y="6453336"/>
            <a:chExt cx="9906000" cy="46156"/>
          </a:xfrm>
        </p:grpSpPr>
        <p:sp>
          <p:nvSpPr>
            <p:cNvPr id="6" name="직사각형 5"/>
            <p:cNvSpPr/>
            <p:nvPr userDrawn="1"/>
          </p:nvSpPr>
          <p:spPr>
            <a:xfrm>
              <a:off x="1239688" y="6453336"/>
              <a:ext cx="8666312" cy="4571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 userDrawn="1"/>
          </p:nvSpPr>
          <p:spPr>
            <a:xfrm>
              <a:off x="0" y="6453773"/>
              <a:ext cx="1818446" cy="45719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1" r="-340"/>
          <a:stretch/>
        </p:blipFill>
        <p:spPr>
          <a:xfrm>
            <a:off x="4664968" y="3284984"/>
            <a:ext cx="5241032" cy="3024336"/>
          </a:xfrm>
          <a:prstGeom prst="rect">
            <a:avLst/>
          </a:prstGeom>
        </p:spPr>
      </p:pic>
      <p:sp>
        <p:nvSpPr>
          <p:cNvPr id="12" name="텍스트 개체 틀 9"/>
          <p:cNvSpPr>
            <a:spLocks noGrp="1"/>
          </p:cNvSpPr>
          <p:nvPr>
            <p:ph type="body" sz="quarter" idx="16" hasCustomPrompt="1"/>
          </p:nvPr>
        </p:nvSpPr>
        <p:spPr>
          <a:xfrm>
            <a:off x="272481" y="1737611"/>
            <a:ext cx="6396711" cy="677108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ko-KR" altLang="en-US" sz="4400" b="1" dirty="0" smtClean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TITLE</a:t>
            </a:r>
            <a:endParaRPr lang="ko-KR" altLang="en-US" dirty="0"/>
          </a:p>
        </p:txBody>
      </p:sp>
      <p:sp>
        <p:nvSpPr>
          <p:cNvPr id="18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272481" y="2911891"/>
            <a:ext cx="6396711" cy="1813253"/>
          </a:xfrm>
        </p:spPr>
        <p:txBody>
          <a:bodyPr>
            <a:noAutofit/>
          </a:bodyPr>
          <a:lstStyle>
            <a:lvl1pPr marL="0" indent="0" algn="l">
              <a:buNone/>
              <a:defRPr sz="2000" b="1" baseline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952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05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858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811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764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71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669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622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 dirty="0"/>
              <a:t>SUBTITLE</a:t>
            </a:r>
          </a:p>
        </p:txBody>
      </p:sp>
      <p:pic>
        <p:nvPicPr>
          <p:cNvPr id="10" name="Picture 2" descr="C:\Users\Eui-Jik\Pictures\한림대 영문로고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09383" y="102762"/>
            <a:ext cx="1390465" cy="490075"/>
          </a:xfrm>
          <a:prstGeom prst="rect">
            <a:avLst/>
          </a:prstGeom>
          <a:noFill/>
        </p:spPr>
      </p:pic>
      <p:pic>
        <p:nvPicPr>
          <p:cNvPr id="11" name="Picture 3" descr="C:\Users\Eui-Jik\Google 드라이브\개인\CIC LAB\lab_logo.jpg"/>
          <p:cNvPicPr>
            <a:picLocks noChangeAspect="1" noChangeArrowheads="1"/>
          </p:cNvPicPr>
          <p:nvPr userDrawn="1"/>
        </p:nvPicPr>
        <p:blipFill rotWithShape="1">
          <a:blip r:embed="rId4" cstate="print"/>
          <a:srcRect r="50872"/>
          <a:stretch/>
        </p:blipFill>
        <p:spPr bwMode="auto">
          <a:xfrm>
            <a:off x="3941887" y="6044538"/>
            <a:ext cx="2379265" cy="804766"/>
          </a:xfrm>
          <a:prstGeom prst="rect">
            <a:avLst/>
          </a:prstGeom>
          <a:noFill/>
        </p:spPr>
      </p:pic>
      <p:grpSp>
        <p:nvGrpSpPr>
          <p:cNvPr id="25" name="그룹 24"/>
          <p:cNvGrpSpPr/>
          <p:nvPr userDrawn="1"/>
        </p:nvGrpSpPr>
        <p:grpSpPr>
          <a:xfrm flipV="1">
            <a:off x="0" y="2636912"/>
            <a:ext cx="9906000" cy="72008"/>
            <a:chOff x="0" y="6453336"/>
            <a:chExt cx="9906000" cy="46156"/>
          </a:xfrm>
        </p:grpSpPr>
        <p:sp>
          <p:nvSpPr>
            <p:cNvPr id="26" name="직사각형 25"/>
            <p:cNvSpPr/>
            <p:nvPr userDrawn="1"/>
          </p:nvSpPr>
          <p:spPr>
            <a:xfrm>
              <a:off x="1239688" y="6453336"/>
              <a:ext cx="8666312" cy="4571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/>
            <p:cNvSpPr/>
            <p:nvPr userDrawn="1"/>
          </p:nvSpPr>
          <p:spPr>
            <a:xfrm>
              <a:off x="0" y="6453773"/>
              <a:ext cx="1818446" cy="45719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0806292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120">
          <p15:clr>
            <a:srgbClr val="FBAE40"/>
          </p15:clr>
        </p15:guide>
        <p15:guide id="3" pos="774">
          <p15:clr>
            <a:srgbClr val="FBAE40"/>
          </p15:clr>
        </p15:guide>
        <p15:guide id="4" pos="546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목차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내용 개체 틀 2"/>
          <p:cNvSpPr>
            <a:spLocks noGrp="1"/>
          </p:cNvSpPr>
          <p:nvPr>
            <p:ph idx="1"/>
          </p:nvPr>
        </p:nvSpPr>
        <p:spPr>
          <a:xfrm>
            <a:off x="144000" y="908720"/>
            <a:ext cx="9601200" cy="5328592"/>
          </a:xfrm>
        </p:spPr>
        <p:txBody>
          <a:bodyPr>
            <a:normAutofit/>
          </a:bodyPr>
          <a:lstStyle>
            <a:lvl1pPr marL="266700" indent="-266700">
              <a:lnSpc>
                <a:spcPct val="100000"/>
              </a:lnSpc>
              <a:buClr>
                <a:schemeClr val="tx2">
                  <a:lumMod val="60000"/>
                  <a:lumOff val="40000"/>
                </a:schemeClr>
              </a:buClr>
              <a:defRPr sz="2800" baseline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Arial" pitchFamily="34" charset="0"/>
              </a:defRPr>
            </a:lvl1pPr>
            <a:lvl2pPr marL="622300" indent="-260350">
              <a:lnSpc>
                <a:spcPct val="100000"/>
              </a:lnSpc>
              <a:buClr>
                <a:schemeClr val="tx2">
                  <a:lumMod val="60000"/>
                  <a:lumOff val="40000"/>
                </a:schemeClr>
              </a:buClr>
              <a:buFont typeface="함초롬돋움" panose="020B0504000101010101" pitchFamily="50" charset="-127"/>
              <a:buChar char="—"/>
              <a:tabLst>
                <a:tab pos="542925" algn="l"/>
              </a:tabLst>
              <a:defRPr sz="2400" baseline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Arial" pitchFamily="34" charset="0"/>
              </a:defRPr>
            </a:lvl2pPr>
            <a:lvl3pPr marL="812800" indent="-269875">
              <a:lnSpc>
                <a:spcPct val="10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ü"/>
              <a:defRPr sz="2000" baseline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Arial" pitchFamily="34" charset="0"/>
              </a:defRPr>
            </a:lvl3pPr>
            <a:lvl4pPr marL="1168400" indent="-273050">
              <a:lnSpc>
                <a:spcPct val="10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  <a:defRPr sz="1800" baseline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Arial" pitchFamily="34" charset="0"/>
              </a:defRPr>
            </a:lvl4pPr>
            <a:lvl5pPr marL="1346200" indent="-269875">
              <a:lnSpc>
                <a:spcPct val="100000"/>
              </a:lnSpc>
              <a:buClr>
                <a:schemeClr val="tx2">
                  <a:lumMod val="60000"/>
                  <a:lumOff val="40000"/>
                </a:schemeClr>
              </a:buClr>
              <a:buFont typeface="함초롬돋움" panose="020B0504000101010101" pitchFamily="50" charset="-127"/>
              <a:buChar char="»"/>
              <a:defRPr sz="1800" baseline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Arial" pitchFamily="34" charset="0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pic>
        <p:nvPicPr>
          <p:cNvPr id="19" name="그림 18"/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1" r="-340"/>
          <a:stretch/>
        </p:blipFill>
        <p:spPr>
          <a:xfrm>
            <a:off x="4664968" y="3284984"/>
            <a:ext cx="5241032" cy="3024336"/>
          </a:xfrm>
          <a:prstGeom prst="rect">
            <a:avLst/>
          </a:prstGeom>
        </p:spPr>
      </p:pic>
      <p:sp>
        <p:nvSpPr>
          <p:cNvPr id="20" name="텍스트 개체 틀 6"/>
          <p:cNvSpPr>
            <a:spLocks noGrp="1"/>
          </p:cNvSpPr>
          <p:nvPr>
            <p:ph type="body" sz="quarter" idx="13" hasCustomPrompt="1"/>
          </p:nvPr>
        </p:nvSpPr>
        <p:spPr>
          <a:xfrm>
            <a:off x="143170" y="144000"/>
            <a:ext cx="6538022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>
              <a:buNone/>
              <a:defRPr sz="4000" b="1" baseline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22" name="슬라이드 번호 개체 틀 21"/>
          <p:cNvSpPr>
            <a:spLocks noGrp="1"/>
          </p:cNvSpPr>
          <p:nvPr>
            <p:ph type="sldNum" sz="quarter" idx="15"/>
          </p:nvPr>
        </p:nvSpPr>
        <p:spPr>
          <a:xfrm>
            <a:off x="3838575" y="6520259"/>
            <a:ext cx="2228850" cy="365125"/>
          </a:xfrm>
        </p:spPr>
        <p:txBody>
          <a:bodyPr/>
          <a:lstStyle>
            <a:lvl1pPr algn="ctr">
              <a:defRPr baseline="0">
                <a:latin typeface="Arial" pitchFamily="34" charset="0"/>
                <a:ea typeface="맑은 고딕" pitchFamily="50" charset="-127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7" name="그룹 26"/>
          <p:cNvGrpSpPr/>
          <p:nvPr userDrawn="1"/>
        </p:nvGrpSpPr>
        <p:grpSpPr>
          <a:xfrm flipV="1">
            <a:off x="0" y="692696"/>
            <a:ext cx="9906000" cy="72008"/>
            <a:chOff x="0" y="6453336"/>
            <a:chExt cx="9906000" cy="46156"/>
          </a:xfrm>
        </p:grpSpPr>
        <p:sp>
          <p:nvSpPr>
            <p:cNvPr id="28" name="직사각형 27"/>
            <p:cNvSpPr/>
            <p:nvPr userDrawn="1"/>
          </p:nvSpPr>
          <p:spPr>
            <a:xfrm>
              <a:off x="1239688" y="6453336"/>
              <a:ext cx="8666312" cy="4571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 userDrawn="1"/>
          </p:nvSpPr>
          <p:spPr>
            <a:xfrm>
              <a:off x="0" y="6453773"/>
              <a:ext cx="1818446" cy="45719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 userDrawn="1"/>
        </p:nvSpPr>
        <p:spPr>
          <a:xfrm>
            <a:off x="4953000" y="2544688"/>
            <a:ext cx="4968552" cy="3955355"/>
          </a:xfrm>
          <a:prstGeom prst="rect">
            <a:avLst/>
          </a:prstGeom>
          <a:solidFill>
            <a:schemeClr val="bg1"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95320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120">
          <p15:clr>
            <a:srgbClr val="FBAE40"/>
          </p15:clr>
        </p15:guide>
        <p15:guide id="3" pos="774">
          <p15:clr>
            <a:srgbClr val="FBAE40"/>
          </p15:clr>
        </p15:guide>
        <p15:guide id="4" pos="546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종료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/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1" r="-340"/>
          <a:stretch/>
        </p:blipFill>
        <p:spPr>
          <a:xfrm>
            <a:off x="4664968" y="3284984"/>
            <a:ext cx="5241032" cy="3024336"/>
          </a:xfrm>
          <a:prstGeom prst="rect">
            <a:avLst/>
          </a:prstGeom>
        </p:spPr>
      </p:pic>
      <p:pic>
        <p:nvPicPr>
          <p:cNvPr id="7" name="Picture 2" descr="C:\Users\Eui-Jik\Pictures\한림대 영문로고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09383" y="102762"/>
            <a:ext cx="1390465" cy="490075"/>
          </a:xfrm>
          <a:prstGeom prst="rect">
            <a:avLst/>
          </a:prstGeom>
          <a:noFill/>
        </p:spPr>
      </p:pic>
      <p:grpSp>
        <p:nvGrpSpPr>
          <p:cNvPr id="16" name="그룹 15"/>
          <p:cNvGrpSpPr/>
          <p:nvPr userDrawn="1"/>
        </p:nvGrpSpPr>
        <p:grpSpPr>
          <a:xfrm>
            <a:off x="3129424" y="2780928"/>
            <a:ext cx="3647152" cy="1008112"/>
            <a:chOff x="3129424" y="2708920"/>
            <a:chExt cx="3647152" cy="1008112"/>
          </a:xfrm>
        </p:grpSpPr>
        <p:sp>
          <p:nvSpPr>
            <p:cNvPr id="2" name="TextBox 1"/>
            <p:cNvSpPr txBox="1"/>
            <p:nvPr userDrawn="1"/>
          </p:nvSpPr>
          <p:spPr>
            <a:xfrm>
              <a:off x="3129424" y="2708920"/>
              <a:ext cx="364715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400" b="1" dirty="0">
                  <a:ln>
                    <a:solidFill>
                      <a:schemeClr val="tx1">
                        <a:lumMod val="75000"/>
                        <a:lumOff val="25000"/>
                        <a:alpha val="5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Thank you</a:t>
              </a:r>
              <a:endParaRPr lang="ko-KR" altLang="en-US" sz="5400" b="1" dirty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9" name="그룹 8"/>
            <p:cNvGrpSpPr/>
            <p:nvPr userDrawn="1"/>
          </p:nvGrpSpPr>
          <p:grpSpPr>
            <a:xfrm flipV="1">
              <a:off x="3188804" y="3645024"/>
              <a:ext cx="3528392" cy="72008"/>
              <a:chOff x="0" y="6453336"/>
              <a:chExt cx="9906000" cy="46156"/>
            </a:xfrm>
          </p:grpSpPr>
          <p:sp>
            <p:nvSpPr>
              <p:cNvPr id="10" name="직사각형 9"/>
              <p:cNvSpPr/>
              <p:nvPr userDrawn="1"/>
            </p:nvSpPr>
            <p:spPr>
              <a:xfrm>
                <a:off x="1239688" y="6453336"/>
                <a:ext cx="8666312" cy="45719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직사각형 12"/>
              <p:cNvSpPr/>
              <p:nvPr userDrawn="1"/>
            </p:nvSpPr>
            <p:spPr>
              <a:xfrm>
                <a:off x="0" y="6453773"/>
                <a:ext cx="1818446" cy="45719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pic>
        <p:nvPicPr>
          <p:cNvPr id="11" name="Picture 3" descr="C:\Users\Eui-Jik\Google 드라이브\개인\CIC LAB\lab_logo.jpg">
            <a:extLst>
              <a:ext uri="{FF2B5EF4-FFF2-40B4-BE49-F238E27FC236}">
                <a16:creationId xmlns:a16="http://schemas.microsoft.com/office/drawing/2014/main" id="{383CF2B4-BB44-4C3D-907A-EE080976EE7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4" cstate="print"/>
          <a:srcRect r="50872"/>
          <a:stretch/>
        </p:blipFill>
        <p:spPr bwMode="auto">
          <a:xfrm>
            <a:off x="3941887" y="6044538"/>
            <a:ext cx="2379265" cy="80476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492700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120">
          <p15:clr>
            <a:srgbClr val="FBAE40"/>
          </p15:clr>
        </p15:guide>
        <p15:guide id="3" pos="774">
          <p15:clr>
            <a:srgbClr val="FBAE40"/>
          </p15:clr>
        </p15:guide>
        <p15:guide id="4" pos="546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000" y="144000"/>
            <a:ext cx="6537600" cy="554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lv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000" y="907200"/>
            <a:ext cx="9601200" cy="5328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38575" y="6520259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ln>
                  <a:solidFill>
                    <a:schemeClr val="bg1">
                      <a:lumMod val="65000"/>
                      <a:alpha val="5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8682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lang="en-US" altLang="ko-KR" sz="4000" b="1" kern="1200" baseline="0" dirty="0">
          <a:ln>
            <a:solidFill>
              <a:schemeClr val="tx1">
                <a:lumMod val="75000"/>
                <a:lumOff val="25000"/>
                <a:alpha val="50000"/>
              </a:schemeClr>
            </a:solidFill>
          </a:ln>
          <a:solidFill>
            <a:schemeClr val="tx1">
              <a:lumMod val="75000"/>
              <a:lumOff val="25000"/>
            </a:schemeClr>
          </a:solidFill>
          <a:effectLst/>
          <a:latin typeface="Arial" pitchFamily="34" charset="0"/>
          <a:ea typeface="맑은 고딕" pitchFamily="50" charset="-127"/>
          <a:cs typeface="Arial" pitchFamily="34" charset="0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 baseline="0">
          <a:ln>
            <a:solidFill>
              <a:schemeClr val="tx1">
                <a:alpha val="50000"/>
              </a:schemeClr>
            </a:solidFill>
          </a:ln>
          <a:solidFill>
            <a:schemeClr val="tx1"/>
          </a:solidFill>
          <a:latin typeface="Arial" pitchFamily="34" charset="0"/>
          <a:ea typeface="맑은 고딕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ln>
            <a:solidFill>
              <a:schemeClr val="tx1">
                <a:alpha val="50000"/>
              </a:schemeClr>
            </a:solidFill>
          </a:ln>
          <a:solidFill>
            <a:schemeClr val="tx1"/>
          </a:solidFill>
          <a:latin typeface="Arial" pitchFamily="34" charset="0"/>
          <a:ea typeface="맑은 고딕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ln>
            <a:solidFill>
              <a:schemeClr val="tx1">
                <a:alpha val="50000"/>
              </a:schemeClr>
            </a:solidFill>
          </a:ln>
          <a:solidFill>
            <a:schemeClr val="tx1"/>
          </a:solidFill>
          <a:latin typeface="Arial" pitchFamily="34" charset="0"/>
          <a:ea typeface="맑은 고딕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ln>
            <a:solidFill>
              <a:schemeClr val="tx1">
                <a:alpha val="50000"/>
              </a:schemeClr>
            </a:solidFill>
          </a:ln>
          <a:solidFill>
            <a:schemeClr val="tx1"/>
          </a:solidFill>
          <a:latin typeface="Arial" pitchFamily="34" charset="0"/>
          <a:ea typeface="맑은 고딕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ln>
            <a:solidFill>
              <a:schemeClr val="tx1">
                <a:alpha val="50000"/>
              </a:schemeClr>
            </a:solidFill>
          </a:ln>
          <a:solidFill>
            <a:schemeClr val="tx1"/>
          </a:solidFill>
          <a:latin typeface="Arial" pitchFamily="34" charset="0"/>
          <a:ea typeface="맑은 고딕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sorub3535@gmail.com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clipse.org/downloads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6"/>
          </p:nvPr>
        </p:nvSpPr>
        <p:spPr>
          <a:xfrm>
            <a:off x="272481" y="1289664"/>
            <a:ext cx="9433047" cy="800219"/>
          </a:xfrm>
        </p:spPr>
        <p:txBody>
          <a:bodyPr/>
          <a:lstStyle/>
          <a:p>
            <a:r>
              <a:rPr lang="en-US" altLang="ko-KR" sz="1600" dirty="0" smtClean="0"/>
              <a:t>&lt; 1</a:t>
            </a:r>
            <a:r>
              <a:rPr lang="ko-KR" altLang="en-US" sz="1600" dirty="0" smtClean="0"/>
              <a:t>주차 실습 </a:t>
            </a:r>
            <a:r>
              <a:rPr lang="en-US" altLang="ko-KR" sz="1600" dirty="0" smtClean="0"/>
              <a:t>– </a:t>
            </a:r>
            <a:r>
              <a:rPr lang="ko-KR" altLang="en-US" sz="1600" dirty="0" smtClean="0"/>
              <a:t>비대면 강의 </a:t>
            </a:r>
            <a:r>
              <a:rPr lang="en-US" altLang="ko-KR" sz="1600" dirty="0" smtClean="0"/>
              <a:t>&gt;</a:t>
            </a:r>
          </a:p>
          <a:p>
            <a:r>
              <a:rPr lang="en-US" altLang="ko-KR" sz="3600" dirty="0" smtClean="0"/>
              <a:t>Development Environment Setup</a:t>
            </a:r>
            <a:endParaRPr lang="en-US" altLang="ko-KR" sz="3600" dirty="0"/>
          </a:p>
        </p:txBody>
      </p:sp>
      <p:sp>
        <p:nvSpPr>
          <p:cNvPr id="7" name="부제목 6"/>
          <p:cNvSpPr>
            <a:spLocks noGrp="1"/>
          </p:cNvSpPr>
          <p:nvPr>
            <p:ph type="subTitle" idx="1"/>
          </p:nvPr>
        </p:nvSpPr>
        <p:spPr>
          <a:xfrm>
            <a:off x="272481" y="2911891"/>
            <a:ext cx="6396711" cy="1741245"/>
          </a:xfrm>
        </p:spPr>
        <p:txBody>
          <a:bodyPr/>
          <a:lstStyle/>
          <a:p>
            <a:r>
              <a:rPr lang="en-US" altLang="ko-KR" sz="2000" dirty="0" smtClean="0">
                <a:solidFill>
                  <a:schemeClr val="bg2">
                    <a:lumMod val="10000"/>
                  </a:schemeClr>
                </a:solidFill>
              </a:rPr>
              <a:t>2020.03.19 </a:t>
            </a:r>
            <a:endParaRPr lang="en-US" altLang="ko-KR" sz="2000" dirty="0">
              <a:solidFill>
                <a:schemeClr val="bg2">
                  <a:lumMod val="10000"/>
                </a:schemeClr>
              </a:solidFill>
            </a:endParaRPr>
          </a:p>
          <a:p>
            <a:endParaRPr lang="en-US" altLang="ko-KR" sz="2000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en-US" altLang="ko-KR" dirty="0">
                <a:solidFill>
                  <a:schemeClr val="bg2">
                    <a:lumMod val="10000"/>
                  </a:schemeClr>
                </a:solidFill>
              </a:rPr>
              <a:t>Sol-Bee Lee</a:t>
            </a:r>
            <a:endParaRPr lang="en-US" altLang="ko-KR" sz="2000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en-US" altLang="ko-KR" dirty="0">
                <a:solidFill>
                  <a:schemeClr val="bg2">
                    <a:lumMod val="10000"/>
                  </a:schemeClr>
                </a:solidFill>
              </a:rPr>
              <a:t>sorub3535@gmail.com</a:t>
            </a:r>
            <a:endParaRPr lang="ko-KR" altLang="en-US" sz="2000" dirty="0"/>
          </a:p>
        </p:txBody>
      </p:sp>
      <p:sp>
        <p:nvSpPr>
          <p:cNvPr id="4" name="부제목 6">
            <a:extLst>
              <a:ext uri="{FF2B5EF4-FFF2-40B4-BE49-F238E27FC236}">
                <a16:creationId xmlns:a16="http://schemas.microsoft.com/office/drawing/2014/main" id="{0D05A91A-E8AD-4E49-BD5E-7EEF43D54335}"/>
              </a:ext>
            </a:extLst>
          </p:cNvPr>
          <p:cNvSpPr txBox="1">
            <a:spLocks/>
          </p:cNvSpPr>
          <p:nvPr/>
        </p:nvSpPr>
        <p:spPr>
          <a:xfrm>
            <a:off x="424881" y="5016107"/>
            <a:ext cx="6396711" cy="17412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1" kern="1200" baseline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95285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 baseline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맑은 고딕" pitchFamily="50" charset="-127"/>
                <a:cs typeface="+mn-cs"/>
              </a:defRPr>
            </a:lvl2pPr>
            <a:lvl3pPr marL="99057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 baseline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맑은 고딕" pitchFamily="50" charset="-127"/>
                <a:cs typeface="+mn-cs"/>
              </a:defRPr>
            </a:lvl3pPr>
            <a:lvl4pPr marL="1485854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baseline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맑은 고딕" pitchFamily="50" charset="-127"/>
                <a:cs typeface="+mn-cs"/>
              </a:defRPr>
            </a:lvl4pPr>
            <a:lvl5pPr marL="1981139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baseline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맑은 고딕" pitchFamily="50" charset="-127"/>
                <a:cs typeface="+mn-cs"/>
              </a:defRPr>
            </a:lvl5pPr>
            <a:lvl6pPr marL="2476424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709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66993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962278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435237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idx="1"/>
          </p:nvPr>
        </p:nvSpPr>
        <p:spPr>
          <a:xfrm>
            <a:off x="144000" y="908720"/>
            <a:ext cx="9633536" cy="5805280"/>
          </a:xfrm>
        </p:spPr>
        <p:txBody>
          <a:bodyPr>
            <a:normAutofit/>
          </a:bodyPr>
          <a:lstStyle/>
          <a:p>
            <a:r>
              <a:rPr lang="en-US" altLang="ko-KR" sz="2000" dirty="0" smtClean="0"/>
              <a:t>MQTT</a:t>
            </a:r>
            <a:r>
              <a:rPr lang="en-US" altLang="ko-KR" sz="2000" dirty="0" smtClean="0"/>
              <a:t> (Message Queue Telemetry Transport)</a:t>
            </a:r>
          </a:p>
          <a:p>
            <a:pPr lvl="1"/>
            <a:r>
              <a:rPr lang="en-US" altLang="ko-KR" sz="1600" dirty="0"/>
              <a:t>MQTT 1999</a:t>
            </a:r>
            <a:r>
              <a:rPr lang="ko-KR" altLang="en-US" sz="1600" dirty="0"/>
              <a:t>년 </a:t>
            </a:r>
            <a:r>
              <a:rPr lang="en-US" altLang="ko-KR" sz="1600" dirty="0"/>
              <a:t>IBM</a:t>
            </a:r>
            <a:r>
              <a:rPr lang="ko-KR" altLang="en-US" sz="1600" dirty="0"/>
              <a:t>에서 통신을 위한 프로토콜로 </a:t>
            </a:r>
            <a:r>
              <a:rPr lang="ko-KR" altLang="en-US" sz="1600" dirty="0" smtClean="0"/>
              <a:t>개발되었음</a:t>
            </a:r>
            <a:endParaRPr lang="en-US" altLang="ko-KR" sz="1600" dirty="0" smtClean="0"/>
          </a:p>
          <a:p>
            <a:pPr lvl="1"/>
            <a:r>
              <a:rPr lang="en-US" altLang="ko-KR" sz="1600" dirty="0" smtClean="0"/>
              <a:t>2013</a:t>
            </a:r>
            <a:r>
              <a:rPr lang="ko-KR" altLang="en-US" sz="1600" dirty="0" smtClean="0"/>
              <a:t>년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국제 표준화 단체인 </a:t>
            </a:r>
            <a:r>
              <a:rPr lang="en-US" altLang="ko-KR" sz="1600" dirty="0" smtClean="0"/>
              <a:t>OASIS</a:t>
            </a:r>
            <a:r>
              <a:rPr lang="ko-KR" altLang="en-US" sz="1600" dirty="0" smtClean="0"/>
              <a:t>에서 </a:t>
            </a:r>
            <a:r>
              <a:rPr lang="en-US" altLang="ko-KR" sz="1600" dirty="0" smtClean="0"/>
              <a:t>MQTT</a:t>
            </a:r>
            <a:r>
              <a:rPr lang="ko-KR" altLang="en-US" sz="1600" dirty="0" smtClean="0"/>
              <a:t>를 </a:t>
            </a:r>
            <a:r>
              <a:rPr lang="en-US" altLang="ko-KR" sz="1600" dirty="0" err="1" smtClean="0"/>
              <a:t>IoT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표준 프로토콜로 사용하고 있음</a:t>
            </a:r>
            <a:endParaRPr lang="en-US" altLang="ko-KR" sz="1600" dirty="0" smtClean="0"/>
          </a:p>
          <a:p>
            <a:pPr lvl="1"/>
            <a:r>
              <a:rPr lang="ko-KR" altLang="en-US" sz="1600" dirty="0" smtClean="0"/>
              <a:t>대역폭이 제한된 환경에 최적화되어 개발된 </a:t>
            </a:r>
            <a:r>
              <a:rPr lang="en-US" altLang="ko-KR" sz="1600" dirty="0" smtClean="0"/>
              <a:t>Push</a:t>
            </a:r>
            <a:r>
              <a:rPr lang="ko-KR" altLang="en-US" sz="1600" dirty="0" smtClean="0"/>
              <a:t> 기술 기반의 경량 메시지 전송 프로토콜</a:t>
            </a:r>
            <a:endParaRPr lang="en-US" altLang="ko-KR" sz="1600" dirty="0" smtClean="0"/>
          </a:p>
          <a:p>
            <a:pPr lvl="1"/>
            <a:r>
              <a:rPr lang="ko-KR" altLang="en-US" sz="1600" dirty="0" smtClean="0"/>
              <a:t>일반적인  </a:t>
            </a:r>
            <a:r>
              <a:rPr lang="en-US" altLang="ko-KR" sz="1600" dirty="0" smtClean="0"/>
              <a:t>push </a:t>
            </a:r>
            <a:r>
              <a:rPr lang="ko-KR" altLang="en-US" sz="1600" dirty="0" smtClean="0"/>
              <a:t>기술에 사용되는 </a:t>
            </a:r>
            <a:r>
              <a:rPr lang="en-US" altLang="ko-KR" sz="1600" dirty="0" smtClean="0"/>
              <a:t>Client/Server </a:t>
            </a:r>
            <a:r>
              <a:rPr lang="ko-KR" altLang="en-US" sz="1600" dirty="0" smtClean="0"/>
              <a:t>방식 대신</a:t>
            </a:r>
            <a:r>
              <a:rPr lang="en-US" altLang="ko-KR" sz="1600" dirty="0" smtClean="0"/>
              <a:t>, Broker</a:t>
            </a:r>
            <a:r>
              <a:rPr lang="ko-KR" altLang="en-US" sz="1600" dirty="0" smtClean="0"/>
              <a:t>를 통한 </a:t>
            </a:r>
            <a:r>
              <a:rPr lang="en-US" altLang="ko-KR" sz="1600" dirty="0" smtClean="0"/>
              <a:t>Publish/Subscribe </a:t>
            </a:r>
            <a:r>
              <a:rPr lang="ko-KR" altLang="en-US" sz="1600" dirty="0" smtClean="0"/>
              <a:t>방식을 사용함</a:t>
            </a:r>
            <a:endParaRPr lang="en-US" altLang="ko-KR" sz="1600" dirty="0" smtClean="0"/>
          </a:p>
          <a:p>
            <a:pPr lvl="1"/>
            <a:r>
              <a:rPr lang="en-US" altLang="ko-KR" sz="1600" dirty="0" smtClean="0"/>
              <a:t>Publish/Subscribe </a:t>
            </a:r>
            <a:r>
              <a:rPr lang="ko-KR" altLang="en-US" sz="1600" dirty="0" smtClean="0"/>
              <a:t>방식</a:t>
            </a:r>
            <a:endParaRPr lang="en-US" altLang="ko-KR" sz="1600" dirty="0" smtClean="0"/>
          </a:p>
          <a:p>
            <a:pPr lvl="2"/>
            <a:r>
              <a:rPr lang="en-US" altLang="ko-KR" sz="1400" dirty="0" smtClean="0"/>
              <a:t>Broker</a:t>
            </a:r>
            <a:r>
              <a:rPr lang="ko-KR" altLang="en-US" sz="1400" dirty="0" smtClean="0"/>
              <a:t>를 통해 송신자가 </a:t>
            </a:r>
            <a:r>
              <a:rPr lang="ko-KR" altLang="en-US" sz="1400" dirty="0"/>
              <a:t>특정 메시지를 </a:t>
            </a:r>
            <a:r>
              <a:rPr lang="en-US" altLang="ko-KR" sz="1400" dirty="0"/>
              <a:t>Publish</a:t>
            </a:r>
            <a:r>
              <a:rPr lang="ko-KR" altLang="en-US" sz="1400" dirty="0"/>
              <a:t>하고</a:t>
            </a:r>
            <a:r>
              <a:rPr lang="en-US" altLang="ko-KR" sz="1400" dirty="0"/>
              <a:t>, </a:t>
            </a:r>
            <a:r>
              <a:rPr lang="ko-KR" altLang="en-US" sz="1400" dirty="0"/>
              <a:t>수신자가 메시지를 </a:t>
            </a:r>
            <a:r>
              <a:rPr lang="en-US" altLang="ko-KR" sz="1400" dirty="0"/>
              <a:t>Subscribe</a:t>
            </a:r>
            <a:r>
              <a:rPr lang="ko-KR" altLang="en-US" sz="1400" dirty="0" smtClean="0"/>
              <a:t>하는 방식</a:t>
            </a:r>
            <a:endParaRPr lang="en-US" altLang="ko-KR" sz="1400" dirty="0" smtClean="0"/>
          </a:p>
          <a:p>
            <a:pPr lvl="2"/>
            <a:r>
              <a:rPr lang="en-US" altLang="ko-KR" sz="1400" dirty="0" smtClean="0"/>
              <a:t>M:N </a:t>
            </a:r>
            <a:r>
              <a:rPr lang="ko-KR" altLang="en-US" sz="1400" dirty="0" smtClean="0"/>
              <a:t>송출이 가능함</a:t>
            </a:r>
            <a:endParaRPr lang="en-US" altLang="ko-KR" sz="1400" dirty="0" smtClean="0"/>
          </a:p>
          <a:p>
            <a:pPr lvl="2"/>
            <a:r>
              <a:rPr lang="ko-KR" altLang="en-US" sz="1400" dirty="0" smtClean="0"/>
              <a:t>메시지를 전후방으로 전송함으로써 간결함과 </a:t>
            </a:r>
            <a:r>
              <a:rPr lang="ko-KR" altLang="en-US" sz="1400" dirty="0" err="1" smtClean="0"/>
              <a:t>직관성을</a:t>
            </a:r>
            <a:r>
              <a:rPr lang="ko-KR" altLang="en-US" sz="1400" dirty="0" smtClean="0"/>
              <a:t> 보장함</a:t>
            </a:r>
            <a:endParaRPr lang="en-US" altLang="ko-KR" sz="1400" dirty="0" smtClean="0"/>
          </a:p>
          <a:p>
            <a:pPr lvl="1"/>
            <a:r>
              <a:rPr lang="en-US" altLang="ko-KR" sz="1600" dirty="0"/>
              <a:t>MQTT</a:t>
            </a:r>
            <a:r>
              <a:rPr lang="ko-KR" altLang="en-US" sz="1600" dirty="0"/>
              <a:t>는 </a:t>
            </a:r>
            <a:r>
              <a:rPr lang="en-US" altLang="ko-KR" sz="1600" dirty="0"/>
              <a:t>Publish/Subscribe </a:t>
            </a:r>
            <a:r>
              <a:rPr lang="ko-KR" altLang="en-US" sz="1600" dirty="0"/>
              <a:t>관계 모델 구조로 설계되어 수많은 </a:t>
            </a:r>
            <a:r>
              <a:rPr lang="en-US" altLang="ko-KR" sz="1600" dirty="0"/>
              <a:t>Client</a:t>
            </a:r>
            <a:r>
              <a:rPr lang="ko-KR" altLang="en-US" sz="1600" dirty="0"/>
              <a:t>가 하나의 </a:t>
            </a:r>
            <a:r>
              <a:rPr lang="en-US" altLang="ko-KR" sz="1600" dirty="0"/>
              <a:t>Server</a:t>
            </a:r>
            <a:r>
              <a:rPr lang="ko-KR" altLang="en-US" sz="1600" dirty="0"/>
              <a:t>에서 지원됨</a:t>
            </a:r>
            <a:endParaRPr lang="en-US" altLang="ko-KR" sz="1600" dirty="0"/>
          </a:p>
          <a:p>
            <a:pPr lvl="1"/>
            <a:endParaRPr lang="en-US" altLang="ko-KR" sz="1600" dirty="0" smtClean="0"/>
          </a:p>
          <a:p>
            <a:pPr lvl="1"/>
            <a:endParaRPr lang="en-US" altLang="ko-KR" sz="1600" dirty="0" smtClean="0"/>
          </a:p>
          <a:p>
            <a:pPr lvl="1"/>
            <a:endParaRPr lang="en-US" altLang="ko-KR" sz="1600" dirty="0" smtClean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 smtClean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 smtClean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 smtClean="0"/>
          </a:p>
          <a:p>
            <a:endParaRPr lang="en-US" altLang="ko-KR" sz="2000" dirty="0" smtClean="0"/>
          </a:p>
          <a:p>
            <a:endParaRPr lang="en-US" altLang="ko-KR" sz="2000" dirty="0"/>
          </a:p>
          <a:p>
            <a:pPr lvl="2"/>
            <a:endParaRPr lang="en-US" altLang="ko-KR" sz="1200" dirty="0" smtClean="0"/>
          </a:p>
          <a:p>
            <a:pPr lvl="2"/>
            <a:endParaRPr lang="en-US" altLang="ko-KR" sz="1200" dirty="0" smtClean="0"/>
          </a:p>
          <a:p>
            <a:pPr lvl="1"/>
            <a:endParaRPr lang="en-US" altLang="ko-KR" sz="1200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143170" y="144000"/>
            <a:ext cx="9634366" cy="498598"/>
          </a:xfrm>
        </p:spPr>
        <p:txBody>
          <a:bodyPr/>
          <a:lstStyle/>
          <a:p>
            <a:r>
              <a:rPr lang="en-US" altLang="ko-KR" sz="3600" dirty="0" smtClean="0"/>
              <a:t>Overview of MQTT</a:t>
            </a:r>
            <a:endParaRPr lang="ko-KR" altLang="en-US" sz="36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E88FB660-CAAA-403E-A2EA-0F19776BEC08}" type="slidenum">
              <a:rPr lang="ko-KR" altLang="en-US" smtClean="0"/>
              <a:pPr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1960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idx="1"/>
          </p:nvPr>
        </p:nvSpPr>
        <p:spPr>
          <a:xfrm>
            <a:off x="144000" y="908720"/>
            <a:ext cx="9633536" cy="5805280"/>
          </a:xfrm>
        </p:spPr>
        <p:txBody>
          <a:bodyPr>
            <a:normAutofit/>
          </a:bodyPr>
          <a:lstStyle/>
          <a:p>
            <a:r>
              <a:rPr lang="en-US" altLang="ko-KR" sz="2000" dirty="0" smtClean="0"/>
              <a:t>MQTT</a:t>
            </a:r>
            <a:r>
              <a:rPr lang="ko-KR" altLang="en-US" sz="2000" dirty="0" smtClean="0"/>
              <a:t>의 </a:t>
            </a:r>
            <a:r>
              <a:rPr lang="en-US" altLang="ko-KR" sz="2000" dirty="0" smtClean="0"/>
              <a:t>Publish/Subscribe model</a:t>
            </a:r>
            <a:endParaRPr lang="en-US" altLang="ko-KR" sz="2000" dirty="0" smtClean="0"/>
          </a:p>
          <a:p>
            <a:pPr lvl="1"/>
            <a:endParaRPr lang="en-US" altLang="ko-KR" sz="1600" dirty="0" smtClean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 smtClean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 smtClean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 smtClean="0"/>
          </a:p>
          <a:p>
            <a:endParaRPr lang="en-US" altLang="ko-KR" sz="2000" dirty="0" smtClean="0"/>
          </a:p>
          <a:p>
            <a:endParaRPr lang="en-US" altLang="ko-KR" sz="2000" dirty="0"/>
          </a:p>
          <a:p>
            <a:pPr lvl="2"/>
            <a:endParaRPr lang="en-US" altLang="ko-KR" sz="1200" dirty="0" smtClean="0"/>
          </a:p>
          <a:p>
            <a:pPr lvl="2"/>
            <a:endParaRPr lang="en-US" altLang="ko-KR" sz="1200" dirty="0" smtClean="0"/>
          </a:p>
          <a:p>
            <a:pPr lvl="1"/>
            <a:endParaRPr lang="en-US" altLang="ko-KR" sz="1200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143170" y="144000"/>
            <a:ext cx="9634366" cy="498598"/>
          </a:xfrm>
        </p:spPr>
        <p:txBody>
          <a:bodyPr/>
          <a:lstStyle/>
          <a:p>
            <a:r>
              <a:rPr lang="en-US" altLang="ko-KR" sz="3600" dirty="0" smtClean="0"/>
              <a:t>Overview of MQTT</a:t>
            </a:r>
            <a:endParaRPr lang="ko-KR" altLang="en-US" sz="36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E88FB660-CAAA-403E-A2EA-0F19776BEC08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grpSp>
        <p:nvGrpSpPr>
          <p:cNvPr id="9" name="그룹 8"/>
          <p:cNvGrpSpPr/>
          <p:nvPr/>
        </p:nvGrpSpPr>
        <p:grpSpPr>
          <a:xfrm>
            <a:off x="1326291" y="1233465"/>
            <a:ext cx="7268124" cy="5480535"/>
            <a:chOff x="1326291" y="1039724"/>
            <a:chExt cx="7268124" cy="5480535"/>
          </a:xfrm>
        </p:grpSpPr>
        <p:pic>
          <p:nvPicPr>
            <p:cNvPr id="1026" name="Picture 2" descr="MQTT 이미지 검색결과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26291" y="1419701"/>
              <a:ext cx="7268124" cy="51005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/>
            <p:cNvSpPr txBox="1"/>
            <p:nvPr/>
          </p:nvSpPr>
          <p:spPr>
            <a:xfrm>
              <a:off x="6896294" y="1039724"/>
              <a:ext cx="118538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b="1" dirty="0" smtClean="0"/>
                <a:t>MQTT</a:t>
              </a:r>
            </a:p>
            <a:p>
              <a:pPr algn="ctr"/>
              <a:r>
                <a:rPr lang="en-US" altLang="ko-KR" b="1" dirty="0" smtClean="0"/>
                <a:t>Subscriber</a:t>
              </a:r>
              <a:endParaRPr lang="ko-KR" altLang="en-US" b="1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896294" y="3832256"/>
              <a:ext cx="118538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b="1" dirty="0" smtClean="0"/>
                <a:t>MQTT</a:t>
              </a:r>
            </a:p>
            <a:p>
              <a:pPr algn="ctr"/>
              <a:r>
                <a:rPr lang="en-US" altLang="ko-KR" b="1" dirty="0" smtClean="0"/>
                <a:t>Subscriber</a:t>
              </a:r>
              <a:endParaRPr lang="ko-KR" altLang="en-US" b="1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920218" y="2389552"/>
              <a:ext cx="107914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b="1" dirty="0" smtClean="0"/>
                <a:t>MQTT</a:t>
              </a:r>
            </a:p>
            <a:p>
              <a:pPr algn="ctr"/>
              <a:r>
                <a:rPr lang="en-US" altLang="ko-KR" b="1" dirty="0" smtClean="0"/>
                <a:t>Publisher</a:t>
              </a:r>
              <a:endParaRPr lang="ko-KR" alt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011881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idx="1"/>
          </p:nvPr>
        </p:nvSpPr>
        <p:spPr>
          <a:xfrm>
            <a:off x="144000" y="908720"/>
            <a:ext cx="9633536" cy="5805280"/>
          </a:xfrm>
        </p:spPr>
        <p:txBody>
          <a:bodyPr>
            <a:normAutofit/>
          </a:bodyPr>
          <a:lstStyle/>
          <a:p>
            <a:r>
              <a:rPr lang="en-US" altLang="ko-KR" sz="2000" dirty="0" err="1" smtClean="0"/>
              <a:t>CoAP</a:t>
            </a:r>
            <a:r>
              <a:rPr lang="en-US" altLang="ko-KR" sz="2000" dirty="0"/>
              <a:t> </a:t>
            </a:r>
            <a:r>
              <a:rPr lang="en-US" altLang="ko-KR" sz="2000" dirty="0" smtClean="0"/>
              <a:t>&amp; MQTT programming</a:t>
            </a:r>
          </a:p>
          <a:p>
            <a:pPr lvl="1"/>
            <a:r>
              <a:rPr lang="en-US" altLang="ko-KR" sz="1600" dirty="0" smtClean="0"/>
              <a:t>Java Swing</a:t>
            </a:r>
            <a:r>
              <a:rPr lang="ko-KR" altLang="en-US" sz="1600" dirty="0" smtClean="0"/>
              <a:t>을 사용하여 </a:t>
            </a:r>
            <a:r>
              <a:rPr lang="en-US" altLang="ko-KR" sz="1600" dirty="0"/>
              <a:t>GUI</a:t>
            </a:r>
            <a:r>
              <a:rPr lang="ko-KR" altLang="en-US" sz="1600" dirty="0"/>
              <a:t>를 </a:t>
            </a:r>
            <a:r>
              <a:rPr lang="ko-KR" altLang="en-US" sz="1600" dirty="0" smtClean="0"/>
              <a:t>통해 </a:t>
            </a:r>
            <a:r>
              <a:rPr lang="en-US" altLang="ko-KR" sz="1600" dirty="0" err="1" smtClean="0"/>
              <a:t>CoAP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및 </a:t>
            </a:r>
            <a:r>
              <a:rPr lang="en-US" altLang="ko-KR" sz="1600" dirty="0" smtClean="0"/>
              <a:t>MQTT</a:t>
            </a:r>
            <a:r>
              <a:rPr lang="ko-KR" altLang="en-US" sz="1600" dirty="0" smtClean="0"/>
              <a:t>의 </a:t>
            </a:r>
            <a:r>
              <a:rPr lang="en-US" altLang="ko-KR" sz="1600" dirty="0" smtClean="0"/>
              <a:t>Server/Client, Publisher/Subscriber</a:t>
            </a:r>
            <a:r>
              <a:rPr lang="ko-KR" altLang="en-US" sz="1600" dirty="0" smtClean="0"/>
              <a:t>를 구현할 예정임</a:t>
            </a:r>
            <a:endParaRPr lang="en-US" altLang="ko-KR" sz="1600" dirty="0" smtClean="0"/>
          </a:p>
          <a:p>
            <a:pPr lvl="1"/>
            <a:r>
              <a:rPr lang="en-US" altLang="ko-KR" sz="1600" dirty="0" err="1" smtClean="0"/>
              <a:t>CoAP</a:t>
            </a:r>
            <a:r>
              <a:rPr lang="en-US" altLang="ko-KR" sz="1600" dirty="0" smtClean="0"/>
              <a:t> Client GUI </a:t>
            </a:r>
            <a:r>
              <a:rPr lang="ko-KR" altLang="en-US" sz="1600" dirty="0" smtClean="0"/>
              <a:t>예제</a:t>
            </a:r>
            <a:endParaRPr lang="en-US" altLang="ko-KR" sz="1600" dirty="0" smtClean="0"/>
          </a:p>
          <a:p>
            <a:pPr lvl="1"/>
            <a:endParaRPr lang="en-US" altLang="ko-KR" sz="1600" dirty="0" smtClean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 smtClean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 smtClean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 smtClean="0"/>
          </a:p>
          <a:p>
            <a:endParaRPr lang="en-US" altLang="ko-KR" sz="2000" dirty="0" smtClean="0"/>
          </a:p>
          <a:p>
            <a:endParaRPr lang="en-US" altLang="ko-KR" sz="2000" dirty="0"/>
          </a:p>
          <a:p>
            <a:pPr lvl="2"/>
            <a:endParaRPr lang="en-US" altLang="ko-KR" sz="1200" dirty="0" smtClean="0"/>
          </a:p>
          <a:p>
            <a:pPr lvl="2"/>
            <a:endParaRPr lang="en-US" altLang="ko-KR" sz="1200" dirty="0" smtClean="0"/>
          </a:p>
          <a:p>
            <a:pPr lvl="1"/>
            <a:endParaRPr lang="en-US" altLang="ko-KR" sz="1200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143170" y="144000"/>
            <a:ext cx="9634366" cy="498598"/>
          </a:xfrm>
        </p:spPr>
        <p:txBody>
          <a:bodyPr/>
          <a:lstStyle/>
          <a:p>
            <a:r>
              <a:rPr lang="en-US" altLang="ko-KR" sz="3600" dirty="0" smtClean="0"/>
              <a:t>Overview of </a:t>
            </a:r>
            <a:r>
              <a:rPr lang="en-US" altLang="ko-KR" sz="3600" dirty="0" err="1" smtClean="0"/>
              <a:t>CoAP</a:t>
            </a:r>
            <a:r>
              <a:rPr lang="en-US" altLang="ko-KR" sz="3600" dirty="0" smtClean="0"/>
              <a:t> and MQTT Programming</a:t>
            </a:r>
            <a:endParaRPr lang="ko-KR" altLang="en-US" sz="36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E88FB660-CAAA-403E-A2EA-0F19776BEC08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b="764"/>
          <a:stretch/>
        </p:blipFill>
        <p:spPr>
          <a:xfrm>
            <a:off x="833474" y="2344902"/>
            <a:ext cx="8239052" cy="3892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929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idx="1"/>
          </p:nvPr>
        </p:nvSpPr>
        <p:spPr>
          <a:xfrm>
            <a:off x="144000" y="908720"/>
            <a:ext cx="9633536" cy="5805280"/>
          </a:xfrm>
        </p:spPr>
        <p:txBody>
          <a:bodyPr>
            <a:normAutofit/>
          </a:bodyPr>
          <a:lstStyle/>
          <a:p>
            <a:r>
              <a:rPr lang="en-US" altLang="ko-KR" sz="2000" dirty="0" smtClean="0"/>
              <a:t>GUI Development</a:t>
            </a:r>
            <a:endParaRPr lang="ko-KR" altLang="ko-KR" sz="2000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143170" y="144000"/>
            <a:ext cx="9202318" cy="553998"/>
          </a:xfrm>
        </p:spPr>
        <p:txBody>
          <a:bodyPr/>
          <a:lstStyle/>
          <a:p>
            <a:r>
              <a:rPr lang="ko-KR" altLang="en-US" dirty="0"/>
              <a:t>차주 수업 내용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E88FB660-CAAA-403E-A2EA-0F19776BEC08}" type="slidenum">
              <a:rPr lang="ko-KR" altLang="en-US" smtClean="0"/>
              <a:pPr/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4949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5841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Introduction</a:t>
            </a:r>
          </a:p>
          <a:p>
            <a:r>
              <a:rPr lang="en-US" altLang="ko-KR" sz="2400" dirty="0" smtClean="0"/>
              <a:t>Development Environment Setup</a:t>
            </a:r>
          </a:p>
          <a:p>
            <a:r>
              <a:rPr lang="en-US" altLang="ko-KR" sz="2400" dirty="0" smtClean="0"/>
              <a:t>Overview of </a:t>
            </a:r>
            <a:r>
              <a:rPr lang="en-US" altLang="ko-KR" sz="2400" dirty="0" err="1" smtClean="0"/>
              <a:t>CoAP</a:t>
            </a:r>
            <a:endParaRPr lang="en-US" altLang="ko-KR" sz="2400" dirty="0" smtClean="0"/>
          </a:p>
          <a:p>
            <a:r>
              <a:rPr lang="en-US" altLang="ko-KR" sz="2400" dirty="0" smtClean="0"/>
              <a:t>Overview of MQTT</a:t>
            </a:r>
          </a:p>
          <a:p>
            <a:r>
              <a:rPr lang="en-US" altLang="ko-KR" sz="2400" dirty="0"/>
              <a:t>Overview of </a:t>
            </a:r>
            <a:r>
              <a:rPr lang="en-US" altLang="ko-KR" sz="2400" dirty="0" err="1"/>
              <a:t>CoAP</a:t>
            </a:r>
            <a:r>
              <a:rPr lang="en-US" altLang="ko-KR" sz="2400" dirty="0"/>
              <a:t> and MQTT </a:t>
            </a:r>
            <a:r>
              <a:rPr lang="en-US" altLang="ko-KR" sz="2400" dirty="0" smtClean="0"/>
              <a:t>Programming</a:t>
            </a:r>
            <a:endParaRPr lang="en-US" altLang="ko-KR" sz="2400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143170" y="144000"/>
            <a:ext cx="6538022" cy="553998"/>
          </a:xfrm>
        </p:spPr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E88FB660-CAAA-403E-A2EA-0F19776BEC08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68659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idx="1"/>
          </p:nvPr>
        </p:nvSpPr>
        <p:spPr>
          <a:xfrm>
            <a:off x="144000" y="908720"/>
            <a:ext cx="9633536" cy="5805280"/>
          </a:xfrm>
        </p:spPr>
        <p:txBody>
          <a:bodyPr>
            <a:normAutofit/>
          </a:bodyPr>
          <a:lstStyle/>
          <a:p>
            <a:r>
              <a:rPr lang="ko-KR" altLang="en-US" sz="2000" dirty="0" smtClean="0"/>
              <a:t>소개</a:t>
            </a:r>
            <a:endParaRPr lang="en-US" altLang="ko-KR" sz="2000" dirty="0" smtClean="0"/>
          </a:p>
          <a:p>
            <a:pPr lvl="1"/>
            <a:r>
              <a:rPr lang="ko-KR" altLang="en-US" sz="1600" dirty="0" smtClean="0"/>
              <a:t>교육 조교</a:t>
            </a:r>
            <a:r>
              <a:rPr lang="en-US" altLang="ko-KR" sz="1600" dirty="0" smtClean="0"/>
              <a:t>: </a:t>
            </a:r>
            <a:r>
              <a:rPr lang="ko-KR" altLang="en-US" sz="1600" dirty="0" err="1" smtClean="0"/>
              <a:t>이솔비</a:t>
            </a:r>
            <a:endParaRPr lang="en-US" altLang="ko-KR" sz="1600" dirty="0" smtClean="0"/>
          </a:p>
          <a:p>
            <a:pPr lvl="1"/>
            <a:r>
              <a:rPr lang="ko-KR" altLang="en-US" sz="1600" dirty="0"/>
              <a:t>강의실</a:t>
            </a:r>
            <a:r>
              <a:rPr lang="en-US" altLang="ko-KR" sz="1600" dirty="0"/>
              <a:t>: </a:t>
            </a:r>
            <a:r>
              <a:rPr lang="ko-KR" altLang="en-US" sz="1600" dirty="0"/>
              <a:t>공학관 </a:t>
            </a:r>
            <a:r>
              <a:rPr lang="en-US" altLang="ko-KR" sz="1600" dirty="0" smtClean="0"/>
              <a:t>1224</a:t>
            </a:r>
            <a:endParaRPr lang="en-US" altLang="ko-KR" sz="1600" dirty="0"/>
          </a:p>
          <a:p>
            <a:pPr lvl="1"/>
            <a:r>
              <a:rPr lang="ko-KR" altLang="en-US" sz="1600" dirty="0"/>
              <a:t>실습 </a:t>
            </a:r>
            <a:r>
              <a:rPr lang="ko-KR" altLang="en-US" sz="1600" dirty="0" smtClean="0"/>
              <a:t>시간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매주 목요일 </a:t>
            </a:r>
            <a:r>
              <a:rPr lang="en-US" altLang="ko-KR" sz="1600" dirty="0"/>
              <a:t>5, 6</a:t>
            </a:r>
            <a:r>
              <a:rPr lang="ko-KR" altLang="en-US" sz="1600" dirty="0"/>
              <a:t>교시</a:t>
            </a:r>
            <a:endParaRPr lang="en-US" altLang="ko-KR" sz="1600" dirty="0"/>
          </a:p>
          <a:p>
            <a:pPr lvl="1"/>
            <a:r>
              <a:rPr lang="en-US" altLang="ko-KR" sz="1600" dirty="0" smtClean="0"/>
              <a:t>E-mail: </a:t>
            </a:r>
            <a:r>
              <a:rPr lang="en-US" altLang="ko-KR" sz="1600" dirty="0">
                <a:hlinkClick r:id="rId3"/>
              </a:rPr>
              <a:t>sorub3535@gmail.com</a:t>
            </a:r>
            <a:endParaRPr lang="en-US" altLang="ko-KR" sz="1600" dirty="0"/>
          </a:p>
          <a:p>
            <a:pPr lvl="1"/>
            <a:r>
              <a:rPr lang="ko-KR" altLang="en-US" sz="1600" dirty="0"/>
              <a:t>연구실 </a:t>
            </a:r>
            <a:r>
              <a:rPr lang="en-US" altLang="ko-KR" sz="1600" dirty="0"/>
              <a:t>: </a:t>
            </a:r>
            <a:r>
              <a:rPr lang="ko-KR" altLang="en-US" sz="1600" dirty="0" smtClean="0"/>
              <a:t>융합정보통신연구실 </a:t>
            </a:r>
            <a:r>
              <a:rPr lang="en-US" altLang="ko-KR" sz="1600" dirty="0" smtClean="0"/>
              <a:t>(C.I.C.) </a:t>
            </a:r>
            <a:r>
              <a:rPr lang="en-US" altLang="ko-KR" sz="1600" dirty="0"/>
              <a:t>/ </a:t>
            </a:r>
            <a:r>
              <a:rPr lang="ko-KR" altLang="en-US" sz="1600" dirty="0"/>
              <a:t>공학관 </a:t>
            </a:r>
            <a:r>
              <a:rPr lang="en-US" altLang="ko-KR" sz="1600" dirty="0" smtClean="0"/>
              <a:t>1163-2</a:t>
            </a:r>
          </a:p>
          <a:p>
            <a:pPr lvl="1"/>
            <a:endParaRPr lang="en-US" altLang="ko-KR" sz="1600" dirty="0"/>
          </a:p>
          <a:p>
            <a:r>
              <a:rPr lang="en-US" altLang="ko-KR" sz="2000" dirty="0" err="1"/>
              <a:t>IoT</a:t>
            </a:r>
            <a:r>
              <a:rPr lang="en-US" altLang="ko-KR" sz="2000" dirty="0"/>
              <a:t> </a:t>
            </a:r>
            <a:r>
              <a:rPr lang="ko-KR" altLang="en-US" sz="2000" dirty="0"/>
              <a:t>네트워크 실습</a:t>
            </a:r>
            <a:endParaRPr lang="en-US" altLang="ko-KR" sz="2000" dirty="0"/>
          </a:p>
          <a:p>
            <a:pPr lvl="1"/>
            <a:r>
              <a:rPr lang="en-US" altLang="ko-KR" sz="1600" dirty="0" err="1"/>
              <a:t>IoT</a:t>
            </a:r>
            <a:r>
              <a:rPr lang="en-US" altLang="ko-KR" sz="1600" dirty="0"/>
              <a:t> </a:t>
            </a:r>
            <a:r>
              <a:rPr lang="ko-KR" altLang="en-US" sz="1600" dirty="0"/>
              <a:t>네트워크를 위한 통신 프로토콜에 대한 실습 진행</a:t>
            </a:r>
            <a:endParaRPr lang="en-US" altLang="ko-KR" sz="1600" dirty="0"/>
          </a:p>
          <a:p>
            <a:pPr lvl="1"/>
            <a:r>
              <a:rPr lang="en-US" altLang="ko-KR" sz="1600" dirty="0" err="1"/>
              <a:t>CoAP</a:t>
            </a:r>
            <a:r>
              <a:rPr lang="en-US" altLang="ko-KR" sz="1600" dirty="0"/>
              <a:t> (Constrained application protocol) </a:t>
            </a:r>
            <a:r>
              <a:rPr lang="ko-KR" altLang="en-US" sz="1600" dirty="0"/>
              <a:t>및 </a:t>
            </a:r>
            <a:r>
              <a:rPr lang="en-US" altLang="ko-KR" sz="1600" dirty="0"/>
              <a:t>MQTT (Message queuing telemetry transport) </a:t>
            </a:r>
            <a:r>
              <a:rPr lang="ko-KR" altLang="en-US" sz="1600" dirty="0"/>
              <a:t>프로토콜에 대한 이해 필요</a:t>
            </a:r>
            <a:endParaRPr lang="en-US" altLang="ko-KR" sz="1600" dirty="0"/>
          </a:p>
          <a:p>
            <a:pPr lvl="2"/>
            <a:r>
              <a:rPr lang="ko-KR" altLang="en-US" sz="1400" dirty="0"/>
              <a:t>특징</a:t>
            </a:r>
            <a:r>
              <a:rPr lang="en-US" altLang="ko-KR" sz="1400" dirty="0"/>
              <a:t>,</a:t>
            </a:r>
            <a:r>
              <a:rPr lang="ko-KR" altLang="en-US" sz="1400" dirty="0"/>
              <a:t> 구조</a:t>
            </a:r>
            <a:r>
              <a:rPr lang="en-US" altLang="ko-KR" sz="1400" dirty="0"/>
              <a:t>, </a:t>
            </a:r>
            <a:r>
              <a:rPr lang="ko-KR" altLang="en-US" sz="1400" dirty="0"/>
              <a:t>메시지 포맷</a:t>
            </a:r>
            <a:r>
              <a:rPr lang="en-US" altLang="ko-KR" sz="1400" dirty="0"/>
              <a:t>, </a:t>
            </a:r>
            <a:r>
              <a:rPr lang="ko-KR" altLang="en-US" sz="1400" dirty="0"/>
              <a:t>메시지 타입</a:t>
            </a:r>
            <a:r>
              <a:rPr lang="en-US" altLang="ko-KR" sz="1400" dirty="0"/>
              <a:t>, Observe, Group communication, Block-wise transfer </a:t>
            </a:r>
            <a:r>
              <a:rPr lang="ko-KR" altLang="en-US" sz="1400" dirty="0"/>
              <a:t>등</a:t>
            </a:r>
            <a:endParaRPr lang="en-US" altLang="ko-KR" sz="1400" dirty="0"/>
          </a:p>
          <a:p>
            <a:pPr lvl="1"/>
            <a:r>
              <a:rPr lang="ko-KR" altLang="en-US" sz="1600" dirty="0"/>
              <a:t>개발 언어</a:t>
            </a:r>
            <a:r>
              <a:rPr lang="en-US" altLang="ko-KR" sz="1600" dirty="0"/>
              <a:t>: Java</a:t>
            </a:r>
          </a:p>
          <a:p>
            <a:pPr lvl="1"/>
            <a:r>
              <a:rPr lang="ko-KR" altLang="en-US" sz="1600" dirty="0"/>
              <a:t>개발</a:t>
            </a:r>
            <a:r>
              <a:rPr lang="en-US" altLang="ko-KR" sz="1600" dirty="0"/>
              <a:t> </a:t>
            </a:r>
            <a:r>
              <a:rPr lang="ko-KR" altLang="en-US" sz="1600" dirty="0"/>
              <a:t>도구</a:t>
            </a:r>
            <a:r>
              <a:rPr lang="en-US" altLang="ko-KR" sz="1600" dirty="0"/>
              <a:t>: </a:t>
            </a:r>
            <a:r>
              <a:rPr lang="en-US" altLang="ko-KR" sz="1600" dirty="0" smtClean="0"/>
              <a:t>Eclipse</a:t>
            </a:r>
            <a:endParaRPr lang="en-US" altLang="ko-KR" sz="2000" dirty="0" smtClean="0"/>
          </a:p>
          <a:p>
            <a:pPr lvl="1"/>
            <a:endParaRPr lang="en-US" altLang="ko-KR" sz="1600" dirty="0"/>
          </a:p>
          <a:p>
            <a:endParaRPr lang="en-US" altLang="ko-KR" sz="2000" dirty="0"/>
          </a:p>
          <a:p>
            <a:endParaRPr lang="en-US" altLang="ko-KR" sz="2000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143170" y="144000"/>
            <a:ext cx="6538022" cy="553998"/>
          </a:xfrm>
        </p:spPr>
        <p:txBody>
          <a:bodyPr/>
          <a:lstStyle/>
          <a:p>
            <a:r>
              <a:rPr lang="en-US" altLang="ko-KR" dirty="0"/>
              <a:t>Introduction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E88FB660-CAAA-403E-A2EA-0F19776BEC08}" type="slidenum">
              <a:rPr lang="ko-KR" altLang="en-US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07074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idx="1"/>
          </p:nvPr>
        </p:nvSpPr>
        <p:spPr>
          <a:xfrm>
            <a:off x="144000" y="908720"/>
            <a:ext cx="9633536" cy="5805280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실습 계획</a:t>
            </a:r>
            <a:endParaRPr lang="en-US" altLang="ko-KR" sz="2000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143170" y="144000"/>
            <a:ext cx="6538022" cy="553998"/>
          </a:xfrm>
        </p:spPr>
        <p:txBody>
          <a:bodyPr/>
          <a:lstStyle/>
          <a:p>
            <a:r>
              <a:rPr lang="en-US" altLang="ko-KR" dirty="0"/>
              <a:t>Introduction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E88FB660-CAAA-403E-A2EA-0F19776BEC08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graphicFrame>
        <p:nvGraphicFramePr>
          <p:cNvPr id="5" name="내용 개체 틀 3">
            <a:extLst>
              <a:ext uri="{FF2B5EF4-FFF2-40B4-BE49-F238E27FC236}">
                <a16:creationId xmlns:a16="http://schemas.microsoft.com/office/drawing/2014/main" id="{354DF72C-AEE1-46C5-BC1B-E23F16FBA40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58016696"/>
              </p:ext>
            </p:extLst>
          </p:nvPr>
        </p:nvGraphicFramePr>
        <p:xfrm>
          <a:off x="632520" y="1506224"/>
          <a:ext cx="8656495" cy="5014035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5841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72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15071">
                  <a:extLst>
                    <a:ext uri="{9D8B030D-6E8A-4147-A177-3AD203B41FA5}">
                      <a16:colId xmlns:a16="http://schemas.microsoft.com/office/drawing/2014/main" val="4263548867"/>
                    </a:ext>
                  </a:extLst>
                </a:gridCol>
              </a:tblGrid>
              <a:tr h="3119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</a:rPr>
                        <a:t>주차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</a:rPr>
                        <a:t>내용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</a:rPr>
                        <a:t>비고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19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1 (03.19)</a:t>
                      </a:r>
                      <a:endParaRPr lang="ko-KR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1" hangingPunct="1"/>
                      <a:r>
                        <a:rPr lang="en-US" altLang="ko-KR" sz="1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Development Environment Setup</a:t>
                      </a:r>
                      <a:endParaRPr lang="en-US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1" hangingPunct="1"/>
                      <a:r>
                        <a:rPr lang="ko-KR" altLang="en-US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비대면 강의</a:t>
                      </a:r>
                      <a:endParaRPr lang="en-US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19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2 (03.26)</a:t>
                      </a:r>
                      <a:endParaRPr lang="ko-KR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1" hangingPunct="1"/>
                      <a:r>
                        <a:rPr lang="ko-KR" altLang="en-US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GUI</a:t>
                      </a:r>
                      <a:r>
                        <a:rPr lang="en-US" altLang="ko-KR" sz="1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Development</a:t>
                      </a:r>
                      <a:endParaRPr lang="ko-KR" altLang="en-US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1" hangingPunct="1"/>
                      <a:r>
                        <a:rPr lang="ko-KR" altLang="en-US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비대면 강의</a:t>
                      </a:r>
                      <a:endParaRPr lang="ko-KR" altLang="en-US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19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3 (04.02)</a:t>
                      </a:r>
                      <a:endParaRPr lang="ko-KR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1" hangingPunct="1"/>
                      <a:r>
                        <a:rPr lang="en-US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sz="14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CoAP</a:t>
                      </a:r>
                      <a:r>
                        <a:rPr lang="en-US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Programming (1)</a:t>
                      </a:r>
                      <a:endParaRPr lang="ko-KR" altLang="en-US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1" hangingPunct="1"/>
                      <a:endParaRPr lang="ko-KR" altLang="en-US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19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4 (04.09)</a:t>
                      </a:r>
                      <a:endParaRPr lang="ko-KR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1" hangingPunct="1"/>
                      <a:r>
                        <a:rPr lang="en-US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4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CoAP</a:t>
                      </a: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Programming (2)</a:t>
                      </a:r>
                      <a:endParaRPr lang="ko-KR" altLang="en-US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1" hangingPunct="1"/>
                      <a:endParaRPr lang="ko-KR" altLang="en-US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19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5 (04.16)</a:t>
                      </a:r>
                      <a:endParaRPr lang="ko-KR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1" hangingPunct="1"/>
                      <a:r>
                        <a:rPr lang="en-US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4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CoAP</a:t>
                      </a: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Programming (3)</a:t>
                      </a:r>
                      <a:endParaRPr lang="ko-KR" altLang="en-US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1" hangingPunct="1"/>
                      <a:endParaRPr lang="ko-KR" altLang="en-US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19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6 (04.23)</a:t>
                      </a:r>
                      <a:endParaRPr lang="ko-KR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1" hangingPunct="1"/>
                      <a:r>
                        <a:rPr lang="en-US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Quiz (1) &amp; </a:t>
                      </a:r>
                      <a:r>
                        <a:rPr lang="en-US" altLang="ko-KR" sz="14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CoAP</a:t>
                      </a: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Programming (4)</a:t>
                      </a:r>
                      <a:endParaRPr lang="en-US" altLang="ko-KR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1" hangingPunct="1"/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Quiz 1</a:t>
                      </a:r>
                      <a:endParaRPr lang="en-US" altLang="ko-KR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19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7 (04.30)</a:t>
                      </a:r>
                      <a:endParaRPr lang="ko-KR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1" hangingPunct="1"/>
                      <a:r>
                        <a:rPr lang="en-US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ko-KR" altLang="en-US" sz="1400" b="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부처님 오신 날</a:t>
                      </a:r>
                      <a:endParaRPr lang="en-US" altLang="ko-KR" sz="1400" b="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중간고사 기간</a:t>
                      </a:r>
                      <a:endParaRPr lang="en-US" altLang="ko-KR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19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8 (05.07)</a:t>
                      </a:r>
                      <a:endParaRPr lang="ko-KR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fontAlgn="t" latinLnBrk="1" hangingPunct="1"/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altLang="ko-KR" sz="14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CoAP</a:t>
                      </a: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Project</a:t>
                      </a:r>
                      <a:endParaRPr lang="ko-KR" altLang="en-US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t" latinLnBrk="1" hangingPunct="1"/>
                      <a:endParaRPr lang="ko-KR" altLang="en-US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19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9 (05.14)</a:t>
                      </a:r>
                      <a:endParaRPr lang="ko-KR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1" hangingPunct="1"/>
                      <a:r>
                        <a:rPr lang="en-US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MQTT Programming (1)</a:t>
                      </a:r>
                      <a:endParaRPr lang="en-US" altLang="ko-KR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1" hangingPunct="1"/>
                      <a:endParaRPr lang="en-US" altLang="ko-KR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19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10 (05.21)</a:t>
                      </a:r>
                      <a:endParaRPr lang="ko-KR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1" hangingPunct="1"/>
                      <a:r>
                        <a:rPr lang="en-US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MQTT Programming (2)</a:t>
                      </a:r>
                      <a:endParaRPr lang="en-US" altLang="ko-KR" sz="1400" b="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1" hangingPunct="1"/>
                      <a:endParaRPr lang="en-US" altLang="ko-KR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19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11 (05.28)</a:t>
                      </a:r>
                      <a:endParaRPr lang="ko-KR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1" hangingPunct="1"/>
                      <a:r>
                        <a:rPr lang="en-US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ko-KR" altLang="en-US" sz="1400" b="0" kern="120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비봉축전</a:t>
                      </a:r>
                      <a:endParaRPr lang="en-US" altLang="ko-KR" sz="1400" b="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1" hangingPunct="1"/>
                      <a:r>
                        <a:rPr lang="ko-KR" altLang="en-US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축제 기간</a:t>
                      </a:r>
                      <a:endParaRPr lang="en-US" altLang="ko-KR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119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12 (06.04)</a:t>
                      </a:r>
                      <a:endParaRPr lang="ko-KR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1" hangingPunct="1"/>
                      <a:r>
                        <a:rPr lang="en-US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MQTT</a:t>
                      </a:r>
                      <a:r>
                        <a:rPr lang="en-US" sz="1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Programming (3)</a:t>
                      </a:r>
                      <a:endParaRPr lang="ko-KR" altLang="en-US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1" hangingPunct="1"/>
                      <a:endParaRPr lang="ko-KR" altLang="en-US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119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13 (06.11)</a:t>
                      </a:r>
                      <a:endParaRPr lang="ko-KR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1" hangingPunct="1"/>
                      <a:r>
                        <a:rPr lang="en-US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MQTT</a:t>
                      </a:r>
                      <a:r>
                        <a:rPr lang="en-US" altLang="ko-KR" sz="1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Programming (4)</a:t>
                      </a:r>
                      <a:endParaRPr lang="ko-KR" altLang="en-US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1" hangingPunct="1"/>
                      <a:endParaRPr lang="ko-KR" altLang="en-US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119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14 (06.18)</a:t>
                      </a:r>
                      <a:endParaRPr lang="ko-KR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1" hangingPunct="1"/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Quiz (2) &amp; MQTT Programming</a:t>
                      </a:r>
                      <a:r>
                        <a:rPr lang="en-US" altLang="ko-KR" sz="1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(5) /</a:t>
                      </a:r>
                      <a:r>
                        <a:rPr lang="en-US" altLang="ko-KR" sz="1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MQTT Project</a:t>
                      </a:r>
                      <a:endParaRPr lang="ko-KR" altLang="en-US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1" hangingPunct="1"/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Quiz 2</a:t>
                      </a:r>
                      <a:r>
                        <a:rPr lang="en-US" altLang="ko-KR" sz="1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/ </a:t>
                      </a:r>
                      <a:r>
                        <a:rPr lang="ko-KR" altLang="en-US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보충 기간</a:t>
                      </a:r>
                      <a:endParaRPr lang="ko-KR" altLang="en-US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119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15 (06.25)</a:t>
                      </a:r>
                      <a:endParaRPr lang="ko-KR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기말고사</a:t>
                      </a:r>
                      <a:endParaRPr lang="ko-KR" altLang="en-US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기말고사 기간</a:t>
                      </a:r>
                      <a:endParaRPr lang="ko-KR" altLang="en-US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9155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idx="1"/>
          </p:nvPr>
        </p:nvSpPr>
        <p:spPr>
          <a:xfrm>
            <a:off x="144000" y="908720"/>
            <a:ext cx="9633536" cy="5805280"/>
          </a:xfrm>
        </p:spPr>
        <p:txBody>
          <a:bodyPr>
            <a:normAutofit/>
          </a:bodyPr>
          <a:lstStyle/>
          <a:p>
            <a:r>
              <a:rPr lang="en-US" altLang="ko-KR" sz="2000" dirty="0" smtClean="0"/>
              <a:t>Eclipse </a:t>
            </a:r>
            <a:r>
              <a:rPr lang="ko-KR" altLang="en-US" sz="2000" dirty="0" smtClean="0"/>
              <a:t>설치</a:t>
            </a:r>
            <a:endParaRPr lang="en-US" altLang="ko-KR" sz="2000" dirty="0" smtClean="0"/>
          </a:p>
          <a:p>
            <a:pPr lvl="1"/>
            <a:r>
              <a:rPr lang="en-US" altLang="ko-KR" sz="1600" dirty="0">
                <a:hlinkClick r:id="rId3"/>
              </a:rPr>
              <a:t>https://www.eclipse.org/downloads</a:t>
            </a:r>
            <a:r>
              <a:rPr lang="en-US" altLang="ko-KR" sz="1600" dirty="0" smtClean="0">
                <a:hlinkClick r:id="rId3"/>
              </a:rPr>
              <a:t>/</a:t>
            </a:r>
            <a:endParaRPr lang="en-US" altLang="ko-KR" sz="1600" dirty="0" smtClean="0"/>
          </a:p>
          <a:p>
            <a:pPr lvl="1"/>
            <a:r>
              <a:rPr lang="en-US" altLang="ko-KR" sz="1600" dirty="0" smtClean="0"/>
              <a:t>eclipse-inst-win64.exe </a:t>
            </a:r>
            <a:r>
              <a:rPr lang="ko-KR" altLang="en-US" sz="1600" dirty="0" smtClean="0"/>
              <a:t>다운로드 </a:t>
            </a:r>
            <a:r>
              <a:rPr lang="en-US" altLang="ko-KR" sz="1600" dirty="0"/>
              <a:t>(2020.03.09 </a:t>
            </a:r>
            <a:r>
              <a:rPr lang="ko-KR" altLang="en-US" sz="1600" dirty="0"/>
              <a:t>기준</a:t>
            </a:r>
            <a:r>
              <a:rPr lang="en-US" altLang="ko-KR" sz="1600" dirty="0" smtClean="0"/>
              <a:t>)</a:t>
            </a:r>
            <a:endParaRPr lang="en-US" altLang="ko-KR" sz="1600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143170" y="144000"/>
            <a:ext cx="9634366" cy="553998"/>
          </a:xfrm>
        </p:spPr>
        <p:txBody>
          <a:bodyPr/>
          <a:lstStyle/>
          <a:p>
            <a:r>
              <a:rPr lang="en-US" altLang="ko-KR" dirty="0" smtClean="0"/>
              <a:t>Development Environment Setup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E88FB660-CAAA-403E-A2EA-0F19776BEC08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grpSp>
        <p:nvGrpSpPr>
          <p:cNvPr id="10" name="그룹 9"/>
          <p:cNvGrpSpPr/>
          <p:nvPr/>
        </p:nvGrpSpPr>
        <p:grpSpPr>
          <a:xfrm>
            <a:off x="200472" y="2276872"/>
            <a:ext cx="9505056" cy="3541175"/>
            <a:chOff x="250726" y="2048064"/>
            <a:chExt cx="9505056" cy="3541175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50726" y="2048064"/>
              <a:ext cx="4696236" cy="3541175"/>
            </a:xfrm>
            <a:prstGeom prst="rect">
              <a:avLst/>
            </a:prstGeom>
          </p:spPr>
        </p:pic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069148" y="2048064"/>
              <a:ext cx="4686634" cy="3541175"/>
            </a:xfrm>
            <a:prstGeom prst="rect">
              <a:avLst/>
            </a:prstGeom>
          </p:spPr>
        </p:pic>
      </p:grpSp>
      <p:sp>
        <p:nvSpPr>
          <p:cNvPr id="11" name="직사각형 10"/>
          <p:cNvSpPr/>
          <p:nvPr/>
        </p:nvSpPr>
        <p:spPr>
          <a:xfrm>
            <a:off x="399217" y="4293096"/>
            <a:ext cx="1551538" cy="96078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5173980" y="3351651"/>
            <a:ext cx="3228018" cy="91941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오른쪽 화살표 12"/>
          <p:cNvSpPr/>
          <p:nvPr/>
        </p:nvSpPr>
        <p:spPr>
          <a:xfrm rot="19800000">
            <a:off x="4606412" y="3888240"/>
            <a:ext cx="580592" cy="552546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08552" y="6244034"/>
            <a:ext cx="6915150" cy="276225"/>
          </a:xfrm>
          <a:prstGeom prst="rect">
            <a:avLst/>
          </a:prstGeom>
        </p:spPr>
      </p:pic>
      <p:sp>
        <p:nvSpPr>
          <p:cNvPr id="15" name="오른쪽 화살표 14"/>
          <p:cNvSpPr/>
          <p:nvPr/>
        </p:nvSpPr>
        <p:spPr>
          <a:xfrm rot="5400000">
            <a:off x="4670056" y="5595745"/>
            <a:ext cx="580592" cy="552546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1746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idx="1"/>
          </p:nvPr>
        </p:nvSpPr>
        <p:spPr>
          <a:xfrm>
            <a:off x="144000" y="908720"/>
            <a:ext cx="9633536" cy="5805280"/>
          </a:xfrm>
        </p:spPr>
        <p:txBody>
          <a:bodyPr>
            <a:normAutofit/>
          </a:bodyPr>
          <a:lstStyle/>
          <a:p>
            <a:r>
              <a:rPr lang="en-US" altLang="ko-KR" sz="2000" dirty="0" smtClean="0"/>
              <a:t>Eclipse </a:t>
            </a:r>
            <a:r>
              <a:rPr lang="ko-KR" altLang="en-US" sz="2000" dirty="0" smtClean="0"/>
              <a:t>설치</a:t>
            </a:r>
            <a:endParaRPr lang="en-US" altLang="ko-KR" sz="2000" dirty="0" smtClean="0"/>
          </a:p>
          <a:p>
            <a:pPr lvl="1"/>
            <a:r>
              <a:rPr lang="en-US" altLang="ko-KR" sz="1600" dirty="0" smtClean="0"/>
              <a:t>Eclipse IDE for Enterprise Java Developers </a:t>
            </a:r>
            <a:r>
              <a:rPr lang="ko-KR" altLang="en-US" sz="1600" dirty="0" smtClean="0"/>
              <a:t>선택 후</a:t>
            </a:r>
            <a:r>
              <a:rPr lang="en-US" altLang="ko-KR" sz="1600" dirty="0" smtClean="0"/>
              <a:t>, INSTALL</a:t>
            </a:r>
          </a:p>
          <a:p>
            <a:pPr lvl="1"/>
            <a:r>
              <a:rPr lang="en-US" altLang="ko-KR" sz="1600" dirty="0" smtClean="0"/>
              <a:t>Oomph License Confirmation </a:t>
            </a:r>
            <a:r>
              <a:rPr lang="ko-KR" altLang="en-US" sz="1600" dirty="0" smtClean="0"/>
              <a:t>창에서 </a:t>
            </a:r>
            <a:r>
              <a:rPr lang="en-US" altLang="ko-KR" sz="1600" dirty="0" smtClean="0"/>
              <a:t>Accept </a:t>
            </a:r>
            <a:r>
              <a:rPr lang="ko-KR" altLang="en-US" sz="1600" dirty="0" smtClean="0"/>
              <a:t>선택 후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설치 완료되면 </a:t>
            </a:r>
            <a:r>
              <a:rPr lang="en-US" altLang="ko-KR" sz="1600" dirty="0" smtClean="0"/>
              <a:t>LAUNCH</a:t>
            </a:r>
          </a:p>
          <a:p>
            <a:endParaRPr lang="en-US" altLang="ko-KR" sz="1600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143170" y="144000"/>
            <a:ext cx="9634366" cy="553998"/>
          </a:xfrm>
        </p:spPr>
        <p:txBody>
          <a:bodyPr/>
          <a:lstStyle/>
          <a:p>
            <a:r>
              <a:rPr lang="en-US" altLang="ko-KR" dirty="0" smtClean="0"/>
              <a:t>Development Environment Setup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E88FB660-CAAA-403E-A2EA-0F19776BEC08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grpSp>
        <p:nvGrpSpPr>
          <p:cNvPr id="17" name="그룹 16"/>
          <p:cNvGrpSpPr/>
          <p:nvPr/>
        </p:nvGrpSpPr>
        <p:grpSpPr>
          <a:xfrm>
            <a:off x="4286434" y="2129491"/>
            <a:ext cx="4415279" cy="2248542"/>
            <a:chOff x="3629840" y="1772816"/>
            <a:chExt cx="9390326" cy="4782152"/>
          </a:xfrm>
        </p:grpSpPr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29840" y="1772816"/>
              <a:ext cx="4656306" cy="4782152"/>
            </a:xfrm>
            <a:prstGeom prst="rect">
              <a:avLst/>
            </a:prstGeom>
          </p:spPr>
        </p:pic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363860" y="1772816"/>
              <a:ext cx="4656306" cy="4782152"/>
            </a:xfrm>
            <a:prstGeom prst="rect">
              <a:avLst/>
            </a:prstGeom>
          </p:spPr>
        </p:pic>
      </p:grpSp>
      <p:grpSp>
        <p:nvGrpSpPr>
          <p:cNvPr id="23" name="그룹 22"/>
          <p:cNvGrpSpPr/>
          <p:nvPr/>
        </p:nvGrpSpPr>
        <p:grpSpPr>
          <a:xfrm>
            <a:off x="416496" y="1972841"/>
            <a:ext cx="2933014" cy="4782153"/>
            <a:chOff x="822960" y="1972841"/>
            <a:chExt cx="2933014" cy="4782153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22671" y="1972841"/>
              <a:ext cx="2357965" cy="1584176"/>
            </a:xfrm>
            <a:prstGeom prst="rect">
              <a:avLst/>
            </a:prstGeom>
          </p:spPr>
        </p:pic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47331" y="3767739"/>
              <a:ext cx="2908643" cy="2987255"/>
            </a:xfrm>
            <a:prstGeom prst="rect">
              <a:avLst/>
            </a:prstGeom>
          </p:spPr>
        </p:pic>
        <p:sp>
          <p:nvSpPr>
            <p:cNvPr id="19" name="직사각형 18"/>
            <p:cNvSpPr/>
            <p:nvPr/>
          </p:nvSpPr>
          <p:spPr>
            <a:xfrm>
              <a:off x="822960" y="4724400"/>
              <a:ext cx="2872739" cy="55626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직사각형 19"/>
          <p:cNvSpPr/>
          <p:nvPr/>
        </p:nvSpPr>
        <p:spPr>
          <a:xfrm>
            <a:off x="4824818" y="3576745"/>
            <a:ext cx="1409295" cy="1752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" name="그룹 21"/>
          <p:cNvGrpSpPr/>
          <p:nvPr/>
        </p:nvGrpSpPr>
        <p:grpSpPr>
          <a:xfrm>
            <a:off x="3646377" y="4425320"/>
            <a:ext cx="5969423" cy="2248542"/>
            <a:chOff x="4001058" y="4425320"/>
            <a:chExt cx="5969423" cy="2248542"/>
          </a:xfrm>
        </p:grpSpPr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001058" y="4426314"/>
              <a:ext cx="3737070" cy="2247548"/>
            </a:xfrm>
            <a:prstGeom prst="rect">
              <a:avLst/>
            </a:prstGeom>
          </p:spPr>
        </p:pic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781111" y="4425320"/>
              <a:ext cx="2189370" cy="2248542"/>
            </a:xfrm>
            <a:prstGeom prst="rect">
              <a:avLst/>
            </a:prstGeom>
          </p:spPr>
        </p:pic>
      </p:grpSp>
      <p:sp>
        <p:nvSpPr>
          <p:cNvPr id="24" name="오른쪽 화살표 23"/>
          <p:cNvSpPr/>
          <p:nvPr/>
        </p:nvSpPr>
        <p:spPr>
          <a:xfrm rot="19800000">
            <a:off x="3639505" y="3442286"/>
            <a:ext cx="580592" cy="552546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5943467" y="6489789"/>
            <a:ext cx="743083" cy="1752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오른쪽 화살표 26"/>
          <p:cNvSpPr/>
          <p:nvPr/>
        </p:nvSpPr>
        <p:spPr>
          <a:xfrm rot="5400000">
            <a:off x="5309135" y="4101760"/>
            <a:ext cx="580592" cy="552546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오른쪽 화살표 27"/>
          <p:cNvSpPr/>
          <p:nvPr/>
        </p:nvSpPr>
        <p:spPr>
          <a:xfrm>
            <a:off x="7151899" y="5805264"/>
            <a:ext cx="580592" cy="552546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오른쪽 화살표 28"/>
          <p:cNvSpPr/>
          <p:nvPr/>
        </p:nvSpPr>
        <p:spPr>
          <a:xfrm rot="5400000">
            <a:off x="1604892" y="3321682"/>
            <a:ext cx="580592" cy="552546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7966216" y="5874320"/>
            <a:ext cx="1408765" cy="1752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7743826" y="6260302"/>
            <a:ext cx="18606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Eclipse </a:t>
            </a:r>
            <a:r>
              <a:rPr lang="ko-KR" altLang="en-US" b="1" dirty="0">
                <a:solidFill>
                  <a:srgbClr val="FF0000"/>
                </a:solidFill>
              </a:rPr>
              <a:t>설치 완료</a:t>
            </a:r>
          </a:p>
        </p:txBody>
      </p:sp>
    </p:spTree>
    <p:extLst>
      <p:ext uri="{BB962C8B-B14F-4D97-AF65-F5344CB8AC3E}">
        <p14:creationId xmlns:p14="http://schemas.microsoft.com/office/powerpoint/2010/main" val="1853692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idx="1"/>
          </p:nvPr>
        </p:nvSpPr>
        <p:spPr>
          <a:xfrm>
            <a:off x="144000" y="908720"/>
            <a:ext cx="9633536" cy="5805280"/>
          </a:xfrm>
        </p:spPr>
        <p:txBody>
          <a:bodyPr>
            <a:normAutofit/>
          </a:bodyPr>
          <a:lstStyle/>
          <a:p>
            <a:r>
              <a:rPr lang="en-US" altLang="ko-KR" sz="2000" dirty="0" smtClean="0"/>
              <a:t>Eclipse </a:t>
            </a:r>
            <a:r>
              <a:rPr lang="ko-KR" altLang="en-US" sz="2000" dirty="0" smtClean="0"/>
              <a:t>실행</a:t>
            </a:r>
            <a:endParaRPr lang="en-US" altLang="ko-KR" sz="2000" dirty="0" smtClean="0"/>
          </a:p>
          <a:p>
            <a:pPr lvl="1"/>
            <a:r>
              <a:rPr lang="en-US" altLang="ko-KR" sz="1600" dirty="0" smtClean="0"/>
              <a:t>Workspace </a:t>
            </a:r>
            <a:r>
              <a:rPr lang="ko-KR" altLang="en-US" sz="1600" dirty="0" smtClean="0"/>
              <a:t>설정 후</a:t>
            </a:r>
            <a:r>
              <a:rPr lang="en-US" altLang="ko-KR" sz="1600" dirty="0" smtClean="0"/>
              <a:t>, Eclipse </a:t>
            </a:r>
            <a:r>
              <a:rPr lang="ko-KR" altLang="en-US" sz="1600" dirty="0" smtClean="0"/>
              <a:t>실행</a:t>
            </a:r>
            <a:endParaRPr lang="en-US" altLang="ko-KR" sz="1600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143170" y="144000"/>
            <a:ext cx="9634366" cy="553998"/>
          </a:xfrm>
        </p:spPr>
        <p:txBody>
          <a:bodyPr/>
          <a:lstStyle/>
          <a:p>
            <a:r>
              <a:rPr lang="en-US" altLang="ko-KR" dirty="0" smtClean="0"/>
              <a:t>Development Environment Setup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E88FB660-CAAA-403E-A2EA-0F19776BEC08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grpSp>
        <p:nvGrpSpPr>
          <p:cNvPr id="9" name="그룹 8"/>
          <p:cNvGrpSpPr/>
          <p:nvPr/>
        </p:nvGrpSpPr>
        <p:grpSpPr>
          <a:xfrm>
            <a:off x="1564586" y="1722594"/>
            <a:ext cx="6791534" cy="1805577"/>
            <a:chOff x="1100102" y="1722594"/>
            <a:chExt cx="6791534" cy="1805577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00102" y="1722594"/>
              <a:ext cx="2702387" cy="1805577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911600" y="1722594"/>
              <a:ext cx="3980036" cy="1805577"/>
            </a:xfrm>
            <a:prstGeom prst="rect">
              <a:avLst/>
            </a:prstGeom>
          </p:spPr>
        </p:pic>
      </p:grpSp>
      <p:sp>
        <p:nvSpPr>
          <p:cNvPr id="19" name="직사각형 18"/>
          <p:cNvSpPr/>
          <p:nvPr/>
        </p:nvSpPr>
        <p:spPr>
          <a:xfrm>
            <a:off x="4419497" y="2366963"/>
            <a:ext cx="3895828" cy="2511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" name="그룹 10"/>
          <p:cNvGrpSpPr/>
          <p:nvPr/>
        </p:nvGrpSpPr>
        <p:grpSpPr>
          <a:xfrm>
            <a:off x="464818" y="3736096"/>
            <a:ext cx="8991070" cy="2912358"/>
            <a:chOff x="408537" y="3736096"/>
            <a:chExt cx="8991070" cy="2912358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08537" y="3736096"/>
              <a:ext cx="4450990" cy="2912144"/>
            </a:xfrm>
            <a:prstGeom prst="rect">
              <a:avLst/>
            </a:prstGeom>
          </p:spPr>
        </p:pic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954937" y="3740444"/>
              <a:ext cx="4444670" cy="2908010"/>
            </a:xfrm>
            <a:prstGeom prst="rect">
              <a:avLst/>
            </a:prstGeom>
          </p:spPr>
        </p:pic>
      </p:grpSp>
      <p:sp>
        <p:nvSpPr>
          <p:cNvPr id="21" name="직사각형 20"/>
          <p:cNvSpPr/>
          <p:nvPr/>
        </p:nvSpPr>
        <p:spPr>
          <a:xfrm>
            <a:off x="1867136" y="6127122"/>
            <a:ext cx="29490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Eclipse </a:t>
            </a:r>
            <a:r>
              <a:rPr lang="ko-KR" altLang="en-US" b="1" dirty="0" smtClean="0">
                <a:solidFill>
                  <a:srgbClr val="FF0000"/>
                </a:solidFill>
              </a:rPr>
              <a:t>실행 이후</a:t>
            </a:r>
            <a:r>
              <a:rPr lang="en-US" altLang="ko-KR" b="1" dirty="0" smtClean="0">
                <a:solidFill>
                  <a:srgbClr val="FF0000"/>
                </a:solidFill>
              </a:rPr>
              <a:t>, </a:t>
            </a:r>
            <a:r>
              <a:rPr lang="ko-KR" altLang="en-US" b="1" dirty="0" smtClean="0">
                <a:solidFill>
                  <a:srgbClr val="FF0000"/>
                </a:solidFill>
              </a:rPr>
              <a:t>초기 화면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0" name="오른쪽 화살표 19"/>
          <p:cNvSpPr/>
          <p:nvPr/>
        </p:nvSpPr>
        <p:spPr>
          <a:xfrm rot="5400000">
            <a:off x="4670057" y="3345645"/>
            <a:ext cx="580592" cy="552546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3423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idx="1"/>
          </p:nvPr>
        </p:nvSpPr>
        <p:spPr>
          <a:xfrm>
            <a:off x="144000" y="908720"/>
            <a:ext cx="9633536" cy="5805280"/>
          </a:xfrm>
        </p:spPr>
        <p:txBody>
          <a:bodyPr>
            <a:normAutofit/>
          </a:bodyPr>
          <a:lstStyle/>
          <a:p>
            <a:r>
              <a:rPr lang="en-US" altLang="ko-KR" sz="2000" dirty="0" err="1" smtClean="0"/>
              <a:t>CoAP</a:t>
            </a:r>
            <a:r>
              <a:rPr lang="en-US" altLang="ko-KR" sz="2000" dirty="0"/>
              <a:t> (Constrained application </a:t>
            </a:r>
            <a:r>
              <a:rPr lang="en-US" altLang="ko-KR" sz="2000" dirty="0" smtClean="0"/>
              <a:t>protocol)</a:t>
            </a:r>
          </a:p>
          <a:p>
            <a:pPr lvl="1"/>
            <a:r>
              <a:rPr lang="ko-KR" altLang="en-US" sz="1600" dirty="0" smtClean="0"/>
              <a:t>제약적인 소형 디바이스들의 인터넷 통신을 지원하기 위해 인터넷 표준 단체인 </a:t>
            </a:r>
            <a:r>
              <a:rPr lang="en-US" altLang="ko-KR" sz="1600" dirty="0" smtClean="0"/>
              <a:t>IETF</a:t>
            </a:r>
            <a:r>
              <a:rPr lang="ko-KR" altLang="en-US" sz="1600" dirty="0" smtClean="0"/>
              <a:t>에서 개발된 </a:t>
            </a:r>
            <a:r>
              <a:rPr lang="ko-KR" altLang="en-US" sz="1600" dirty="0" err="1" smtClean="0"/>
              <a:t>경량형</a:t>
            </a:r>
            <a:r>
              <a:rPr lang="ko-KR" altLang="en-US" sz="1600" dirty="0" smtClean="0"/>
              <a:t> 웹 프로토콜</a:t>
            </a:r>
            <a:endParaRPr lang="en-US" altLang="ko-KR" sz="1600" dirty="0" smtClean="0"/>
          </a:p>
          <a:p>
            <a:pPr lvl="1"/>
            <a:r>
              <a:rPr lang="ko-KR" altLang="en-US" sz="1600" dirty="0"/>
              <a:t>제한적인 </a:t>
            </a:r>
            <a:r>
              <a:rPr lang="ko-KR" altLang="en-US" sz="1600" dirty="0" smtClean="0"/>
              <a:t>환경에서 저전력 센서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스위치 등을 표준화된 인터넷 환경에서의 사용을 목적으로 함</a:t>
            </a:r>
            <a:endParaRPr lang="en-US" altLang="ko-KR" sz="1600" dirty="0" smtClean="0"/>
          </a:p>
          <a:p>
            <a:pPr lvl="1"/>
            <a:r>
              <a:rPr lang="en-US" altLang="ko-KR" sz="1600" dirty="0" smtClean="0"/>
              <a:t>Request/Response </a:t>
            </a:r>
            <a:r>
              <a:rPr lang="ko-KR" altLang="en-US" sz="1600" dirty="0" smtClean="0"/>
              <a:t>모델로 동작하며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메시지의 반복 전송을 통해 신뢰성을 확보함</a:t>
            </a:r>
            <a:endParaRPr lang="en-US" altLang="ko-KR" sz="1600" dirty="0" smtClean="0"/>
          </a:p>
          <a:p>
            <a:pPr lvl="1"/>
            <a:r>
              <a:rPr lang="ko-KR" altLang="en-US" sz="1600" dirty="0" smtClean="0"/>
              <a:t>사물 간 통신 지원</a:t>
            </a:r>
            <a:endParaRPr lang="en-US" altLang="ko-KR" sz="1600" dirty="0" smtClean="0"/>
          </a:p>
          <a:p>
            <a:pPr lvl="1"/>
            <a:r>
              <a:rPr lang="ko-KR" altLang="en-US" sz="1600" dirty="0" smtClean="0"/>
              <a:t>선택적으로 신뢰성 있는 </a:t>
            </a:r>
            <a:r>
              <a:rPr lang="en-US" altLang="ko-KR" sz="1600" dirty="0" smtClean="0"/>
              <a:t>UDP Unicast </a:t>
            </a:r>
            <a:r>
              <a:rPr lang="ko-KR" altLang="en-US" sz="1600" dirty="0" smtClean="0"/>
              <a:t>및 </a:t>
            </a:r>
            <a:r>
              <a:rPr lang="en-US" altLang="ko-KR" sz="1600" dirty="0" smtClean="0"/>
              <a:t>Multicast </a:t>
            </a:r>
            <a:r>
              <a:rPr lang="ko-KR" altLang="en-US" sz="1600" dirty="0" smtClean="0"/>
              <a:t>지원</a:t>
            </a:r>
            <a:endParaRPr lang="en-US" altLang="ko-KR" sz="1600" dirty="0" smtClean="0"/>
          </a:p>
          <a:p>
            <a:pPr lvl="1"/>
            <a:r>
              <a:rPr lang="ko-KR" altLang="en-US" sz="1600" dirty="0" smtClean="0"/>
              <a:t>비동기적 </a:t>
            </a:r>
            <a:r>
              <a:rPr lang="en-US" altLang="ko-KR" sz="1600" dirty="0" smtClean="0"/>
              <a:t>Message </a:t>
            </a:r>
            <a:r>
              <a:rPr lang="ko-KR" altLang="en-US" sz="1600" dirty="0" smtClean="0"/>
              <a:t>교환</a:t>
            </a:r>
            <a:endParaRPr lang="en-US" altLang="ko-KR" sz="1600" dirty="0" smtClean="0"/>
          </a:p>
          <a:p>
            <a:pPr lvl="1"/>
            <a:r>
              <a:rPr lang="ko-KR" altLang="en-US" sz="1600" dirty="0" smtClean="0"/>
              <a:t>낮은 오버헤드와 복잡도</a:t>
            </a:r>
            <a:endParaRPr lang="en-US" altLang="ko-KR" sz="1600" dirty="0" smtClean="0"/>
          </a:p>
          <a:p>
            <a:pPr lvl="1"/>
            <a:endParaRPr lang="en-US" altLang="ko-KR" sz="1600" dirty="0" smtClean="0"/>
          </a:p>
          <a:p>
            <a:pPr lvl="1"/>
            <a:endParaRPr lang="en-US" altLang="ko-KR" sz="1600" dirty="0"/>
          </a:p>
          <a:p>
            <a:endParaRPr lang="en-US" altLang="ko-KR" sz="2000" dirty="0" smtClean="0"/>
          </a:p>
          <a:p>
            <a:endParaRPr lang="en-US" altLang="ko-KR" sz="2000" dirty="0"/>
          </a:p>
          <a:p>
            <a:pPr lvl="2"/>
            <a:endParaRPr lang="en-US" altLang="ko-KR" sz="1200" dirty="0" smtClean="0"/>
          </a:p>
          <a:p>
            <a:pPr lvl="2"/>
            <a:endParaRPr lang="en-US" altLang="ko-KR" sz="1200" dirty="0" smtClean="0"/>
          </a:p>
          <a:p>
            <a:pPr lvl="1"/>
            <a:endParaRPr lang="en-US" altLang="ko-KR" sz="1200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143170" y="144000"/>
            <a:ext cx="9634366" cy="498598"/>
          </a:xfrm>
        </p:spPr>
        <p:txBody>
          <a:bodyPr/>
          <a:lstStyle/>
          <a:p>
            <a:r>
              <a:rPr lang="en-US" altLang="ko-KR" sz="3600" dirty="0" smtClean="0"/>
              <a:t>Overview of </a:t>
            </a:r>
            <a:r>
              <a:rPr lang="en-US" altLang="ko-KR" sz="3600" dirty="0" err="1" smtClean="0"/>
              <a:t>CoAP</a:t>
            </a:r>
            <a:endParaRPr lang="ko-KR" altLang="en-US" sz="36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E88FB660-CAAA-403E-A2EA-0F19776BEC08}" type="slidenum">
              <a:rPr lang="ko-KR" altLang="en-US" smtClean="0"/>
              <a:pPr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0421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idx="1"/>
          </p:nvPr>
        </p:nvSpPr>
        <p:spPr>
          <a:xfrm>
            <a:off x="144000" y="908720"/>
            <a:ext cx="9633536" cy="5805280"/>
          </a:xfrm>
        </p:spPr>
        <p:txBody>
          <a:bodyPr>
            <a:normAutofit/>
          </a:bodyPr>
          <a:lstStyle/>
          <a:p>
            <a:r>
              <a:rPr lang="en-US" altLang="ko-KR" sz="2000" dirty="0" err="1" smtClean="0"/>
              <a:t>CoAP</a:t>
            </a:r>
            <a:r>
              <a:rPr lang="ko-KR" altLang="en-US" sz="2000" dirty="0" smtClean="0"/>
              <a:t>의</a:t>
            </a:r>
            <a:r>
              <a:rPr lang="en-US" altLang="ko-KR" sz="2000" dirty="0" smtClean="0"/>
              <a:t> Server/Client </a:t>
            </a:r>
            <a:r>
              <a:rPr lang="ko-KR" altLang="en-US" sz="2000" dirty="0" smtClean="0"/>
              <a:t>구조</a:t>
            </a:r>
            <a:endParaRPr lang="en-US" altLang="ko-KR" sz="2000" dirty="0" smtClean="0"/>
          </a:p>
          <a:p>
            <a:pPr lvl="2"/>
            <a:endParaRPr lang="en-US" altLang="ko-KR" sz="1400" dirty="0"/>
          </a:p>
          <a:p>
            <a:pPr lvl="1"/>
            <a:endParaRPr lang="en-US" altLang="ko-KR" sz="1800" dirty="0" smtClean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 smtClean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 smtClean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 smtClean="0"/>
          </a:p>
          <a:p>
            <a:pPr lvl="1"/>
            <a:endParaRPr lang="en-US" altLang="ko-KR" sz="1800" dirty="0" smtClean="0"/>
          </a:p>
          <a:p>
            <a:pPr lvl="1"/>
            <a:endParaRPr lang="en-US" altLang="ko-KR" sz="1800" dirty="0"/>
          </a:p>
          <a:p>
            <a:pPr lvl="1"/>
            <a:endParaRPr lang="en-US" altLang="ko-KR" sz="1200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143170" y="144000"/>
            <a:ext cx="9634366" cy="498598"/>
          </a:xfrm>
        </p:spPr>
        <p:txBody>
          <a:bodyPr/>
          <a:lstStyle/>
          <a:p>
            <a:r>
              <a:rPr lang="en-US" altLang="ko-KR" sz="3600" dirty="0" smtClean="0"/>
              <a:t>Overview of </a:t>
            </a:r>
            <a:r>
              <a:rPr lang="en-US" altLang="ko-KR" sz="3600" dirty="0" err="1" smtClean="0"/>
              <a:t>CoAP</a:t>
            </a:r>
            <a:endParaRPr lang="ko-KR" altLang="en-US" sz="36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E88FB660-CAAA-403E-A2EA-0F19776BEC08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pic>
        <p:nvPicPr>
          <p:cNvPr id="5122" name="Picture 2" descr="CoAP architecture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0632" y="1556447"/>
            <a:ext cx="6624736" cy="4935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1562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파랑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 테마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70807</TotalTime>
  <Words>1216</Words>
  <Application>Microsoft Office PowerPoint</Application>
  <PresentationFormat>A4 용지(210x297mm)</PresentationFormat>
  <Paragraphs>256</Paragraphs>
  <Slides>14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0" baseType="lpstr">
      <vt:lpstr>맑은 고딕</vt:lpstr>
      <vt:lpstr>함초롬돋움</vt:lpstr>
      <vt:lpstr>Arial</vt:lpstr>
      <vt:lpstr>Calibri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www.pello.co.kr</dc:creator>
  <cp:lastModifiedBy>SolBee Lee</cp:lastModifiedBy>
  <cp:revision>4660</cp:revision>
  <dcterms:created xsi:type="dcterms:W3CDTF">2014-05-15T02:02:05Z</dcterms:created>
  <dcterms:modified xsi:type="dcterms:W3CDTF">2020-03-13T06:28:22Z</dcterms:modified>
</cp:coreProperties>
</file>