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94" r:id="rId4"/>
    <p:sldId id="358" r:id="rId5"/>
    <p:sldId id="356" r:id="rId6"/>
    <p:sldId id="360" r:id="rId7"/>
    <p:sldId id="361" r:id="rId8"/>
    <p:sldId id="362" r:id="rId9"/>
    <p:sldId id="359" r:id="rId10"/>
    <p:sldId id="363" r:id="rId11"/>
    <p:sldId id="364" r:id="rId12"/>
    <p:sldId id="365" r:id="rId13"/>
    <p:sldId id="352" r:id="rId14"/>
    <p:sldId id="261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64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4110" userDrawn="1">
          <p15:clr>
            <a:srgbClr val="A4A3A4"/>
          </p15:clr>
        </p15:guide>
        <p15:guide id="11" pos="512" userDrawn="1">
          <p15:clr>
            <a:srgbClr val="A4A3A4"/>
          </p15:clr>
        </p15:guide>
        <p15:guide id="12" pos="4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9999"/>
    <a:srgbClr val="02BDEE"/>
    <a:srgbClr val="00C0BC"/>
    <a:srgbClr val="00F2EC"/>
    <a:srgbClr val="00BCB8"/>
    <a:srgbClr val="324D6D"/>
    <a:srgbClr val="283C8C"/>
    <a:srgbClr val="264365"/>
    <a:srgbClr val="30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38" autoAdjust="0"/>
  </p:normalViewPr>
  <p:slideViewPr>
    <p:cSldViewPr>
      <p:cViewPr varScale="1">
        <p:scale>
          <a:sx n="82" d="100"/>
          <a:sy n="82" d="100"/>
        </p:scale>
        <p:origin x="312" y="96"/>
      </p:cViewPr>
      <p:guideLst>
        <p:guide orient="horz" pos="164"/>
        <p:guide orient="horz" pos="1117"/>
        <p:guide orient="horz"/>
        <p:guide orient="horz" pos="4110"/>
        <p:guide pos="512"/>
        <p:guide pos="4980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실습 교육 조교 </a:t>
            </a:r>
            <a:r>
              <a:rPr lang="ko-KR" altLang="en-US" dirty="0" err="1" smtClean="0"/>
              <a:t>이솔비입니다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주차 실습은 </a:t>
            </a:r>
            <a:r>
              <a:rPr lang="en-US" altLang="ko-KR" dirty="0" smtClean="0"/>
              <a:t>GUI Development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대한 내용입니다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SwingExample.java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소스코드입니다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12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SwingExample.java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소스코드입니다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222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SwingExample.java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소스코드입니다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75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차주에는 </a:t>
            </a:r>
            <a:r>
              <a:rPr lang="en-US" altLang="ko-KR" dirty="0" smtClean="0"/>
              <a:t>Java Swing</a:t>
            </a:r>
            <a:r>
              <a:rPr lang="ko-KR" altLang="en-US" baseline="0" dirty="0" smtClean="0"/>
              <a:t> 구현에 </a:t>
            </a:r>
            <a:r>
              <a:rPr lang="ko-KR" altLang="en-US" dirty="0" smtClean="0"/>
              <a:t>대한 간단한 실습 이후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Programming</a:t>
            </a:r>
            <a:r>
              <a:rPr lang="ko-KR" altLang="en-US" dirty="0" smtClean="0"/>
              <a:t>을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문의 사항이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메일로 연락바랍니다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이상입니다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42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수업 목차입니다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Swing</a:t>
            </a:r>
          </a:p>
          <a:p>
            <a:r>
              <a:rPr lang="en-US" altLang="ko-KR" baseline="0" dirty="0" smtClean="0"/>
              <a:t>Swing component</a:t>
            </a:r>
          </a:p>
          <a:p>
            <a:r>
              <a:rPr lang="en-US" altLang="ko-KR" baseline="0" dirty="0" smtClean="0"/>
              <a:t>Event </a:t>
            </a:r>
            <a:r>
              <a:rPr lang="ko-KR" altLang="en-US" baseline="0" dirty="0" smtClean="0"/>
              <a:t>처리</a:t>
            </a:r>
            <a:endParaRPr lang="en-US" altLang="ko-KR" baseline="0" dirty="0" smtClean="0"/>
          </a:p>
          <a:p>
            <a:r>
              <a:rPr lang="en-US" altLang="ko-KR" baseline="0" dirty="0" smtClean="0"/>
              <a:t>Example</a:t>
            </a:r>
          </a:p>
          <a:p>
            <a:r>
              <a:rPr lang="ko-KR" altLang="en-US" baseline="0" dirty="0" smtClean="0"/>
              <a:t>순으로 강의를 진행하도록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네트워크 실습은 </a:t>
            </a:r>
            <a:r>
              <a:rPr lang="en-US" altLang="ko-KR" baseline="0" dirty="0" smtClean="0"/>
              <a:t>Java</a:t>
            </a:r>
            <a:r>
              <a:rPr lang="ko-KR" altLang="en-US" baseline="0" dirty="0" smtClean="0"/>
              <a:t>를 통해 실습이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err="1" smtClean="0"/>
              <a:t>CoAP</a:t>
            </a:r>
            <a:r>
              <a:rPr lang="en-US" altLang="ko-KR" baseline="0" dirty="0" smtClean="0"/>
              <a:t> Programming</a:t>
            </a:r>
            <a:r>
              <a:rPr lang="ko-KR" altLang="en-US" baseline="0" dirty="0" smtClean="0"/>
              <a:t> 진행에 앞서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간단히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구현할 수 있는 패키지에 대해 살펴보도록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수업에서는 </a:t>
            </a:r>
            <a:r>
              <a:rPr lang="en-US" altLang="ko-KR" baseline="0" dirty="0" smtClean="0"/>
              <a:t>Java Swing</a:t>
            </a:r>
            <a:r>
              <a:rPr lang="ko-KR" altLang="en-US" baseline="0" dirty="0" smtClean="0"/>
              <a:t>을 사용해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구현할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원활한 수업의 진행을 위해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구현을 위해 사용되는 </a:t>
            </a:r>
            <a:r>
              <a:rPr lang="en-US" altLang="ko-KR" baseline="0" dirty="0" smtClean="0"/>
              <a:t>Swing</a:t>
            </a:r>
            <a:r>
              <a:rPr lang="ko-KR" altLang="en-US" baseline="0" dirty="0" smtClean="0"/>
              <a:t>에 대한 기초적인 설명 및 예시를 제공합니다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Swing</a:t>
            </a:r>
            <a:r>
              <a:rPr lang="ko-KR" altLang="en-US" baseline="0" dirty="0" smtClean="0"/>
              <a:t>이란</a:t>
            </a:r>
            <a:r>
              <a:rPr lang="en-US" altLang="ko-KR" baseline="0" dirty="0" smtClean="0"/>
              <a:t>,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GUI </a:t>
            </a:r>
            <a:r>
              <a:rPr lang="ko-KR" altLang="en-US" sz="1200" dirty="0" smtClean="0"/>
              <a:t>구현을 위해 </a:t>
            </a:r>
            <a:r>
              <a:rPr lang="en-US" altLang="ko-KR" sz="1200" dirty="0" smtClean="0"/>
              <a:t>JDK</a:t>
            </a:r>
            <a:r>
              <a:rPr lang="ko-KR" altLang="en-US" sz="1200" dirty="0" smtClean="0"/>
              <a:t>에서 기본적으로 제공하는 개발 도구입니다</a:t>
            </a:r>
            <a:r>
              <a:rPr lang="en-US" altLang="ko-KR" sz="12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JDK 1.1</a:t>
            </a:r>
            <a:r>
              <a:rPr lang="ko-KR" altLang="en-US" sz="1600" dirty="0" smtClean="0"/>
              <a:t>부터 제공된 향상된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 구현을 위한 패키지로써</a:t>
            </a:r>
            <a:r>
              <a:rPr lang="en-US" altLang="ko-KR" sz="1600" dirty="0" smtClean="0"/>
              <a:t>,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Button, label, tab, list, frame </a:t>
            </a:r>
            <a:r>
              <a:rPr lang="ko-KR" altLang="en-US" sz="1200" dirty="0" smtClean="0"/>
              <a:t>등의 다양한 종류의 경량 컴포넌트를 제공합니다</a:t>
            </a:r>
            <a:r>
              <a:rPr lang="en-US" altLang="ko-KR" sz="12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또한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시스템</a:t>
            </a:r>
            <a:r>
              <a:rPr lang="en-US" altLang="ko-KR" sz="1200" baseline="0" dirty="0" smtClean="0"/>
              <a:t>(</a:t>
            </a:r>
            <a:r>
              <a:rPr lang="ko-KR" altLang="en-US" sz="1200" baseline="0" dirty="0" smtClean="0"/>
              <a:t>운영체제</a:t>
            </a:r>
            <a:r>
              <a:rPr lang="en-US" altLang="ko-KR" sz="1200" baseline="0" dirty="0" smtClean="0"/>
              <a:t>)</a:t>
            </a:r>
            <a:r>
              <a:rPr lang="ko-KR" altLang="en-US" sz="1200" baseline="0" dirty="0" smtClean="0"/>
              <a:t>에 상관 없이 일관된 컴포넌트를 지원한다는 장점을 가집니다</a:t>
            </a:r>
            <a:r>
              <a:rPr lang="en-US" altLang="ko-KR" sz="12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왼쪽 하단의 그림은 </a:t>
            </a:r>
            <a:r>
              <a:rPr lang="en-US" altLang="ko-KR" sz="1200" baseline="0" dirty="0" smtClean="0"/>
              <a:t>Swing</a:t>
            </a:r>
            <a:r>
              <a:rPr lang="ko-KR" altLang="en-US" sz="1200" baseline="0" dirty="0" smtClean="0"/>
              <a:t>의 다양한 컴포넌트를 보여줍니다</a:t>
            </a:r>
            <a:r>
              <a:rPr lang="en-US" altLang="ko-KR" sz="12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오른쪽 하단의 그림은 </a:t>
            </a:r>
            <a:r>
              <a:rPr lang="en-US" altLang="ko-KR" sz="1200" baseline="0" dirty="0" smtClean="0"/>
              <a:t>Swing</a:t>
            </a:r>
            <a:r>
              <a:rPr lang="ko-KR" altLang="en-US" sz="1200" baseline="0" dirty="0" smtClean="0"/>
              <a:t>을 통해 구현한 </a:t>
            </a:r>
            <a:r>
              <a:rPr lang="en-US" altLang="ko-KR" sz="1200" baseline="0" dirty="0" smtClean="0"/>
              <a:t>GUI </a:t>
            </a:r>
            <a:r>
              <a:rPr lang="ko-KR" altLang="en-US" sz="1200" baseline="0" dirty="0" smtClean="0"/>
              <a:t>예시입니다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05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컴포넌트들을 활용하여 이벤트를 처리할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Swing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컴포넌트를 활용하여 이벤트를 처리하는 방법은 다양하게 존재합니다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중에서도 </a:t>
            </a:r>
            <a:r>
              <a:rPr lang="en-US" altLang="ko-KR" baseline="0" dirty="0" err="1" smtClean="0"/>
              <a:t>ActionEvent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KeyEvent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MouseEvent</a:t>
            </a:r>
            <a:r>
              <a:rPr lang="ko-KR" altLang="en-US" baseline="0" dirty="0" smtClean="0"/>
              <a:t>가 대표적입니다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Event </a:t>
            </a:r>
            <a:r>
              <a:rPr lang="ko-KR" altLang="en-US" baseline="0" dirty="0" smtClean="0"/>
              <a:t>처리에 앞서 각 요소에 대해 설명하겠습니다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Event source</a:t>
            </a:r>
            <a:r>
              <a:rPr lang="ko-KR" altLang="en-US" baseline="0" dirty="0" smtClean="0"/>
              <a:t>는 이벤트가 발생되는 해당 컴포넌트를 의미합니다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Event listener</a:t>
            </a:r>
            <a:r>
              <a:rPr lang="ko-KR" altLang="en-US" dirty="0" smtClean="0"/>
              <a:t>는 모니터링을 통해 컴포넌트의 이벤트 발생 여부를 감지합니다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Event handler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event listener</a:t>
            </a:r>
            <a:r>
              <a:rPr lang="ko-KR" altLang="en-US" baseline="0" dirty="0" smtClean="0"/>
              <a:t>에 전달된 이벤트를 처리하는 역할을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일반적으로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리스트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메뉴 등의 컴포넌트가 눌리거나 선택되었을 때 발생되는 이벤트를 처리하는 </a:t>
            </a:r>
            <a:r>
              <a:rPr lang="en-US" altLang="ko-KR" baseline="0" dirty="0" err="1" smtClean="0"/>
              <a:t>ActionEvent</a:t>
            </a:r>
            <a:r>
              <a:rPr lang="ko-KR" altLang="en-US" baseline="0" dirty="0" smtClean="0"/>
              <a:t>가 자주 사용됩니다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앞으로의 실습에서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GUI </a:t>
            </a:r>
            <a:r>
              <a:rPr lang="ko-KR" altLang="en-US" dirty="0" smtClean="0"/>
              <a:t>구현 시</a:t>
            </a:r>
            <a:r>
              <a:rPr lang="en-US" altLang="ko-KR" dirty="0" smtClean="0"/>
              <a:t>, GET,</a:t>
            </a:r>
            <a:r>
              <a:rPr lang="en-US" altLang="ko-KR" baseline="0" dirty="0" smtClean="0"/>
              <a:t> POST </a:t>
            </a:r>
            <a:r>
              <a:rPr lang="ko-KR" altLang="en-US" baseline="0" dirty="0" smtClean="0"/>
              <a:t>기능의 처리를 위해 </a:t>
            </a:r>
            <a:r>
              <a:rPr lang="en-US" altLang="ko-KR" dirty="0" err="1" smtClean="0"/>
              <a:t>Action</a:t>
            </a:r>
            <a:r>
              <a:rPr lang="en-US" altLang="ko-KR" baseline="0" dirty="0" err="1" smtClean="0"/>
              <a:t>Event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00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en-US" altLang="ko-KR" baseline="0" dirty="0" smtClean="0"/>
              <a:t> Swing</a:t>
            </a:r>
            <a:r>
              <a:rPr lang="ko-KR" altLang="en-US" baseline="0" dirty="0" smtClean="0"/>
              <a:t>의 대표적인 </a:t>
            </a:r>
            <a:r>
              <a:rPr lang="en-US" altLang="ko-KR" baseline="0" dirty="0" smtClean="0"/>
              <a:t>component</a:t>
            </a:r>
            <a:r>
              <a:rPr lang="ko-KR" altLang="en-US" baseline="0" dirty="0" smtClean="0"/>
              <a:t>에 대해 살펴보도록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오른쪽의 회원정보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참고하여 컴포넌트들을 설명합니다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우선적으로 컴포넌트들 담을 창의 역할을 하는 컨테이너인 </a:t>
            </a:r>
            <a:r>
              <a:rPr lang="en-US" altLang="ko-KR" baseline="0" dirty="0" err="1" smtClean="0"/>
              <a:t>JFrame</a:t>
            </a:r>
            <a:r>
              <a:rPr lang="ko-KR" altLang="en-US" baseline="0" dirty="0" smtClean="0"/>
              <a:t>을 클래스에 상속받아 사용합니다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JFrame</a:t>
            </a:r>
            <a:r>
              <a:rPr lang="ko-KR" altLang="en-US" baseline="0" dirty="0" smtClean="0"/>
              <a:t>은 타이틀 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최소화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최대화 버튼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닫기 버튼을 가진 구조를 사용합니다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JTextField</a:t>
            </a:r>
            <a:r>
              <a:rPr lang="ko-KR" altLang="en-US" baseline="0" dirty="0" smtClean="0"/>
              <a:t>는 텍스트를 입력하기 위한 컴포넌트입니다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아래의 코드는 </a:t>
            </a:r>
            <a:r>
              <a:rPr lang="en-US" altLang="ko-KR" baseline="0" dirty="0" err="1" smtClean="0"/>
              <a:t>JTextField</a:t>
            </a:r>
            <a:r>
              <a:rPr lang="ko-KR" altLang="en-US" baseline="0" dirty="0" smtClean="0"/>
              <a:t>의 생성에 대한 예시를 보여줍니다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JTextArea</a:t>
            </a:r>
            <a:r>
              <a:rPr lang="ko-KR" altLang="en-US" baseline="0" dirty="0" smtClean="0"/>
              <a:t>는 여러 줄의 텍스트를 입력하기 위한 컴포넌트입니다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아래의 코드는 </a:t>
            </a:r>
            <a:r>
              <a:rPr lang="en-US" altLang="ko-KR" baseline="0" dirty="0" err="1" smtClean="0"/>
              <a:t>JTextArea</a:t>
            </a:r>
            <a:r>
              <a:rPr lang="ko-KR" altLang="en-US" baseline="0" dirty="0" smtClean="0"/>
              <a:t>의 생성에 대한 예시를 보여줍니다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53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오른쪽의 회원정보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참고하여 컴포넌트들을 설명합니다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JRadioButton</a:t>
            </a:r>
            <a:r>
              <a:rPr lang="ko-KR" altLang="en-US" baseline="0" dirty="0" smtClean="0"/>
              <a:t>는 여러가지 옵션 중 단 하나의 옵션만 선택할 수 있도록 하는 컴포넌트입니다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위해 </a:t>
            </a:r>
            <a:r>
              <a:rPr lang="en-US" altLang="ko-KR" baseline="0" dirty="0" err="1" smtClean="0"/>
              <a:t>JRadioButton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컴포넌트는 </a:t>
            </a:r>
            <a:r>
              <a:rPr lang="en-US" altLang="ko-KR" baseline="0" dirty="0" err="1" smtClean="0"/>
              <a:t>JButtonGroup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컴포넌트를 사용하여 다수의 </a:t>
            </a:r>
            <a:r>
              <a:rPr lang="en-US" altLang="ko-KR" baseline="0" dirty="0" err="1" smtClean="0"/>
              <a:t>JRadioButton</a:t>
            </a:r>
            <a:r>
              <a:rPr lang="ko-KR" altLang="en-US" baseline="0" dirty="0" smtClean="0"/>
              <a:t>가 중복으로 선택되지 않도록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아래의 코드는 </a:t>
            </a:r>
            <a:r>
              <a:rPr lang="en-US" altLang="ko-KR" baseline="0" dirty="0" err="1" smtClean="0"/>
              <a:t>JRadioButton</a:t>
            </a:r>
            <a:r>
              <a:rPr lang="ko-KR" altLang="en-US" baseline="0" dirty="0" smtClean="0"/>
              <a:t>의 생성에 대한 예시를 보여줍니다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JComboBox</a:t>
            </a:r>
            <a:r>
              <a:rPr lang="ko-KR" altLang="en-US" baseline="0" dirty="0" smtClean="0"/>
              <a:t>는 다수의 옵션 중 하나를 선택할 수 있도록 하며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리스트 형식으로 보여주는 컴포넌트입니다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JComboBox</a:t>
            </a:r>
            <a:r>
              <a:rPr lang="ko-KR" altLang="en-US" baseline="0" dirty="0" smtClean="0"/>
              <a:t>의 사용을 위해서는 다수의 옵션을 배열로 생성하고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생성된 옵션 배열을 매개변수로 넣어 주어 사용합니다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아래의 코드는 </a:t>
            </a:r>
            <a:r>
              <a:rPr lang="en-US" altLang="ko-KR" baseline="0" dirty="0" err="1" smtClean="0"/>
              <a:t>JComboBox</a:t>
            </a:r>
            <a:r>
              <a:rPr lang="ko-KR" altLang="en-US" baseline="0" dirty="0" smtClean="0"/>
              <a:t>의 생성에 대한 예시를 보여줍니다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3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오른쪽의 회원정보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참고하여 컴포넌트들을 설명합니다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JRadioButton</a:t>
            </a:r>
            <a:r>
              <a:rPr lang="ko-KR" altLang="en-US" baseline="0" dirty="0" smtClean="0"/>
              <a:t>는 여러가지 옵션 중 단 하나의 옵션만 선택할 수 있도록 하는 컴포넌트입니다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위해 </a:t>
            </a:r>
            <a:r>
              <a:rPr lang="en-US" altLang="ko-KR" baseline="0" dirty="0" err="1" smtClean="0"/>
              <a:t>JRadioButton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컴포넌트는 </a:t>
            </a:r>
            <a:r>
              <a:rPr lang="en-US" altLang="ko-KR" baseline="0" dirty="0" err="1" smtClean="0"/>
              <a:t>JButtonGroup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컴포넌트를 사용하여 다수의 </a:t>
            </a:r>
            <a:r>
              <a:rPr lang="en-US" altLang="ko-KR" baseline="0" dirty="0" err="1" smtClean="0"/>
              <a:t>JRadioButton</a:t>
            </a:r>
            <a:r>
              <a:rPr lang="ko-KR" altLang="en-US" baseline="0" dirty="0" smtClean="0"/>
              <a:t>가 중복으로 선택되지 않도록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아래의 코드는 </a:t>
            </a:r>
            <a:r>
              <a:rPr lang="en-US" altLang="ko-KR" baseline="0" dirty="0" err="1" smtClean="0"/>
              <a:t>JRadioButton</a:t>
            </a:r>
            <a:r>
              <a:rPr lang="ko-KR" altLang="en-US" baseline="0" dirty="0" smtClean="0"/>
              <a:t>의 생성에 대한 예시를 보여줍니다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JComboBox</a:t>
            </a:r>
            <a:r>
              <a:rPr lang="ko-KR" altLang="en-US" baseline="0" dirty="0" smtClean="0"/>
              <a:t>는 다수의 옵션 중 하나를 선택할 수 있도록 하며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리스트 형식으로 보여주는 컴포넌트입니다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JComboBox</a:t>
            </a:r>
            <a:r>
              <a:rPr lang="ko-KR" altLang="en-US" baseline="0" dirty="0" smtClean="0"/>
              <a:t>의 사용을 위해서는 다수의 옵션을 배열로 생성하고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생성된 옵션 배열을 매개변수로 넣어 주어 사용합니다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아래의 코드는 </a:t>
            </a:r>
            <a:r>
              <a:rPr lang="en-US" altLang="ko-KR" baseline="0" dirty="0" err="1" smtClean="0"/>
              <a:t>JComboBox</a:t>
            </a:r>
            <a:r>
              <a:rPr lang="ko-KR" altLang="en-US" baseline="0" dirty="0" smtClean="0"/>
              <a:t>의 생성에 대한 예시를 보여줍니다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5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컴포넌트들의 이벤트 처리는 </a:t>
            </a:r>
            <a:r>
              <a:rPr lang="en-US" altLang="ko-KR" dirty="0" err="1" smtClean="0"/>
              <a:t>ActionListener</a:t>
            </a:r>
            <a:r>
              <a:rPr lang="ko-KR" altLang="en-US" dirty="0" smtClean="0"/>
              <a:t>를 통해 이루어집니다</a:t>
            </a:r>
            <a:r>
              <a:rPr lang="en-US" altLang="ko-KR" dirty="0" smtClean="0"/>
              <a:t>.</a:t>
            </a:r>
          </a:p>
          <a:p>
            <a:r>
              <a:rPr lang="en-US" altLang="ko-KR" sz="1200" dirty="0" err="1" smtClean="0"/>
              <a:t>ActionListener</a:t>
            </a:r>
            <a:r>
              <a:rPr lang="ko-KR" altLang="en-US" sz="1200" dirty="0" smtClean="0"/>
              <a:t>를 사용하기 위해서는 </a:t>
            </a:r>
            <a:r>
              <a:rPr lang="en-US" altLang="ko-KR" sz="1200" dirty="0" err="1" smtClean="0"/>
              <a:t>ActionListener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컴포넌트에 추가해 주어야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이벤트 처리에는 두 가지 방법이 존재합니다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200" dirty="0" err="1" smtClean="0"/>
              <a:t>addActionListener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사용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클래스에 </a:t>
            </a:r>
            <a:r>
              <a:rPr lang="en-US" altLang="ko-KR" sz="1200" dirty="0" err="1" smtClean="0"/>
              <a:t>ActionListener</a:t>
            </a:r>
            <a:r>
              <a:rPr lang="ko-KR" altLang="en-US" sz="1200" dirty="0" smtClean="0"/>
              <a:t>를 상속받아 사용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dirty="0" smtClean="0"/>
              <a:t>다수 컴포넌트의 이벤트 처리를 용이하게 하기 위해 두 번째 방법을 사용합니다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클래스에 상속 받아 사용할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클래스 내에</a:t>
            </a:r>
            <a:r>
              <a:rPr lang="ko-KR" altLang="en-US" baseline="0" dirty="0" smtClean="0"/>
              <a:t> 생성해줘야 합니다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이후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actionPerformed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 내에서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ActionEvent</a:t>
            </a:r>
            <a:r>
              <a:rPr lang="ko-KR" altLang="en-US" baseline="0" dirty="0" smtClean="0"/>
              <a:t>의 함수를 사용하여 이벤트 처리를 구현할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91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Java</a:t>
            </a:r>
            <a:r>
              <a:rPr lang="en-US" altLang="ko-KR" baseline="0" dirty="0" smtClean="0"/>
              <a:t> Swing</a:t>
            </a:r>
            <a:r>
              <a:rPr lang="ko-KR" altLang="en-US" baseline="0" dirty="0" smtClean="0"/>
              <a:t>을 사용한 로그인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예제입니다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한림대학교 스마트 캠퍼스에 로그인하는 </a:t>
            </a:r>
            <a:r>
              <a:rPr lang="en-US" altLang="ko-KR" dirty="0" smtClean="0"/>
              <a:t>GUI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예제로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다음의 컴포넌트들이 사용되었습니다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JLabel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JCheckBox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JButton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컴포넌트가 사용되었습니다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첨부된 예제의 소스코드를 참고하여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로그인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구현해 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주차 강의에 앞서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를 직접 구현해 보는 것을 권장합니다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1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조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5" name="그룹 4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0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pic>
        <p:nvPicPr>
          <p:cNvPr id="11" name="Picture 3" descr="C:\Users\Eui-Jik\Google 드라이브\개인\CIC LAB\lab_logo.jp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 userDrawn="1"/>
        </p:nvGrpSpPr>
        <p:grpSpPr>
          <a:xfrm flipV="1">
            <a:off x="0" y="2636912"/>
            <a:ext cx="9906000" cy="72008"/>
            <a:chOff x="0" y="6453336"/>
            <a:chExt cx="9906000" cy="4615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 userDrawn="1"/>
        </p:nvSpPr>
        <p:spPr>
          <a:xfrm>
            <a:off x="4953000" y="2544688"/>
            <a:ext cx="4968552" cy="395535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pic>
        <p:nvPicPr>
          <p:cNvPr id="7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Picture 3" descr="C:\Users\Eui-Jik\Google 드라이브\개인\CIC LAB\lab_logo.jpg">
            <a:extLst>
              <a:ext uri="{FF2B5EF4-FFF2-40B4-BE49-F238E27FC236}">
                <a16:creationId xmlns:a16="http://schemas.microsoft.com/office/drawing/2014/main" id="{383CF2B4-BB44-4C3D-907A-EE080976E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289664"/>
            <a:ext cx="9433047" cy="800219"/>
          </a:xfrm>
        </p:spPr>
        <p:txBody>
          <a:bodyPr/>
          <a:lstStyle/>
          <a:p>
            <a:r>
              <a:rPr lang="en-US" altLang="ko-KR" sz="1600" dirty="0"/>
              <a:t>&lt;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주차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ko-KR" altLang="en-US" sz="1600" dirty="0"/>
              <a:t>비대면 강의 </a:t>
            </a:r>
            <a:r>
              <a:rPr lang="en-US" altLang="ko-KR" sz="1600" dirty="0"/>
              <a:t>&gt;</a:t>
            </a:r>
          </a:p>
          <a:p>
            <a:r>
              <a:rPr lang="en-US" altLang="ko-KR" sz="3600" dirty="0" smtClean="0"/>
              <a:t>GUI Development</a:t>
            </a:r>
            <a:endParaRPr lang="en-US" altLang="ko-KR" sz="36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2020.03.26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Sol-Bee Lee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sorub3535@gmail.com</a:t>
            </a:r>
            <a:endParaRPr lang="ko-KR" altLang="en-US" sz="2000" dirty="0"/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SwingExample.java</a:t>
            </a:r>
            <a:endParaRPr lang="en-US" altLang="ko-KR" sz="20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" y="1484784"/>
            <a:ext cx="965178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3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SwingExample.java</a:t>
            </a: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3" y="1481967"/>
            <a:ext cx="9387755" cy="51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SwingExample.java</a:t>
            </a: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23" y="1484784"/>
            <a:ext cx="614351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Programming</a:t>
            </a:r>
          </a:p>
          <a:p>
            <a:endParaRPr lang="en-US" altLang="ko-KR" sz="20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ko-KR" altLang="en-US" smtClean="0"/>
              <a:t>차주 수업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Swing</a:t>
            </a:r>
          </a:p>
          <a:p>
            <a:r>
              <a:rPr lang="en-US" altLang="ko-KR" sz="2400" dirty="0" smtClean="0"/>
              <a:t>Swing component</a:t>
            </a:r>
          </a:p>
          <a:p>
            <a:r>
              <a:rPr lang="en-US" altLang="ko-KR" sz="2400" dirty="0" smtClean="0"/>
              <a:t>Event </a:t>
            </a:r>
            <a:r>
              <a:rPr lang="ko-KR" altLang="en-US" sz="2400" dirty="0" smtClean="0"/>
              <a:t>처리</a:t>
            </a:r>
            <a:endParaRPr lang="en-US" altLang="ko-KR" sz="2400" dirty="0" smtClean="0"/>
          </a:p>
          <a:p>
            <a:r>
              <a:rPr lang="en-US" altLang="ko-KR" sz="2400" dirty="0" smtClean="0"/>
              <a:t>Example</a:t>
            </a:r>
          </a:p>
          <a:p>
            <a:r>
              <a:rPr lang="ko-KR" altLang="en-US" sz="2400" dirty="0" smtClean="0"/>
              <a:t>차주 수업 내용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Java Swing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사용한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Swing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Java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구현을 위해 </a:t>
            </a:r>
            <a:r>
              <a:rPr lang="en-US" altLang="ko-KR" sz="1600" dirty="0" smtClean="0"/>
              <a:t>JDK</a:t>
            </a:r>
            <a:r>
              <a:rPr lang="ko-KR" altLang="en-US" sz="1600" dirty="0" smtClean="0"/>
              <a:t>에서 기본적으로 제공하는 개발 도구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JDK </a:t>
            </a:r>
            <a:r>
              <a:rPr lang="en-US" altLang="ko-KR" sz="1600" dirty="0"/>
              <a:t>1.1</a:t>
            </a:r>
            <a:r>
              <a:rPr lang="ko-KR" altLang="en-US" sz="1600" dirty="0"/>
              <a:t>부터 제공된 향상된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 구현을 </a:t>
            </a:r>
            <a:r>
              <a:rPr lang="ko-KR" altLang="en-US" sz="1600" dirty="0"/>
              <a:t>위한 </a:t>
            </a:r>
            <a:r>
              <a:rPr lang="ko-KR" altLang="en-US" sz="1600" dirty="0" smtClean="0"/>
              <a:t>패키지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javax.swing</a:t>
            </a:r>
            <a:r>
              <a:rPr lang="en-US" altLang="ko-KR" sz="1600" dirty="0"/>
              <a:t>.*;)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Button, label, tab, list, frame </a:t>
            </a:r>
            <a:r>
              <a:rPr lang="ko-KR" altLang="en-US" sz="1600" dirty="0" smtClean="0"/>
              <a:t>등의 다양한 종류의 경량 컴포넌트를 제공함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시스템에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상관없이 일관된 컴포넌트 지원</a:t>
            </a: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745088" y="3101460"/>
            <a:ext cx="4032448" cy="3565049"/>
            <a:chOff x="4895529" y="2598366"/>
            <a:chExt cx="4866471" cy="4302402"/>
          </a:xfrm>
        </p:grpSpPr>
        <p:pic>
          <p:nvPicPr>
            <p:cNvPr id="8" name="Picture 2" descr="https://upload.wikimedia.org/wikipedia/commons/c/cc/Gui-widget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5529" y="2598366"/>
              <a:ext cx="4866471" cy="392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214308" y="6529334"/>
              <a:ext cx="2228910" cy="371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Example of Java Swing</a:t>
              </a:r>
              <a:endParaRPr lang="ko-KR" altLang="en-US" sz="14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3170" y="3467564"/>
            <a:ext cx="5432201" cy="3198945"/>
            <a:chOff x="143170" y="3602487"/>
            <a:chExt cx="5432201" cy="31989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170" y="3602487"/>
              <a:ext cx="5432201" cy="251754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927834" y="6493655"/>
              <a:ext cx="1862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JComponents</a:t>
              </a:r>
              <a:r>
                <a:rPr lang="en-US" altLang="ko-KR" sz="1400" b="1" dirty="0" smtClean="0"/>
                <a:t> of Swing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4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처리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Event source</a:t>
            </a:r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이벤트가 발생되는 컴포넌트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Event listener</a:t>
            </a:r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모니터링을 통해 이벤트의 발생 여부를 감지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Event handler</a:t>
            </a:r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Event listener</a:t>
            </a:r>
            <a:r>
              <a:rPr lang="ko-KR" altLang="en-US" sz="1200" dirty="0" smtClean="0"/>
              <a:t>에 전달된 이벤트를 처리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r>
              <a:rPr lang="ko-KR" altLang="en-US" sz="2000" dirty="0" smtClean="0"/>
              <a:t>대표적인 이벤트</a:t>
            </a:r>
            <a:endParaRPr lang="en-US" altLang="ko-KR" sz="2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Swing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97458"/>
              </p:ext>
            </p:extLst>
          </p:nvPr>
        </p:nvGraphicFramePr>
        <p:xfrm>
          <a:off x="531552" y="3811360"/>
          <a:ext cx="8885944" cy="1138959"/>
        </p:xfrm>
        <a:graphic>
          <a:graphicData uri="http://schemas.openxmlformats.org/drawingml/2006/table">
            <a:tbl>
              <a:tblPr/>
              <a:tblGrid>
                <a:gridCol w="1433408">
                  <a:extLst>
                    <a:ext uri="{9D8B030D-6E8A-4147-A177-3AD203B41FA5}">
                      <a16:colId xmlns:a16="http://schemas.microsoft.com/office/drawing/2014/main" val="630294967"/>
                    </a:ext>
                  </a:extLst>
                </a:gridCol>
                <a:gridCol w="7452536">
                  <a:extLst>
                    <a:ext uri="{9D8B030D-6E8A-4147-A177-3AD203B41FA5}">
                      <a16:colId xmlns:a16="http://schemas.microsoft.com/office/drawing/2014/main" val="38833559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Event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53723"/>
                  </a:ext>
                </a:extLst>
              </a:tr>
              <a:tr h="2836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ActionEvent</a:t>
                      </a: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    버튼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리스트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메뉴 등의 컴포넌트가 눌리거나 선택이 되었을 때 발생하는 이벤트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752806"/>
                  </a:ext>
                </a:extLst>
              </a:tr>
              <a:tr h="2836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KeyEvent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    키보드로부터 </a:t>
                      </a:r>
                      <a:r>
                        <a:rPr lang="ko-KR" altLang="en-US" sz="1200" dirty="0">
                          <a:effectLst/>
                        </a:rPr>
                        <a:t>입력이 될 때 발생하는 이벤트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77916"/>
                  </a:ext>
                </a:extLst>
              </a:tr>
              <a:tr h="2836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</a:rPr>
                        <a:t>MouseEvent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    마우스가 </a:t>
                      </a:r>
                      <a:r>
                        <a:rPr lang="ko-KR" altLang="en-US" sz="1200" dirty="0">
                          <a:effectLst/>
                        </a:rPr>
                        <a:t>눌려지거나 움직일 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마우스 커서가 컴포넌트 영역에 들어가거나 벗어날 때 발생하는 이벤트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4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ko-KR" altLang="en-US" sz="2000" dirty="0" smtClean="0"/>
              <a:t>컴포넌트들을 담을 창 </a:t>
            </a:r>
            <a:r>
              <a:rPr lang="en-US" altLang="ko-KR" sz="2000" dirty="0" smtClean="0"/>
              <a:t>(Window)</a:t>
            </a:r>
            <a:r>
              <a:rPr lang="ko-KR" altLang="en-US" sz="2000" dirty="0" smtClean="0"/>
              <a:t> 역할을 하는 컨테이너인 </a:t>
            </a:r>
            <a:r>
              <a:rPr lang="en-US" altLang="ko-KR" sz="2000" dirty="0" err="1" smtClean="0"/>
              <a:t>JFrame</a:t>
            </a:r>
            <a:r>
              <a:rPr lang="ko-KR" altLang="en-US" sz="2000" dirty="0" smtClean="0"/>
              <a:t>을 사용함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/>
              <a:t>타이틀 바</a:t>
            </a:r>
            <a:r>
              <a:rPr lang="en-US" altLang="ko-KR" sz="1600" dirty="0"/>
              <a:t>, </a:t>
            </a:r>
            <a:r>
              <a:rPr lang="ko-KR" altLang="en-US" sz="1600" dirty="0"/>
              <a:t>최소화</a:t>
            </a:r>
            <a:r>
              <a:rPr lang="en-US" altLang="ko-KR" sz="1600" dirty="0"/>
              <a:t>/</a:t>
            </a:r>
            <a:r>
              <a:rPr lang="ko-KR" altLang="en-US" sz="1600" dirty="0"/>
              <a:t>최대화 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닫기 버튼을 가진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클래스에 </a:t>
            </a:r>
            <a:r>
              <a:rPr lang="en-US" altLang="ko-KR" sz="1600" dirty="0" err="1" smtClean="0"/>
              <a:t>Jframe</a:t>
            </a:r>
            <a:r>
              <a:rPr lang="ko-KR" altLang="en-US" sz="1600" dirty="0" smtClean="0"/>
              <a:t>을 상속받아 사용함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내에서 컴포넌트들을 생성 및 배치함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JTextField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텍스트 입력을 위한 컴포넌트</a:t>
            </a:r>
            <a:endParaRPr lang="en-US" altLang="ko-KR" sz="16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JTextArea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여러 줄의 텍스트 입력을 위한 컴포넌트</a:t>
            </a:r>
            <a:endParaRPr lang="en-US" altLang="ko-KR" sz="16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Swing component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44" y="3573898"/>
            <a:ext cx="3528392" cy="9825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43" y="5594164"/>
            <a:ext cx="4797825" cy="124388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2597" y="2219957"/>
            <a:ext cx="5653895" cy="418807"/>
            <a:chOff x="842597" y="1894954"/>
            <a:chExt cx="5653895" cy="4188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597" y="1894954"/>
              <a:ext cx="5653895" cy="418807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005951" y="1927740"/>
              <a:ext cx="1466824" cy="3271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152" y="1463447"/>
            <a:ext cx="3200400" cy="46958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938367" y="1743076"/>
            <a:ext cx="2580283" cy="353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73452" y="1735026"/>
            <a:ext cx="111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JTextField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38367" y="4686300"/>
            <a:ext cx="2580283" cy="1028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77941" y="5015983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JTextArea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1576" y="6216105"/>
            <a:ext cx="12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회원정보 </a:t>
            </a:r>
            <a:r>
              <a:rPr lang="en-US" altLang="ko-KR" sz="1400" b="1" dirty="0" smtClean="0"/>
              <a:t>GUI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91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JRadioButton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라디오 버튼 컴포넌트</a:t>
            </a:r>
            <a:endParaRPr lang="en-US" altLang="ko-KR" sz="16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JComboBox</a:t>
            </a:r>
            <a:endParaRPr lang="en-US" altLang="ko-KR" sz="2000" dirty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선택 가능한 목록을 위한 </a:t>
            </a:r>
            <a:r>
              <a:rPr lang="ko-KR" altLang="en-US" sz="1600" dirty="0" err="1" smtClean="0"/>
              <a:t>콤보박스</a:t>
            </a:r>
            <a:r>
              <a:rPr lang="ko-KR" altLang="en-US" sz="1600" dirty="0" smtClean="0"/>
              <a:t> 컴포넌트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Swing component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1463447"/>
            <a:ext cx="3200400" cy="46958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046119" y="4157663"/>
            <a:ext cx="169069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87024" y="4058722"/>
            <a:ext cx="146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JRadioButton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58075" y="4157663"/>
            <a:ext cx="169069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693322" y="3655997"/>
            <a:ext cx="129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JComboBox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87379" y="3656461"/>
            <a:ext cx="735015" cy="348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89" y="1655412"/>
            <a:ext cx="5474163" cy="21621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89" y="5013176"/>
            <a:ext cx="5109968" cy="13356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11576" y="6216105"/>
            <a:ext cx="12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회원정보 </a:t>
            </a:r>
            <a:r>
              <a:rPr lang="en-US" altLang="ko-KR" sz="1400" b="1" dirty="0" smtClean="0"/>
              <a:t>GUI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0433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JLabel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텍스트를 표현을 위해 사용되는 컴포넌트</a:t>
            </a:r>
            <a:endParaRPr lang="en-US" altLang="ko-KR" sz="16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JButton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버튼 컴포넌트</a:t>
            </a: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Swing component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1463447"/>
            <a:ext cx="3200400" cy="4695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48891" y="5690966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JButton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66002" y="5704304"/>
            <a:ext cx="681023" cy="348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18254" y="1735641"/>
            <a:ext cx="7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JLabel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4009" y="1746052"/>
            <a:ext cx="611047" cy="348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26" y="1682182"/>
            <a:ext cx="3693530" cy="7387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7" y="3292246"/>
            <a:ext cx="4173682" cy="15962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1576" y="6216105"/>
            <a:ext cx="12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회원정보 </a:t>
            </a:r>
            <a:r>
              <a:rPr lang="en-US" altLang="ko-KR" sz="1400" b="1" dirty="0" smtClean="0"/>
              <a:t>GUI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122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ActionListener</a:t>
            </a:r>
            <a:r>
              <a:rPr lang="ko-KR" altLang="en-US" sz="2000" dirty="0" smtClean="0"/>
              <a:t>를 사용하여 컴포넌트 이벤트 처리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ActionListener</a:t>
            </a:r>
            <a:r>
              <a:rPr lang="ko-KR" altLang="en-US" sz="1600" dirty="0" smtClean="0"/>
              <a:t>를 사용하기 위해 </a:t>
            </a:r>
            <a:r>
              <a:rPr lang="en-US" altLang="ko-KR" sz="1600" dirty="0" err="1" smtClean="0"/>
              <a:t>ActionListener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컴포넌트에 추가해 주어야 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이벤트 처리에는 두 가지 방법이 존재함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1) </a:t>
            </a:r>
            <a:r>
              <a:rPr lang="en-US" altLang="ko-KR" sz="1600" dirty="0" err="1" smtClean="0"/>
              <a:t>addActionListener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/>
              <a:t>actionPerformed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사용하여 컴포넌트 액션 감지 시</a:t>
            </a:r>
            <a:r>
              <a:rPr lang="en-US" altLang="ko-KR" sz="1200" dirty="0"/>
              <a:t>, </a:t>
            </a:r>
            <a:r>
              <a:rPr lang="ko-KR" altLang="en-US" sz="1200" dirty="0"/>
              <a:t>원하는 기능 구현 가능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클래스에 </a:t>
            </a:r>
            <a:r>
              <a:rPr lang="en-US" altLang="ko-KR" sz="1600" dirty="0" err="1" smtClean="0"/>
              <a:t>ActionListener</a:t>
            </a:r>
            <a:r>
              <a:rPr lang="ko-KR" altLang="en-US" sz="1600" dirty="0" smtClean="0"/>
              <a:t>를 상속받아 사용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400" dirty="0" smtClean="0"/>
              <a:t>클래스 내에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 ()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반드시 존재해야 함</a:t>
            </a:r>
            <a:endParaRPr lang="en-US" altLang="ko-KR" sz="14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사용하여 컴포넌트 액션 감지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원하는 기능 구현 가능</a:t>
            </a:r>
            <a:endParaRPr lang="en-US" altLang="ko-KR" sz="14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5" y="2587225"/>
            <a:ext cx="4517246" cy="164040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068885" y="5165571"/>
            <a:ext cx="7412507" cy="1593620"/>
            <a:chOff x="1068885" y="4454225"/>
            <a:chExt cx="7517953" cy="161629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885" y="4471412"/>
              <a:ext cx="7517953" cy="159910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254411" y="4454225"/>
              <a:ext cx="2094830" cy="293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59346" y="5397500"/>
              <a:ext cx="1939554" cy="243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7831"/>
          <a:stretch/>
        </p:blipFill>
        <p:spPr>
          <a:xfrm>
            <a:off x="6393160" y="4005064"/>
            <a:ext cx="3347740" cy="8737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160" y="5149106"/>
            <a:ext cx="3425091" cy="1610086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5400000">
            <a:off x="7901505" y="4796219"/>
            <a:ext cx="395858" cy="37673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6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Java Swing</a:t>
            </a:r>
            <a:r>
              <a:rPr lang="ko-KR" altLang="en-US" sz="2000" dirty="0" smtClean="0"/>
              <a:t>을 사용한 로그인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예제 구현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스마트 캠퍼스에 로그인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사용해야 하는 컴포넌트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400" dirty="0" err="1" smtClean="0"/>
              <a:t>JLabel</a:t>
            </a:r>
            <a:endParaRPr lang="en-US" altLang="ko-KR" sz="14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400" dirty="0" err="1" smtClean="0"/>
              <a:t>JTextField</a:t>
            </a:r>
            <a:endParaRPr lang="en-US" altLang="ko-KR" sz="14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400" dirty="0" err="1" smtClean="0"/>
              <a:t>JCheckBox</a:t>
            </a:r>
            <a:endParaRPr lang="en-US" altLang="ko-KR" sz="14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400" dirty="0" err="1" smtClean="0"/>
              <a:t>JButton</a:t>
            </a:r>
            <a:endParaRPr lang="en-US" altLang="ko-KR" sz="14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r>
              <a:rPr lang="ko-KR" altLang="en-US" sz="2000" dirty="0" smtClean="0"/>
              <a:t>첨부된 예제의 소스코드를 활용해 로그인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를 구현해 볼 것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예시의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와 완전히 동일하지 않아도 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앞서 언급되지 않은 컴포넌트를 추가적으로 사용하여 구현해도 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20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261521" y="908720"/>
            <a:ext cx="2470172" cy="3012578"/>
            <a:chOff x="6393160" y="2852936"/>
            <a:chExt cx="3071430" cy="37458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3160" y="2852936"/>
              <a:ext cx="3071430" cy="33175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40904" y="6216105"/>
              <a:ext cx="2775942" cy="3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로그인 </a:t>
              </a:r>
              <a:r>
                <a:rPr lang="en-US" altLang="ko-KR" sz="1400" b="1" dirty="0" smtClean="0"/>
                <a:t>GUI </a:t>
              </a:r>
              <a:r>
                <a:rPr lang="ko-KR" altLang="en-US" sz="1400" b="1" dirty="0" smtClean="0"/>
                <a:t>예시</a:t>
              </a:r>
              <a:endParaRPr lang="ko-KR" altLang="en-US" sz="14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225686" y="3968314"/>
            <a:ext cx="2541842" cy="2868562"/>
            <a:chOff x="971393" y="4077072"/>
            <a:chExt cx="2541842" cy="28685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393" y="4077072"/>
              <a:ext cx="2541842" cy="25590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42068" y="6637857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첨부 소스코드의 </a:t>
              </a:r>
              <a:r>
                <a:rPr lang="en-US" altLang="ko-KR" sz="1400" b="1" dirty="0" smtClean="0"/>
                <a:t>GUI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4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72977</TotalTime>
  <Words>1097</Words>
  <Application>Microsoft Office PowerPoint</Application>
  <PresentationFormat>A4 용지(210x297mm)</PresentationFormat>
  <Paragraphs>257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SolBee Lee</cp:lastModifiedBy>
  <cp:revision>4820</cp:revision>
  <dcterms:created xsi:type="dcterms:W3CDTF">2014-05-15T02:02:05Z</dcterms:created>
  <dcterms:modified xsi:type="dcterms:W3CDTF">2020-03-11T11:33:00Z</dcterms:modified>
</cp:coreProperties>
</file>