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53" r:id="rId4"/>
    <p:sldId id="363" r:id="rId5"/>
    <p:sldId id="364" r:id="rId6"/>
    <p:sldId id="356" r:id="rId7"/>
    <p:sldId id="294" r:id="rId8"/>
    <p:sldId id="362" r:id="rId9"/>
    <p:sldId id="359" r:id="rId10"/>
    <p:sldId id="361" r:id="rId11"/>
    <p:sldId id="360" r:id="rId12"/>
    <p:sldId id="358" r:id="rId13"/>
    <p:sldId id="365" r:id="rId14"/>
    <p:sldId id="366" r:id="rId15"/>
    <p:sldId id="368" r:id="rId16"/>
    <p:sldId id="369" r:id="rId17"/>
    <p:sldId id="367" r:id="rId18"/>
    <p:sldId id="370" r:id="rId19"/>
    <p:sldId id="371" r:id="rId20"/>
    <p:sldId id="352" r:id="rId21"/>
    <p:sldId id="261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64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4110" userDrawn="1">
          <p15:clr>
            <a:srgbClr val="A4A3A4"/>
          </p15:clr>
        </p15:guide>
        <p15:guide id="11" pos="512" userDrawn="1">
          <p15:clr>
            <a:srgbClr val="A4A3A4"/>
          </p15:clr>
        </p15:guide>
        <p15:guide id="12" pos="4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9999"/>
    <a:srgbClr val="02BDEE"/>
    <a:srgbClr val="00C0BC"/>
    <a:srgbClr val="00F2EC"/>
    <a:srgbClr val="00BCB8"/>
    <a:srgbClr val="324D6D"/>
    <a:srgbClr val="283C8C"/>
    <a:srgbClr val="264365"/>
    <a:srgbClr val="30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12" autoAdjust="0"/>
  </p:normalViewPr>
  <p:slideViewPr>
    <p:cSldViewPr>
      <p:cViewPr varScale="1">
        <p:scale>
          <a:sx n="88" d="100"/>
          <a:sy n="88" d="100"/>
        </p:scale>
        <p:origin x="1962" y="84"/>
      </p:cViewPr>
      <p:guideLst>
        <p:guide orient="horz" pos="164"/>
        <p:guide orient="horz" pos="1117"/>
        <p:guide orient="horz"/>
        <p:guide orient="horz" pos="4110"/>
        <p:guide pos="512"/>
        <p:guide pos="4980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실습 교육 조교 </a:t>
            </a:r>
            <a:r>
              <a:rPr lang="ko-KR" altLang="en-US" dirty="0" err="1" smtClean="0"/>
              <a:t>이솔비입니다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실습에서는 </a:t>
            </a:r>
            <a:r>
              <a:rPr lang="en-US" altLang="ko-KR" dirty="0" err="1" smtClean="0"/>
              <a:t>jCoAP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대해 간단히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개요 정도로 살펴보도록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다음은</a:t>
            </a:r>
            <a:r>
              <a:rPr lang="en-US" altLang="ko-KR" sz="1200" baseline="0" dirty="0" smtClean="0"/>
              <a:t>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Method Codes</a:t>
            </a:r>
            <a:r>
              <a:rPr lang="ko-KR" altLang="en-US" sz="1200" baseline="0" dirty="0" smtClean="0"/>
              <a:t>에 대한 설명으로</a:t>
            </a:r>
            <a:r>
              <a:rPr lang="en-US" altLang="ko-KR" sz="1200" baseline="0" dirty="0" smtClean="0"/>
              <a:t>,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header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code field</a:t>
            </a:r>
            <a:r>
              <a:rPr lang="ko-KR" altLang="en-US" sz="1200" baseline="0" dirty="0" smtClean="0"/>
              <a:t>의 값을 위한 두 개의 </a:t>
            </a:r>
            <a:r>
              <a:rPr lang="en-US" altLang="ko-KR" sz="1200" baseline="0" dirty="0" smtClean="0"/>
              <a:t>sub-registries </a:t>
            </a:r>
            <a:r>
              <a:rPr lang="ko-KR" altLang="en-US" sz="1200" baseline="0" dirty="0" smtClean="0"/>
              <a:t>중 하나의 </a:t>
            </a:r>
            <a:r>
              <a:rPr lang="en-US" altLang="ko-KR" sz="1200" baseline="0" dirty="0" smtClean="0"/>
              <a:t>sub-registry</a:t>
            </a:r>
            <a:r>
              <a:rPr lang="ko-KR" altLang="en-US" sz="1200" baseline="0" dirty="0" smtClean="0"/>
              <a:t>입니다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각 항목에는 </a:t>
            </a:r>
            <a:r>
              <a:rPr lang="en-US" altLang="ko-KR" sz="1200" baseline="0" dirty="0" smtClean="0"/>
              <a:t>0.01-0.31 </a:t>
            </a:r>
            <a:r>
              <a:rPr lang="ko-KR" altLang="en-US" sz="1200" baseline="0" dirty="0" smtClean="0"/>
              <a:t>범위에 해당하는 </a:t>
            </a:r>
            <a:r>
              <a:rPr lang="en-US" altLang="ko-KR" sz="1200" baseline="0" dirty="0" smtClean="0"/>
              <a:t>Method Code</a:t>
            </a:r>
            <a:r>
              <a:rPr lang="ko-KR" altLang="en-US" sz="1200" baseline="0" dirty="0" smtClean="0"/>
              <a:t>가 포함됩니다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아래 그림과 같이 </a:t>
            </a:r>
            <a:r>
              <a:rPr lang="en-US" altLang="ko-KR" sz="1200" baseline="0" dirty="0" smtClean="0"/>
              <a:t>GET, PUT, POST, DELETE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포함하며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실제 </a:t>
            </a:r>
            <a:r>
              <a:rPr lang="en-US" altLang="ko-KR" sz="1200" baseline="0" dirty="0" smtClean="0"/>
              <a:t>java</a:t>
            </a:r>
            <a:r>
              <a:rPr lang="ko-KR" altLang="en-US" sz="1200" baseline="0" dirty="0" smtClean="0"/>
              <a:t>로 구현한 </a:t>
            </a:r>
            <a:r>
              <a:rPr lang="en-US" altLang="ko-KR" sz="1200" baseline="0" dirty="0" err="1" smtClean="0"/>
              <a:t>jCoAP</a:t>
            </a:r>
            <a:r>
              <a:rPr lang="ko-KR" altLang="en-US" sz="1200" baseline="0" dirty="0" smtClean="0"/>
              <a:t>에서는 오른쪽 아래의 그림과 같이 작성되어 있는 것을 확인할 수 있습니다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324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다음은</a:t>
            </a:r>
            <a:r>
              <a:rPr lang="en-US" altLang="ko-KR" sz="1200" baseline="0" dirty="0" smtClean="0"/>
              <a:t>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Response Codes</a:t>
            </a:r>
            <a:r>
              <a:rPr lang="ko-KR" altLang="en-US" sz="1200" baseline="0" dirty="0" smtClean="0"/>
              <a:t>에 대한 설명으로</a:t>
            </a:r>
            <a:r>
              <a:rPr lang="en-US" altLang="ko-KR" sz="1200" baseline="0" dirty="0" smtClean="0"/>
              <a:t>,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header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code field</a:t>
            </a:r>
            <a:r>
              <a:rPr lang="ko-KR" altLang="en-US" sz="1200" baseline="0" dirty="0" smtClean="0"/>
              <a:t>의 값을 위한 두 개의 </a:t>
            </a:r>
            <a:r>
              <a:rPr lang="en-US" altLang="ko-KR" sz="1200" baseline="0" dirty="0" smtClean="0"/>
              <a:t>sub-registries </a:t>
            </a:r>
            <a:r>
              <a:rPr lang="ko-KR" altLang="en-US" sz="1200" baseline="0" dirty="0" smtClean="0"/>
              <a:t>중 하나의 </a:t>
            </a:r>
            <a:r>
              <a:rPr lang="en-US" altLang="ko-KR" sz="1200" baseline="0" dirty="0" smtClean="0"/>
              <a:t>sub-registry</a:t>
            </a:r>
            <a:r>
              <a:rPr lang="ko-KR" altLang="en-US" sz="1200" baseline="0" dirty="0" smtClean="0"/>
              <a:t>입니다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각 항목에는 </a:t>
            </a:r>
            <a:r>
              <a:rPr lang="en-US" altLang="ko-KR" sz="1200" baseline="0" dirty="0" smtClean="0"/>
              <a:t>2.00-5.31 </a:t>
            </a:r>
            <a:r>
              <a:rPr lang="ko-KR" altLang="en-US" sz="1200" baseline="0" dirty="0" smtClean="0"/>
              <a:t>범위에 해당하는 </a:t>
            </a:r>
            <a:r>
              <a:rPr lang="en-US" altLang="ko-KR" sz="1200" baseline="0" dirty="0" smtClean="0"/>
              <a:t>Response Code</a:t>
            </a:r>
            <a:r>
              <a:rPr lang="ko-KR" altLang="en-US" sz="1200" baseline="0" dirty="0" smtClean="0"/>
              <a:t>가 포함됩니다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아래 그림과 같이 다양한 </a:t>
            </a:r>
            <a:r>
              <a:rPr lang="en-US" altLang="ko-KR" sz="1200" baseline="0" dirty="0" smtClean="0"/>
              <a:t>response code</a:t>
            </a:r>
            <a:r>
              <a:rPr lang="ko-KR" altLang="en-US" sz="1200" baseline="0" dirty="0" smtClean="0"/>
              <a:t>가 정의되어 있으며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이는 </a:t>
            </a:r>
            <a:r>
              <a:rPr lang="en-US" altLang="ko-KR" sz="1200" baseline="0" dirty="0" err="1" smtClean="0"/>
              <a:t>jCoAP</a:t>
            </a:r>
            <a:r>
              <a:rPr lang="ko-KR" altLang="en-US" sz="1200" baseline="0" dirty="0" smtClean="0"/>
              <a:t>에서 오른쪽 아래의 그림과 같이 작성되어 있는 것을 확인할 수 있습니다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54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다음은 </a:t>
            </a:r>
            <a:r>
              <a:rPr lang="en-US" altLang="ko-KR" sz="1200" baseline="0" dirty="0" err="1" smtClean="0"/>
              <a:t>CoAP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Option</a:t>
            </a:r>
            <a:r>
              <a:rPr lang="ko-KR" altLang="en-US" sz="1200" baseline="0" dirty="0" smtClean="0"/>
              <a:t>을 보여줍니다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If-Match, Uri-Host, </a:t>
            </a:r>
            <a:r>
              <a:rPr lang="en-US" altLang="ko-KR" sz="1200" baseline="0" dirty="0" err="1" smtClean="0"/>
              <a:t>Etag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등의 다양한 옵션이 정의되어 있으며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이는 오른쪽 그림과 같이 </a:t>
            </a:r>
            <a:r>
              <a:rPr lang="en-US" altLang="ko-KR" sz="1200" baseline="0" dirty="0" err="1" smtClean="0"/>
              <a:t>jCoAP</a:t>
            </a:r>
            <a:r>
              <a:rPr lang="ko-KR" altLang="en-US" sz="1200" baseline="0" dirty="0" smtClean="0"/>
              <a:t>에서 작성되어 있는 것을 확인할 수 있습니다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50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jCoAP</a:t>
            </a:r>
            <a:r>
              <a:rPr lang="en-US" altLang="ko-KR" sz="1200" baseline="0" dirty="0" smtClean="0"/>
              <a:t> Example</a:t>
            </a:r>
            <a:r>
              <a:rPr lang="ko-KR" altLang="en-US" sz="1200" baseline="0" dirty="0" smtClean="0"/>
              <a:t>을 통해 </a:t>
            </a:r>
            <a:r>
              <a:rPr lang="en-US" altLang="ko-KR" sz="1200" baseline="0" dirty="0" err="1" smtClean="0"/>
              <a:t>jCoAP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를 실행시켜 보도록 하겠습니다</a:t>
            </a:r>
            <a:r>
              <a:rPr lang="en-US" altLang="ko-KR" sz="12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ws4d-jcoap-applications </a:t>
            </a:r>
            <a:r>
              <a:rPr lang="ko-KR" altLang="en-US" sz="1600" dirty="0" smtClean="0"/>
              <a:t>프로젝트 폴더의 </a:t>
            </a:r>
            <a:r>
              <a:rPr lang="en-US" altLang="ko-KR" sz="1600" dirty="0" smtClean="0"/>
              <a:t>CoapSampleResourceServer.java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Run 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60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64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jCoAP</a:t>
            </a:r>
            <a:r>
              <a:rPr lang="en-US" altLang="ko-KR" sz="1200" baseline="0" dirty="0" smtClean="0"/>
              <a:t> Example</a:t>
            </a:r>
            <a:r>
              <a:rPr lang="ko-KR" altLang="en-US" sz="1200" baseline="0" dirty="0" smtClean="0"/>
              <a:t>을 통해 </a:t>
            </a:r>
            <a:r>
              <a:rPr lang="en-US" altLang="ko-KR" sz="1200" baseline="0" dirty="0" err="1" smtClean="0"/>
              <a:t>jCoAP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를 실행시켜 보도록 하겠습니다</a:t>
            </a:r>
            <a:r>
              <a:rPr lang="en-US" altLang="ko-KR" sz="12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ws4d-jcoap-applications </a:t>
            </a:r>
            <a:r>
              <a:rPr lang="ko-KR" altLang="en-US" sz="1600" dirty="0" smtClean="0"/>
              <a:t>프로젝트 폴더의 </a:t>
            </a:r>
            <a:r>
              <a:rPr lang="en-US" altLang="ko-KR" sz="1600" dirty="0" smtClean="0"/>
              <a:t>BasicCoapClient.java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Run 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200" baseline="0" dirty="0" smtClean="0"/>
              <a:t>현재 코드의 예에선 </a:t>
            </a:r>
            <a:r>
              <a:rPr lang="en-US" altLang="ko-KR" sz="1200" baseline="0" dirty="0" smtClean="0"/>
              <a:t>resource discovery</a:t>
            </a:r>
            <a:r>
              <a:rPr lang="ko-KR" altLang="en-US" sz="1200" baseline="0" dirty="0" smtClean="0"/>
              <a:t>를 수행하는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를 나타낸다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는 </a:t>
            </a:r>
            <a:r>
              <a:rPr lang="en-US" altLang="ko-KR" sz="1200" baseline="0" dirty="0" smtClean="0"/>
              <a:t>Resource discovery, GET, POST, Observe </a:t>
            </a:r>
            <a:r>
              <a:rPr lang="ko-KR" altLang="en-US" sz="1200" baseline="0" dirty="0" smtClean="0"/>
              <a:t>기능을 제공합니다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77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가 제공하는 </a:t>
            </a:r>
            <a:r>
              <a:rPr lang="en-US" altLang="ko-KR" sz="1200" baseline="0" dirty="0" smtClean="0"/>
              <a:t>resource discovery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GET method</a:t>
            </a:r>
            <a:r>
              <a:rPr lang="ko-KR" altLang="en-US" sz="1200" baseline="0" dirty="0" smtClean="0"/>
              <a:t>입니다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61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가 제공하는 </a:t>
            </a:r>
            <a:r>
              <a:rPr lang="en-US" altLang="ko-KR" sz="1200" baseline="0" dirty="0" smtClean="0"/>
              <a:t>POST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Observe method</a:t>
            </a:r>
            <a:r>
              <a:rPr lang="ko-KR" altLang="en-US" sz="1200" baseline="0" dirty="0" smtClean="0"/>
              <a:t>입니다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21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/>
              <a:t>Server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가 제대로 실행되면 다음과 같은 결과를 얻을 수 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이번 주에는 제공되는 클라이언트의 </a:t>
            </a:r>
            <a:r>
              <a:rPr lang="ko-KR" altLang="en-US" sz="1200" baseline="0" dirty="0" err="1" smtClean="0"/>
              <a:t>메소드</a:t>
            </a:r>
            <a:r>
              <a:rPr lang="ko-KR" altLang="en-US" sz="1200" baseline="0" dirty="0" smtClean="0"/>
              <a:t> 및 </a:t>
            </a:r>
            <a:r>
              <a:rPr lang="ko-KR" altLang="en-US" sz="1200" baseline="0" dirty="0" err="1" smtClean="0"/>
              <a:t>실행결과에</a:t>
            </a:r>
            <a:r>
              <a:rPr lang="ko-KR" altLang="en-US" sz="1200" baseline="0" dirty="0" smtClean="0"/>
              <a:t> 대해 간단히 살펴보고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차후 상세한 </a:t>
            </a:r>
            <a:r>
              <a:rPr lang="ko-KR" altLang="en-US" sz="1200" baseline="0" dirty="0" err="1" smtClean="0"/>
              <a:t>메소드에</a:t>
            </a:r>
            <a:r>
              <a:rPr lang="ko-KR" altLang="en-US" sz="1200" baseline="0" dirty="0" smtClean="0"/>
              <a:t> 대한 구현에 대해 살펴봅니다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49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차후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Programming</a:t>
            </a:r>
            <a:r>
              <a:rPr lang="ko-KR" altLang="en-US" sz="1200" baseline="0" dirty="0" smtClean="0"/>
              <a:t>의 구현을 위해 아래와 같은 </a:t>
            </a:r>
            <a:r>
              <a:rPr lang="en-US" altLang="ko-KR" sz="1200" baseline="0" dirty="0" smtClean="0"/>
              <a:t>client GUI</a:t>
            </a:r>
            <a:r>
              <a:rPr lang="ko-KR" altLang="en-US" sz="1200" baseline="0" dirty="0" smtClean="0"/>
              <a:t>를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구현해 봅니다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BasicCoapClient.java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작성합니다</a:t>
            </a:r>
            <a:r>
              <a:rPr lang="en-US" altLang="ko-KR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5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다음은 </a:t>
            </a:r>
            <a:r>
              <a:rPr lang="en-US" altLang="ko-KR" sz="1200" baseline="0" dirty="0" smtClean="0"/>
              <a:t>Client GUI </a:t>
            </a:r>
            <a:r>
              <a:rPr lang="ko-KR" altLang="en-US" sz="1200" baseline="0" dirty="0" smtClean="0"/>
              <a:t>소스코드입니다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smtClean="0"/>
              <a:t>BasicCoapClient.java</a:t>
            </a:r>
            <a:r>
              <a:rPr lang="ko-KR" altLang="en-US" sz="1200" baseline="0" dirty="0" smtClean="0"/>
              <a:t>에 사용할 </a:t>
            </a:r>
            <a:r>
              <a:rPr lang="en-US" altLang="ko-KR" sz="1200" baseline="0" dirty="0" smtClean="0"/>
              <a:t>Swing </a:t>
            </a:r>
            <a:r>
              <a:rPr lang="ko-KR" altLang="en-US" sz="1200" baseline="0" dirty="0" smtClean="0"/>
              <a:t>컴포넌트를 </a:t>
            </a:r>
            <a:r>
              <a:rPr lang="ko-KR" altLang="en-US" sz="1200" baseline="0" dirty="0" err="1" smtClean="0"/>
              <a:t>전역변수로</a:t>
            </a:r>
            <a:r>
              <a:rPr lang="ko-KR" altLang="en-US" sz="1200" baseline="0" dirty="0" smtClean="0"/>
              <a:t> 선언하고</a:t>
            </a:r>
            <a:r>
              <a:rPr lang="en-US" altLang="ko-KR" sz="1200" baseline="0" dirty="0" smtClean="0"/>
              <a:t>,</a:t>
            </a:r>
            <a:endParaRPr lang="ko-KR" altLang="en-US" sz="1200" baseline="0" dirty="0" smtClean="0"/>
          </a:p>
          <a:p>
            <a:r>
              <a:rPr lang="en-US" altLang="ko-KR" sz="1200" baseline="0" dirty="0" err="1" smtClean="0"/>
              <a:t>clientUi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</a:t>
            </a:r>
            <a:r>
              <a:rPr lang="ko-KR" altLang="en-US" sz="1200" baseline="0" dirty="0" smtClean="0"/>
              <a:t> 생성 후</a:t>
            </a:r>
            <a:r>
              <a:rPr lang="en-US" altLang="ko-KR" sz="1200" baseline="0" dirty="0" smtClean="0"/>
              <a:t>, main() </a:t>
            </a:r>
            <a:r>
              <a:rPr lang="ko-KR" altLang="en-US" sz="1200" baseline="0" dirty="0" smtClean="0"/>
              <a:t>함수 내에서 </a:t>
            </a:r>
            <a:r>
              <a:rPr lang="en-US" altLang="ko-KR" sz="1200" baseline="0" dirty="0" err="1" smtClean="0"/>
              <a:t>clientUi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</a:t>
            </a:r>
            <a:r>
              <a:rPr lang="ko-KR" altLang="en-US" sz="1200" baseline="0" dirty="0" smtClean="0"/>
              <a:t> 호출을 통해 구현합니다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60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수업 목차입니다</a:t>
            </a:r>
            <a:r>
              <a:rPr lang="en-US" altLang="ko-KR" dirty="0" smtClean="0"/>
              <a:t>.</a:t>
            </a:r>
          </a:p>
          <a:p>
            <a:r>
              <a:rPr lang="en-US" altLang="ko-KR" sz="1200" dirty="0" smtClean="0"/>
              <a:t>Open source software (OSS)</a:t>
            </a:r>
          </a:p>
          <a:p>
            <a:r>
              <a:rPr lang="en-US" altLang="ko-KR" sz="1200" dirty="0" smtClean="0"/>
              <a:t>WS4D-jCoAP (Java)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jCoAP</a:t>
            </a:r>
            <a:r>
              <a:rPr lang="en-US" altLang="ko-KR" sz="1200" dirty="0" smtClean="0"/>
              <a:t> project</a:t>
            </a:r>
          </a:p>
          <a:p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introduction</a:t>
            </a:r>
          </a:p>
          <a:p>
            <a:r>
              <a:rPr lang="en-US" altLang="ko-KR" sz="1200" dirty="0" err="1" smtClean="0"/>
              <a:t>jCoAP</a:t>
            </a:r>
            <a:r>
              <a:rPr lang="en-US" altLang="ko-KR" sz="1200" dirty="0" smtClean="0"/>
              <a:t> server</a:t>
            </a:r>
            <a:endParaRPr lang="ko-KR" altLang="en-US" sz="1200" dirty="0" smtClean="0"/>
          </a:p>
          <a:p>
            <a:r>
              <a:rPr lang="en-US" altLang="ko-KR" sz="1200" dirty="0" err="1" smtClean="0"/>
              <a:t>jCoAP</a:t>
            </a:r>
            <a:r>
              <a:rPr lang="en-US" altLang="ko-KR" sz="1200" dirty="0" smtClean="0"/>
              <a:t> client</a:t>
            </a:r>
          </a:p>
          <a:p>
            <a:r>
              <a:rPr lang="en-US" altLang="ko-KR" sz="1200" dirty="0" err="1" smtClean="0"/>
              <a:t>jCoAP</a:t>
            </a:r>
            <a:r>
              <a:rPr lang="en-US" altLang="ko-KR" sz="1200" dirty="0" smtClean="0"/>
              <a:t> server &amp; client </a:t>
            </a:r>
            <a:r>
              <a:rPr lang="ko-KR" altLang="en-US" sz="1200" dirty="0" smtClean="0"/>
              <a:t>실행 결과</a:t>
            </a:r>
          </a:p>
          <a:p>
            <a:r>
              <a:rPr lang="en-US" altLang="ko-KR" sz="1200" dirty="0" err="1" smtClean="0"/>
              <a:t>jCoAP</a:t>
            </a:r>
            <a:r>
              <a:rPr lang="en-US" altLang="ko-KR" sz="1200" dirty="0" smtClean="0"/>
              <a:t> client GUI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r>
              <a:rPr lang="ko-KR" altLang="en-US" baseline="0" dirty="0" smtClean="0"/>
              <a:t>순으로 강의를 진행하도록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43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차주에는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Programming #2</a:t>
            </a:r>
            <a:r>
              <a:rPr lang="ko-KR" altLang="en-US" dirty="0" smtClean="0"/>
              <a:t>를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차주에는 본 실습에서 살펴본 </a:t>
            </a:r>
            <a:r>
              <a:rPr lang="ko-KR" altLang="en-US" dirty="0" err="1" smtClean="0"/>
              <a:t>메소드들에</a:t>
            </a:r>
            <a:r>
              <a:rPr lang="ko-KR" altLang="en-US" dirty="0" smtClean="0"/>
              <a:t> 대해 차주에 더욱 상세히 살펴보도록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문의 사항이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메일로 연락바랍니다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42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오픈 소스 소프트웨어는 소스 코드를 공개해 누구나 특별한 제한 없이 그 코드를 보고 사용할 수 있는 오픈 소스 라이선스를 만족하는 소프트웨어를 의미합니다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즉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공개적으로 접근하여 사용할 수 있게 설계되어 누구나 자유롭게 확인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수정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배포할 수 있는 코드로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통상적으로 오픈 </a:t>
            </a:r>
            <a:r>
              <a:rPr lang="ko-KR" altLang="en-US" sz="1200" baseline="0" dirty="0" err="1" smtClean="0"/>
              <a:t>소스라</a:t>
            </a:r>
            <a:r>
              <a:rPr lang="ko-KR" altLang="en-US" sz="1200" baseline="0" dirty="0" smtClean="0"/>
              <a:t> 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오픈소스는 단일 작성자 또는 기업이 아닌 커뮤니티가 개발하므로 유연성 및 지속성을 특징으로 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소프트웨어의 소스 코드를 자유롭게 읽고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err="1" smtClean="0"/>
              <a:t>재배포</a:t>
            </a:r>
            <a:r>
              <a:rPr lang="ko-KR" altLang="en-US" sz="1200" baseline="0" dirty="0" smtClean="0"/>
              <a:t> 및 개조를 가능하게 함으로써 소프트웨어가 향상되고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한 사람이 느린 속도로 소프트웨어를 개발하는 것보다 여러 사람들이 고치고 쓰고 버그를 개선하는 것이 보다 빠를 수 있다는 것이 오픈 소스의 기본 이념입니다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82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/>
              <a:t>WS4D</a:t>
            </a:r>
            <a:r>
              <a:rPr lang="ko-KR" altLang="en-US" sz="1200" baseline="0" dirty="0" smtClean="0"/>
              <a:t>는 </a:t>
            </a:r>
            <a:r>
              <a:rPr lang="en-US" altLang="ko-KR" sz="1200" dirty="0" smtClean="0"/>
              <a:t>Web Services for Devices</a:t>
            </a:r>
            <a:r>
              <a:rPr lang="ko-KR" altLang="en-US" sz="1200" dirty="0" smtClean="0"/>
              <a:t>의 약자로</a:t>
            </a:r>
            <a:r>
              <a:rPr lang="en-US" altLang="ko-KR" sz="1200" dirty="0" smtClean="0"/>
              <a:t>, SOA (Service-Oriented Architecture) </a:t>
            </a:r>
            <a:r>
              <a:rPr lang="ko-KR" altLang="en-US" sz="1200" dirty="0" smtClean="0"/>
              <a:t>및 웹 서비스 기술을 산업 자동화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홈 엔터테인먼트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자동차 시스템 및 통신 시스템의 애플리케이션 영역으로 가져 오기 위한 계획입니다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>이는 </a:t>
            </a:r>
            <a:r>
              <a:rPr lang="en-US" altLang="ko-KR" sz="1200" dirty="0" smtClean="0"/>
              <a:t>XML, HTTP </a:t>
            </a:r>
            <a:r>
              <a:rPr lang="ko-KR" altLang="en-US" sz="1200" dirty="0" smtClean="0"/>
              <a:t>및 웹 서비스와 같은 인터넷 기술을 사용하여 </a:t>
            </a:r>
            <a:r>
              <a:rPr lang="en-US" altLang="ko-KR" sz="1200" dirty="0" smtClean="0"/>
              <a:t>ad hoc </a:t>
            </a:r>
            <a:r>
              <a:rPr lang="ko-KR" altLang="en-US" sz="1200" dirty="0" smtClean="0"/>
              <a:t>네트워크에서 </a:t>
            </a:r>
            <a:r>
              <a:rPr lang="en-US" altLang="ko-KR" sz="1200" dirty="0" smtClean="0"/>
              <a:t>resource-constrained </a:t>
            </a:r>
            <a:r>
              <a:rPr lang="ko-KR" altLang="en-US" sz="1200" dirty="0" smtClean="0"/>
              <a:t>디바이스를 연결하고 </a:t>
            </a:r>
            <a:r>
              <a:rPr lang="en-US" altLang="ko-KR" sz="1200" dirty="0" smtClean="0"/>
              <a:t>W3C</a:t>
            </a:r>
            <a:r>
              <a:rPr lang="ko-KR" altLang="en-US" sz="1200" dirty="0" smtClean="0"/>
              <a:t>에서 지정한 웹 서비스와의 상호 </a:t>
            </a:r>
            <a:r>
              <a:rPr lang="ko-KR" altLang="en-US" sz="1200" dirty="0" err="1" smtClean="0"/>
              <a:t>운용성</a:t>
            </a:r>
            <a:r>
              <a:rPr lang="ko-KR" altLang="en-US" sz="1200" dirty="0" smtClean="0"/>
              <a:t> 유지와 관련되어 있습니다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en-US" altLang="ko-KR" sz="1200" dirty="0" smtClean="0"/>
              <a:t>WS4D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low level</a:t>
            </a:r>
            <a:r>
              <a:rPr lang="ko-KR" altLang="en-US" sz="1200" dirty="0" smtClean="0"/>
              <a:t>의 분산적인 </a:t>
            </a:r>
            <a:r>
              <a:rPr lang="ko-KR" altLang="en-US" sz="1200" dirty="0" err="1" smtClean="0"/>
              <a:t>임베디드</a:t>
            </a:r>
            <a:r>
              <a:rPr lang="ko-KR" altLang="en-US" sz="1200" dirty="0" smtClean="0"/>
              <a:t> 시스템에서도 웹 서비스에 대한 </a:t>
            </a:r>
            <a:r>
              <a:rPr lang="en-US" altLang="ko-KR" sz="1200" dirty="0" smtClean="0"/>
              <a:t>high level</a:t>
            </a:r>
            <a:r>
              <a:rPr lang="ko-KR" altLang="en-US" sz="1200" dirty="0" smtClean="0"/>
              <a:t>의 개념을 사용할 수 있습니다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>따라서 </a:t>
            </a:r>
            <a:r>
              <a:rPr lang="en-US" altLang="ko-KR" sz="1200" dirty="0" smtClean="0"/>
              <a:t>WS4D</a:t>
            </a:r>
            <a:r>
              <a:rPr lang="ko-KR" altLang="en-US" sz="1200" dirty="0" smtClean="0"/>
              <a:t>는 분산적인 </a:t>
            </a:r>
            <a:r>
              <a:rPr lang="ko-KR" altLang="en-US" sz="1200" dirty="0" err="1" smtClean="0"/>
              <a:t>임베디드</a:t>
            </a:r>
            <a:r>
              <a:rPr lang="ko-KR" altLang="en-US" sz="1200" dirty="0" smtClean="0"/>
              <a:t> 시스템에서 네트워크로 연결된 장치를 쉽게 설정하고 관리할 수 있는 기술을 제공한다는 특징을 갖습니다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WS4D-jCoAP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를 위한 </a:t>
            </a:r>
            <a:r>
              <a:rPr lang="en-US" altLang="ko-KR" sz="1200" dirty="0" err="1" smtClean="0"/>
              <a:t>CoAP</a:t>
            </a:r>
            <a:r>
              <a:rPr lang="ko-KR" altLang="en-US" sz="1200" dirty="0" smtClean="0"/>
              <a:t>의 구현으로</a:t>
            </a:r>
            <a:r>
              <a:rPr lang="en-US" altLang="ko-KR" sz="1200" dirty="0" smtClean="0"/>
              <a:t>, Java</a:t>
            </a:r>
            <a:r>
              <a:rPr lang="ko-KR" altLang="en-US" sz="1200" dirty="0" smtClean="0"/>
              <a:t>로 구현된 </a:t>
            </a: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오픈소스입니다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en-US" altLang="ko-KR" sz="1200" dirty="0" err="1" smtClean="0"/>
              <a:t>CoAP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IETF </a:t>
            </a:r>
            <a:r>
              <a:rPr lang="en-US" altLang="ko-KR" sz="1200" dirty="0" err="1" smtClean="0"/>
              <a:t>CoRE</a:t>
            </a:r>
            <a:r>
              <a:rPr lang="en-US" altLang="ko-KR" sz="1200" dirty="0" smtClean="0"/>
              <a:t> WG</a:t>
            </a:r>
            <a:r>
              <a:rPr lang="ko-KR" altLang="en-US" sz="1200" dirty="0" smtClean="0"/>
              <a:t>에 의해 정의된 유망한 프로토콜 </a:t>
            </a:r>
            <a:r>
              <a:rPr lang="en-US" altLang="ko-KR" sz="1200" dirty="0" smtClean="0"/>
              <a:t>(RFC7252)</a:t>
            </a:r>
            <a:r>
              <a:rPr lang="ko-KR" altLang="en-US" sz="1200" dirty="0" smtClean="0"/>
              <a:t>이며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err="1" smtClean="0"/>
              <a:t>CoAP</a:t>
            </a:r>
            <a:r>
              <a:rPr lang="ko-KR" altLang="en-US" sz="1200" dirty="0" smtClean="0"/>
              <a:t>은 매우 리소스 제약적인 디바이스에서 </a:t>
            </a:r>
            <a:r>
              <a:rPr lang="en-US" altLang="ko-KR" sz="1200" dirty="0" smtClean="0"/>
              <a:t>RESTful APIs</a:t>
            </a:r>
            <a:r>
              <a:rPr lang="ko-KR" altLang="en-US" sz="1200" dirty="0" smtClean="0"/>
              <a:t>를 위한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대안입니다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en-US" altLang="ko-KR" sz="1200" dirty="0" smtClean="0"/>
              <a:t>HTTP</a:t>
            </a:r>
            <a:r>
              <a:rPr lang="ko-KR" altLang="en-US" sz="1200" dirty="0" smtClean="0"/>
              <a:t>는 대개 </a:t>
            </a:r>
            <a:r>
              <a:rPr lang="en-US" altLang="ko-KR" sz="1200" dirty="0" smtClean="0"/>
              <a:t>TCP</a:t>
            </a:r>
            <a:r>
              <a:rPr lang="ko-KR" altLang="en-US" sz="1200" dirty="0" smtClean="0"/>
              <a:t>를 기반으로 하는 반면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CoAP</a:t>
            </a:r>
            <a:r>
              <a:rPr lang="ko-KR" altLang="en-US" sz="1200" dirty="0" smtClean="0"/>
              <a:t>은 가장 기초적인 신뢰성 기능을 정의하므로</a:t>
            </a:r>
            <a:r>
              <a:rPr lang="en-US" altLang="ko-KR" sz="1200" dirty="0" smtClean="0"/>
              <a:t>, UDP</a:t>
            </a:r>
            <a:r>
              <a:rPr lang="ko-KR" altLang="en-US" sz="1200" dirty="0" smtClean="0"/>
              <a:t>에서 실행 가능합니다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>이에 따라 </a:t>
            </a:r>
            <a:r>
              <a:rPr lang="en-US" altLang="ko-KR" sz="1200" dirty="0" smtClean="0"/>
              <a:t>TCP</a:t>
            </a:r>
            <a:r>
              <a:rPr lang="ko-KR" altLang="en-US" sz="1200" dirty="0" smtClean="0"/>
              <a:t>와 함께 제공되는 많은 프로토콜 오버헤드를 줄일 수 있습니다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en-US" altLang="ko-KR" sz="1200" dirty="0" err="1" smtClean="0"/>
              <a:t>jCoAP</a:t>
            </a:r>
            <a:r>
              <a:rPr lang="ko-KR" altLang="en-US" sz="1200" dirty="0" smtClean="0"/>
              <a:t>으 아래의 </a:t>
            </a:r>
            <a:r>
              <a:rPr lang="en-US" altLang="ko-KR" sz="1200" dirty="0" err="1" smtClean="0"/>
              <a:t>gitlab</a:t>
            </a:r>
            <a:r>
              <a:rPr lang="en-US" altLang="ko-KR" sz="1200" dirty="0" smtClean="0"/>
              <a:t> repository</a:t>
            </a:r>
            <a:r>
              <a:rPr lang="ko-KR" altLang="en-US" sz="1200" dirty="0" smtClean="0"/>
              <a:t>에서 확인할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Gitlab</a:t>
            </a:r>
            <a:r>
              <a:rPr lang="en-US" altLang="ko-KR" sz="1200" dirty="0" smtClean="0"/>
              <a:t> repository: https://gitlab.amd.e-technik.uni-rostock.de/ws4d/jcoap</a:t>
            </a:r>
          </a:p>
          <a:p>
            <a:endParaRPr lang="ko-KR" altLang="en-US" sz="120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00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en-US" altLang="ko-KR" sz="1200" baseline="0" dirty="0" err="1" smtClean="0"/>
              <a:t>programmin</a:t>
            </a:r>
            <a:r>
              <a:rPr lang="ko-KR" altLang="en-US" sz="1200" baseline="0" dirty="0" smtClean="0"/>
              <a:t>에 앞서 </a:t>
            </a:r>
            <a:r>
              <a:rPr lang="en-US" altLang="ko-KR" sz="1200" baseline="0" dirty="0" err="1" smtClean="0"/>
              <a:t>jCoAP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프로젝트 파일을 이클립스에 </a:t>
            </a:r>
            <a:r>
              <a:rPr lang="en-US" altLang="ko-KR" sz="1200" baseline="0" dirty="0" smtClean="0"/>
              <a:t>import</a:t>
            </a:r>
            <a:r>
              <a:rPr lang="ko-KR" altLang="en-US" sz="1200" baseline="0" dirty="0" smtClean="0"/>
              <a:t>하는 방법을 알아보도록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먼저</a:t>
            </a:r>
            <a:r>
              <a:rPr lang="en-US" altLang="ko-KR" sz="1200" baseline="0" dirty="0" smtClean="0"/>
              <a:t>, </a:t>
            </a:r>
            <a:r>
              <a:rPr lang="en-US" altLang="ko-KR" sz="1200" dirty="0" smtClean="0"/>
              <a:t>Smart campus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업로드된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jCoAPExample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압축파일을 자신의</a:t>
            </a:r>
            <a:r>
              <a:rPr lang="en-US" altLang="ko-KR" sz="1200" dirty="0" smtClean="0"/>
              <a:t> PC</a:t>
            </a:r>
            <a:r>
              <a:rPr lang="ko-KR" altLang="en-US" sz="1200" dirty="0" smtClean="0"/>
              <a:t>에 내려 받고 압축을 해제합니다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이클립스를 실행합니다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이클립스를 실행 한 이후</a:t>
            </a:r>
            <a:r>
              <a:rPr lang="en-US" altLang="ko-KR" sz="1200" baseline="0" dirty="0" smtClean="0"/>
              <a:t>, </a:t>
            </a:r>
            <a:r>
              <a:rPr lang="en-US" altLang="ko-KR" sz="1200" dirty="0" smtClean="0"/>
              <a:t>File – import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선택합니다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aseline="0" dirty="0" smtClean="0"/>
              <a:t>Import</a:t>
            </a:r>
            <a:r>
              <a:rPr lang="ko-KR" altLang="en-US" sz="1200" baseline="0" dirty="0" smtClean="0"/>
              <a:t> 창이 뜨면</a:t>
            </a:r>
            <a:r>
              <a:rPr lang="en-US" altLang="ko-KR" sz="1200" baseline="0" dirty="0" smtClean="0"/>
              <a:t>, </a:t>
            </a:r>
            <a:r>
              <a:rPr lang="en-US" altLang="ko-KR" sz="1200" dirty="0" smtClean="0"/>
              <a:t>General – Existing Projects into Workspace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다음으로 넘어갑니다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dirty="0" smtClean="0"/>
              <a:t>Browse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누르고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jCoAPExample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폴더가 저장된 위치로 이동해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해당 폴더를 선택합니다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두 폴더 모두 </a:t>
            </a:r>
            <a:r>
              <a:rPr lang="ko-KR" altLang="en-US" sz="1200" baseline="0" dirty="0" err="1" smtClean="0"/>
              <a:t>체크표시된</a:t>
            </a:r>
            <a:r>
              <a:rPr lang="ko-KR" altLang="en-US" sz="1200" baseline="0" dirty="0" smtClean="0"/>
              <a:t> 것을 확인하고</a:t>
            </a:r>
            <a:r>
              <a:rPr lang="en-US" altLang="ko-KR" sz="1200" baseline="0" dirty="0" smtClean="0"/>
              <a:t>, Finish </a:t>
            </a:r>
            <a:r>
              <a:rPr lang="ko-KR" altLang="en-US" sz="1200" baseline="0" dirty="0" smtClean="0"/>
              <a:t>버튼을 눌러 </a:t>
            </a:r>
            <a:r>
              <a:rPr lang="en-US" altLang="ko-KR" sz="1200" baseline="0" dirty="0" smtClean="0"/>
              <a:t>import</a:t>
            </a:r>
            <a:r>
              <a:rPr lang="ko-KR" altLang="en-US" sz="1200" baseline="0" dirty="0" smtClean="0"/>
              <a:t>를 완료합니다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좌측의 </a:t>
            </a:r>
            <a:r>
              <a:rPr lang="en-US" altLang="ko-KR" sz="1200" baseline="0" dirty="0" smtClean="0"/>
              <a:t>Package Explorer </a:t>
            </a:r>
            <a:r>
              <a:rPr lang="ko-KR" altLang="en-US" sz="1200" baseline="0" dirty="0" smtClean="0"/>
              <a:t>창을 통해 </a:t>
            </a:r>
            <a:r>
              <a:rPr lang="en-US" altLang="ko-KR" sz="1200" baseline="0" dirty="0" smtClean="0"/>
              <a:t>ws4d-jcoap, ws4d-jcoap-applications </a:t>
            </a:r>
            <a:r>
              <a:rPr lang="ko-KR" altLang="en-US" sz="1200" baseline="0" dirty="0" smtClean="0"/>
              <a:t>프로젝트가 </a:t>
            </a:r>
            <a:r>
              <a:rPr lang="en-US" altLang="ko-KR" sz="1200" baseline="0" dirty="0" smtClean="0"/>
              <a:t>import</a:t>
            </a:r>
            <a:r>
              <a:rPr lang="ko-KR" altLang="en-US" sz="1200" baseline="0" dirty="0" smtClean="0"/>
              <a:t>된 것을 확인할 수 있습니다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38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programming</a:t>
            </a:r>
            <a:r>
              <a:rPr lang="ko-KR" altLang="en-US" sz="1200" baseline="0" dirty="0" smtClean="0"/>
              <a:t>에 앞서 </a:t>
            </a:r>
            <a:r>
              <a:rPr lang="en-US" altLang="ko-KR" sz="1200" baseline="0" dirty="0" err="1" smtClean="0"/>
              <a:t>CoAP</a:t>
            </a:r>
            <a:r>
              <a:rPr lang="ko-KR" altLang="en-US" sz="1200" baseline="0" dirty="0" smtClean="0"/>
              <a:t>에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대해 간략히 설명하겠습니다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</a:t>
            </a:r>
            <a:r>
              <a:rPr lang="ko-KR" altLang="en-US" sz="1200" baseline="0" dirty="0" smtClean="0"/>
              <a:t>은 </a:t>
            </a:r>
            <a:r>
              <a:rPr lang="en-US" altLang="ko-KR" sz="1200" baseline="0" dirty="0" smtClean="0"/>
              <a:t>4 </a:t>
            </a:r>
            <a:r>
              <a:rPr lang="ko-KR" altLang="en-US" sz="1200" baseline="0" dirty="0" smtClean="0"/>
              <a:t>가지의 </a:t>
            </a:r>
            <a:r>
              <a:rPr lang="ko-KR" altLang="en-US" sz="1200" dirty="0" smtClean="0"/>
              <a:t>메시지 타입을 정의합니다</a:t>
            </a:r>
            <a:r>
              <a:rPr lang="en-US" altLang="ko-KR" sz="1200" dirty="0" smtClean="0"/>
              <a:t>.</a:t>
            </a:r>
            <a:endParaRPr lang="en-US" altLang="ko-KR" sz="1200" baseline="0" dirty="0" smtClean="0"/>
          </a:p>
          <a:p>
            <a:r>
              <a:rPr lang="en-US" altLang="ko-KR" sz="1200" baseline="0" dirty="0" smtClean="0"/>
              <a:t>Confirmable (CON): </a:t>
            </a:r>
            <a:r>
              <a:rPr lang="ko-KR" altLang="en-US" sz="1200" baseline="0" dirty="0" smtClean="0"/>
              <a:t>신뢰성을 보장하는 전달을 위한 메시지</a:t>
            </a:r>
          </a:p>
          <a:p>
            <a:r>
              <a:rPr lang="en-US" altLang="ko-KR" sz="1200" baseline="0" dirty="0" smtClean="0"/>
              <a:t>Non-confirmable (NON): </a:t>
            </a:r>
            <a:r>
              <a:rPr lang="ko-KR" altLang="en-US" sz="1200" baseline="0" dirty="0" smtClean="0"/>
              <a:t>신뢰성을 보장하지 않는 전달을 위한 메시지</a:t>
            </a:r>
          </a:p>
          <a:p>
            <a:r>
              <a:rPr lang="en-US" altLang="ko-KR" sz="1200" baseline="0" dirty="0" smtClean="0"/>
              <a:t>Acknowledgement (ACK): CON </a:t>
            </a:r>
            <a:r>
              <a:rPr lang="ko-KR" altLang="en-US" sz="1200" baseline="0" dirty="0" smtClean="0"/>
              <a:t>메시지에 대한 응답을 위한 메시지</a:t>
            </a:r>
          </a:p>
          <a:p>
            <a:r>
              <a:rPr lang="en-US" altLang="ko-KR" sz="1200" baseline="0" dirty="0" smtClean="0"/>
              <a:t>Reset (RST): </a:t>
            </a:r>
            <a:r>
              <a:rPr lang="ko-KR" altLang="en-US" sz="1200" baseline="0" dirty="0" smtClean="0"/>
              <a:t>메시지의 처리가 불가함을 알리기 위한 메시지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30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메시지 포맷에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대해 간략히 설명하겠습니다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메시지 포맷은 아래의 그림과 같습니다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메시지는 </a:t>
            </a:r>
            <a:r>
              <a:rPr lang="en-US" altLang="ko-KR" sz="1200" baseline="0" dirty="0" smtClean="0"/>
              <a:t>4 </a:t>
            </a:r>
            <a:r>
              <a:rPr lang="ko-KR" altLang="en-US" sz="1200" baseline="0" dirty="0" smtClean="0"/>
              <a:t>바이트의 고정 헤더를 반드시 포함하는 구조입니다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Token, option, payload</a:t>
            </a:r>
            <a:r>
              <a:rPr lang="ko-KR" altLang="en-US" sz="1200" baseline="0" dirty="0" smtClean="0"/>
              <a:t>는 필요한 경우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사용되는 필드로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message </a:t>
            </a:r>
            <a:r>
              <a:rPr lang="ko-KR" altLang="en-US" sz="1200" baseline="0" dirty="0" smtClean="0"/>
              <a:t>내에 포함될 수도 있고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포함되지 않을 수도 있습니다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Payload</a:t>
            </a:r>
            <a:r>
              <a:rPr lang="ko-KR" altLang="en-US" sz="1200" baseline="0" dirty="0" smtClean="0"/>
              <a:t>가 존재하는 경우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err="1" smtClean="0"/>
              <a:t>데이터그램의</a:t>
            </a:r>
            <a:r>
              <a:rPr lang="ko-KR" altLang="en-US" sz="1200" baseline="0" dirty="0" smtClean="0"/>
              <a:t> 끝까지 배치되게 됩니다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05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메시지 포맷의 각 필드에 대해 살펴보도록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첫 번째 </a:t>
            </a:r>
            <a:r>
              <a:rPr lang="en-US" altLang="ko-KR" sz="1200" baseline="0" dirty="0" smtClean="0"/>
              <a:t>2 </a:t>
            </a:r>
            <a:r>
              <a:rPr lang="ko-KR" altLang="en-US" sz="1200" baseline="0" dirty="0" smtClean="0"/>
              <a:t>비트 </a:t>
            </a:r>
            <a:r>
              <a:rPr lang="en-US" altLang="ko-KR" sz="1200" baseline="0" dirty="0" smtClean="0"/>
              <a:t>(Version)</a:t>
            </a:r>
            <a:r>
              <a:rPr lang="ko-KR" altLang="en-US" sz="1200" baseline="0" dirty="0" smtClean="0"/>
              <a:t>는 버전을 나타내고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현재 이진수 </a:t>
            </a:r>
            <a:r>
              <a:rPr lang="en-US" altLang="ko-KR" sz="1200" baseline="0" dirty="0" smtClean="0"/>
              <a:t>01</a:t>
            </a:r>
            <a:r>
              <a:rPr lang="ko-KR" altLang="en-US" sz="1200" baseline="0" dirty="0" smtClean="0"/>
              <a:t>이어야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두 번째</a:t>
            </a:r>
            <a:r>
              <a:rPr lang="en-US" altLang="ko-KR" sz="1200" baseline="0" dirty="0" smtClean="0"/>
              <a:t> 2 </a:t>
            </a:r>
            <a:r>
              <a:rPr lang="ko-KR" altLang="en-US" sz="1200" baseline="0" dirty="0" smtClean="0"/>
              <a:t>비트 </a:t>
            </a:r>
            <a:r>
              <a:rPr lang="en-US" altLang="ko-KR" sz="1200" baseline="0" dirty="0" smtClean="0"/>
              <a:t>(Type)</a:t>
            </a:r>
            <a:r>
              <a:rPr lang="ko-KR" altLang="en-US" sz="1200" baseline="0" dirty="0" smtClean="0"/>
              <a:t>는 메시지 타입을 의미합니다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TKL </a:t>
            </a:r>
            <a:r>
              <a:rPr lang="ko-KR" altLang="en-US" sz="1200" baseline="0" dirty="0" smtClean="0"/>
              <a:t>필드는 </a:t>
            </a:r>
            <a:r>
              <a:rPr lang="en-US" altLang="ko-KR" sz="1200" baseline="0" dirty="0" smtClean="0"/>
              <a:t>token </a:t>
            </a:r>
            <a:r>
              <a:rPr lang="ko-KR" altLang="en-US" sz="1200" baseline="0" dirty="0" smtClean="0"/>
              <a:t>필드의 길이를 나타내며</a:t>
            </a:r>
            <a:r>
              <a:rPr lang="en-US" altLang="ko-KR" sz="1200" baseline="0" dirty="0" smtClean="0"/>
              <a:t>, 0~8</a:t>
            </a:r>
            <a:r>
              <a:rPr lang="ko-KR" altLang="en-US" sz="1200" baseline="0" dirty="0" smtClean="0"/>
              <a:t>까지의 값을 나타낼 수 있습니다</a:t>
            </a:r>
            <a:r>
              <a:rPr lang="en-US" altLang="ko-KR" sz="1200" baseline="0" dirty="0" smtClean="0"/>
              <a:t>. (</a:t>
            </a:r>
            <a:r>
              <a:rPr lang="ko-KR" altLang="en-US" sz="1200" baseline="0" dirty="0" smtClean="0"/>
              <a:t>단위</a:t>
            </a:r>
            <a:r>
              <a:rPr lang="en-US" altLang="ko-KR" sz="1200" baseline="0" dirty="0" smtClean="0"/>
              <a:t>: </a:t>
            </a:r>
            <a:r>
              <a:rPr lang="ko-KR" altLang="en-US" sz="1200" baseline="0" dirty="0" smtClean="0"/>
              <a:t>바이트</a:t>
            </a:r>
            <a:r>
              <a:rPr lang="en-US" altLang="ko-KR" sz="1200" baseline="0" dirty="0" smtClean="0"/>
              <a:t>)</a:t>
            </a:r>
          </a:p>
          <a:p>
            <a:r>
              <a:rPr lang="en-US" altLang="ko-KR" sz="1200" baseline="0" dirty="0" smtClean="0"/>
              <a:t>Code </a:t>
            </a:r>
            <a:r>
              <a:rPr lang="ko-KR" altLang="en-US" sz="1200" baseline="0" dirty="0" smtClean="0"/>
              <a:t>필드의 </a:t>
            </a:r>
            <a:r>
              <a:rPr lang="en-US" altLang="ko-KR" sz="1200" baseline="0" dirty="0" smtClean="0"/>
              <a:t>3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bits</a:t>
            </a:r>
            <a:r>
              <a:rPr lang="ko-KR" altLang="en-US" sz="1200" baseline="0" dirty="0" smtClean="0"/>
              <a:t>는 클래스를 나타내고</a:t>
            </a:r>
            <a:r>
              <a:rPr lang="en-US" altLang="ko-KR" sz="1200" baseline="0" dirty="0" smtClean="0"/>
              <a:t>, 5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bits</a:t>
            </a:r>
            <a:r>
              <a:rPr lang="ko-KR" altLang="en-US" sz="1200" baseline="0" dirty="0" smtClean="0"/>
              <a:t>는 자세한 내용을 의미합니다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RFC7252</a:t>
            </a:r>
            <a:r>
              <a:rPr lang="ko-KR" altLang="en-US" sz="1200" baseline="0" dirty="0" smtClean="0"/>
              <a:t>에서는 </a:t>
            </a:r>
            <a:r>
              <a:rPr lang="en-US" altLang="ko-KR" sz="1200" baseline="0" dirty="0" smtClean="0"/>
              <a:t>c.dd</a:t>
            </a:r>
            <a:r>
              <a:rPr lang="ko-KR" altLang="en-US" sz="1200" baseline="0" dirty="0" smtClean="0"/>
              <a:t>라고 표현하며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상세한 내용은 이후의 슬라이드에서 설명하도록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Message ID </a:t>
            </a:r>
            <a:r>
              <a:rPr lang="ko-KR" altLang="en-US" sz="1200" baseline="0" dirty="0" smtClean="0"/>
              <a:t>필드는 중복 확인 및 </a:t>
            </a:r>
            <a:r>
              <a:rPr lang="ko-KR" altLang="en-US" sz="1200" baseline="0" dirty="0" err="1" smtClean="0"/>
              <a:t>확인성</a:t>
            </a:r>
            <a:r>
              <a:rPr lang="en-US" altLang="ko-KR" sz="1200" baseline="0" dirty="0" smtClean="0"/>
              <a:t>/</a:t>
            </a:r>
            <a:r>
              <a:rPr lang="ko-KR" altLang="en-US" sz="1200" baseline="0" dirty="0" err="1" smtClean="0"/>
              <a:t>비확인성</a:t>
            </a:r>
            <a:r>
              <a:rPr lang="ko-KR" altLang="en-US" sz="1200" baseline="0" dirty="0" smtClean="0"/>
              <a:t> 메시지에 대한 짝으로서 승인</a:t>
            </a:r>
            <a:r>
              <a:rPr lang="en-US" altLang="ko-KR" sz="1200" baseline="0" dirty="0" smtClean="0"/>
              <a:t>/</a:t>
            </a:r>
            <a:r>
              <a:rPr lang="ko-KR" altLang="en-US" sz="1200" baseline="0" dirty="0" smtClean="0"/>
              <a:t>리셋 메시지에 사용됨</a:t>
            </a:r>
            <a:endParaRPr lang="en-US" altLang="ko-KR" sz="1200" baseline="0" dirty="0" smtClean="0"/>
          </a:p>
          <a:p>
            <a:r>
              <a:rPr lang="en-US" altLang="ko-KR" sz="1200" baseline="0" dirty="0" smtClean="0"/>
              <a:t>Token </a:t>
            </a:r>
            <a:r>
              <a:rPr lang="ko-KR" altLang="en-US" sz="1200" baseline="0" dirty="0" smtClean="0"/>
              <a:t>필드는 </a:t>
            </a:r>
            <a:r>
              <a:rPr lang="en-US" altLang="ko-KR" sz="1200" baseline="0" dirty="0" smtClean="0"/>
              <a:t>TKL</a:t>
            </a:r>
            <a:r>
              <a:rPr lang="ko-KR" altLang="en-US" sz="1200" baseline="0" dirty="0" smtClean="0"/>
              <a:t>에 따라 메시지 헤더 이후에 토큰의 값이 위치하게 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Token</a:t>
            </a:r>
            <a:r>
              <a:rPr lang="ko-KR" altLang="en-US" sz="1200" baseline="0" dirty="0" smtClean="0"/>
              <a:t>에 이어 </a:t>
            </a:r>
            <a:r>
              <a:rPr lang="en-US" altLang="ko-KR" sz="1200" baseline="0" dirty="0" smtClean="0"/>
              <a:t>Option </a:t>
            </a:r>
            <a:r>
              <a:rPr lang="ko-KR" altLang="en-US" sz="1200" baseline="0" dirty="0" smtClean="0"/>
              <a:t>필드가 올 수 있으며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option</a:t>
            </a:r>
            <a:r>
              <a:rPr lang="ko-KR" altLang="en-US" sz="1200" baseline="0" dirty="0" smtClean="0"/>
              <a:t>을 나타냅니다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Payload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Marker</a:t>
            </a:r>
            <a:r>
              <a:rPr lang="ko-KR" altLang="en-US" sz="1200" baseline="0" dirty="0" smtClean="0"/>
              <a:t>는 </a:t>
            </a:r>
            <a:r>
              <a:rPr lang="en-US" altLang="ko-KR" sz="1200" baseline="0" dirty="0" smtClean="0"/>
              <a:t>0xFF</a:t>
            </a:r>
            <a:r>
              <a:rPr lang="ko-KR" altLang="en-US" sz="1200" baseline="0" dirty="0" smtClean="0"/>
              <a:t>의 값을 가지며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더 이상 옵션이 없음을 나타냅니다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Payload Marker </a:t>
            </a:r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payload</a:t>
            </a:r>
            <a:r>
              <a:rPr lang="ko-KR" altLang="en-US" sz="1200" baseline="0" dirty="0" smtClean="0"/>
              <a:t>가 위치하게 됩니다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앞서 살펴본 </a:t>
            </a:r>
            <a:r>
              <a:rPr lang="en-US" altLang="ko-KR" sz="1200" baseline="0" dirty="0" err="1" smtClean="0"/>
              <a:t>CoAP</a:t>
            </a:r>
            <a:r>
              <a:rPr lang="ko-KR" altLang="en-US" sz="1200" baseline="0" dirty="0" smtClean="0"/>
              <a:t>의 메시지 필드 중에서 </a:t>
            </a:r>
            <a:r>
              <a:rPr lang="en-US" altLang="ko-KR" sz="1200" baseline="0" dirty="0" smtClean="0"/>
              <a:t>Code field</a:t>
            </a:r>
            <a:r>
              <a:rPr lang="ko-KR" altLang="en-US" sz="1200" baseline="0" dirty="0" smtClean="0"/>
              <a:t>에 대해 좀 더 세부적으로 알아보도록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헤더의 </a:t>
            </a:r>
            <a:r>
              <a:rPr lang="en-US" altLang="ko-KR" sz="1200" baseline="0" dirty="0" smtClean="0"/>
              <a:t>Code </a:t>
            </a:r>
            <a:r>
              <a:rPr lang="ko-KR" altLang="en-US" sz="1200" baseline="0" dirty="0" smtClean="0"/>
              <a:t>필드에는 두 개의 서브 레지스트리가 존재합니다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두 개의 서브 레지스트리는 각각 클래스와 세부사항을 나타냅니다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코드는 </a:t>
            </a:r>
            <a:r>
              <a:rPr lang="en-US" altLang="ko-KR" sz="1200" baseline="0" dirty="0" smtClean="0"/>
              <a:t>c.dd</a:t>
            </a:r>
            <a:r>
              <a:rPr lang="ko-KR" altLang="en-US" sz="1200" baseline="0" dirty="0" smtClean="0"/>
              <a:t>와 같이 표현된다고 말씀드렸었는데요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먼저 클래스를 나타내는 첫 번째 수는 </a:t>
            </a:r>
            <a:r>
              <a:rPr lang="en-US" altLang="ko-KR" sz="1200" baseline="0" dirty="0" smtClean="0"/>
              <a:t>0-7</a:t>
            </a:r>
            <a:r>
              <a:rPr lang="ko-KR" altLang="en-US" sz="1200" baseline="0" dirty="0" smtClean="0"/>
              <a:t>의 값을 가집니다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각각은 다음을 나타냅니다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0: Request</a:t>
            </a:r>
          </a:p>
          <a:p>
            <a:r>
              <a:rPr lang="en-US" altLang="ko-KR" sz="1200" baseline="0" dirty="0" smtClean="0"/>
              <a:t>2: Success response </a:t>
            </a:r>
          </a:p>
          <a:p>
            <a:r>
              <a:rPr lang="en-US" altLang="ko-KR" sz="1200" baseline="0" dirty="0" smtClean="0"/>
              <a:t>4: Client error response</a:t>
            </a:r>
          </a:p>
          <a:p>
            <a:r>
              <a:rPr lang="en-US" altLang="ko-KR" sz="1200" baseline="0" dirty="0" smtClean="0"/>
              <a:t>5: Server error response</a:t>
            </a:r>
          </a:p>
          <a:p>
            <a:r>
              <a:rPr lang="en-US" altLang="ko-KR" sz="1200" baseline="0" dirty="0" smtClean="0"/>
              <a:t>All other values: Reserved</a:t>
            </a:r>
          </a:p>
          <a:p>
            <a:r>
              <a:rPr lang="ko-KR" altLang="en-US" sz="1200" baseline="0" dirty="0" smtClean="0"/>
              <a:t>마침표 이후의 나머지 수는 세부사항을 나타내고</a:t>
            </a:r>
            <a:r>
              <a:rPr lang="en-US" altLang="ko-KR" sz="1200" baseline="0" dirty="0" smtClean="0"/>
              <a:t>, 00-31</a:t>
            </a:r>
            <a:r>
              <a:rPr lang="ko-KR" altLang="en-US" sz="1200" baseline="0" dirty="0" smtClean="0"/>
              <a:t>의 값을 가집니다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모든 코드 값의 범위는 다음과 같이 구분됩니다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0.00        :  Empty message</a:t>
            </a:r>
            <a:r>
              <a:rPr lang="ko-KR" altLang="en-US" sz="1200" baseline="0" dirty="0" smtClean="0"/>
              <a:t>를 나타냄</a:t>
            </a:r>
          </a:p>
          <a:p>
            <a:r>
              <a:rPr lang="en-US" altLang="ko-KR" sz="1200" baseline="0" dirty="0" smtClean="0"/>
              <a:t>0.01-0.31:  Request</a:t>
            </a:r>
            <a:r>
              <a:rPr lang="ko-KR" altLang="en-US" sz="1200" baseline="0" dirty="0" smtClean="0"/>
              <a:t>를 나타냄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Method Codes sub-registry</a:t>
            </a:r>
            <a:r>
              <a:rPr lang="ko-KR" altLang="en-US" sz="1200" baseline="0" dirty="0" smtClean="0"/>
              <a:t>에 의해 할당됨</a:t>
            </a:r>
            <a:r>
              <a:rPr lang="en-US" altLang="ko-KR" sz="1200" baseline="0" dirty="0" smtClean="0"/>
              <a:t>)</a:t>
            </a:r>
          </a:p>
          <a:p>
            <a:r>
              <a:rPr lang="en-US" altLang="ko-KR" sz="1200" baseline="0" dirty="0" smtClean="0"/>
              <a:t>1.00-1.31:  Reserved</a:t>
            </a:r>
          </a:p>
          <a:p>
            <a:r>
              <a:rPr lang="en-US" altLang="ko-KR" sz="1200" baseline="0" dirty="0" smtClean="0"/>
              <a:t>2.00-5.31:  Response</a:t>
            </a:r>
            <a:r>
              <a:rPr lang="ko-KR" altLang="en-US" sz="1200" baseline="0" dirty="0" smtClean="0"/>
              <a:t>를 나타냄 </a:t>
            </a:r>
            <a:r>
              <a:rPr lang="en-US" altLang="ko-KR" sz="1200" baseline="0" dirty="0" smtClean="0"/>
              <a:t>(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Response Codes sub-registry </a:t>
            </a:r>
            <a:r>
              <a:rPr lang="ko-KR" altLang="en-US" sz="1200" baseline="0" dirty="0" smtClean="0"/>
              <a:t>에 의해 할당됨</a:t>
            </a:r>
            <a:r>
              <a:rPr lang="en-US" altLang="ko-KR" sz="1200" baseline="0" dirty="0" smtClean="0"/>
              <a:t>)</a:t>
            </a:r>
          </a:p>
          <a:p>
            <a:r>
              <a:rPr lang="en-US" altLang="ko-KR" sz="1200" baseline="0" dirty="0" smtClean="0"/>
              <a:t>6.00-7.31:  Reserved</a:t>
            </a:r>
          </a:p>
          <a:p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36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조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5" name="그룹 4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0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pic>
        <p:nvPicPr>
          <p:cNvPr id="11" name="Picture 3" descr="C:\Users\Eui-Jik\Google 드라이브\개인\CIC LAB\lab_logo.jp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 userDrawn="1"/>
        </p:nvGrpSpPr>
        <p:grpSpPr>
          <a:xfrm flipV="1">
            <a:off x="0" y="2636912"/>
            <a:ext cx="9906000" cy="72008"/>
            <a:chOff x="0" y="6453336"/>
            <a:chExt cx="9906000" cy="4615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 userDrawn="1"/>
        </p:nvSpPr>
        <p:spPr>
          <a:xfrm>
            <a:off x="4953000" y="2544688"/>
            <a:ext cx="4968552" cy="395535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pic>
        <p:nvPicPr>
          <p:cNvPr id="7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Picture 3" descr="C:\Users\Eui-Jik\Google 드라이브\개인\CIC LAB\lab_logo.jpg">
            <a:extLst>
              <a:ext uri="{FF2B5EF4-FFF2-40B4-BE49-F238E27FC236}">
                <a16:creationId xmlns:a16="http://schemas.microsoft.com/office/drawing/2014/main" id="{383CF2B4-BB44-4C3D-907A-EE080976E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amd.e-technik.uni-rostock.de/ws4d/jcoa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289664"/>
            <a:ext cx="9433047" cy="800219"/>
          </a:xfrm>
        </p:spPr>
        <p:txBody>
          <a:bodyPr/>
          <a:lstStyle/>
          <a:p>
            <a:r>
              <a:rPr lang="en-US" altLang="ko-KR" sz="1600" dirty="0"/>
              <a:t>&lt;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주차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ko-KR" altLang="en-US" sz="1600" dirty="0"/>
              <a:t>비대면 강의 </a:t>
            </a:r>
            <a:r>
              <a:rPr lang="en-US" altLang="ko-KR" sz="1600" dirty="0"/>
              <a:t>&gt;</a:t>
            </a:r>
          </a:p>
          <a:p>
            <a:r>
              <a:rPr lang="en-US" altLang="ko-KR" sz="3600" dirty="0" err="1" smtClean="0"/>
              <a:t>CoAP</a:t>
            </a:r>
            <a:r>
              <a:rPr lang="en-US" altLang="ko-KR" sz="3600" dirty="0" smtClean="0"/>
              <a:t> Programming #1</a:t>
            </a:r>
            <a:endParaRPr lang="en-US" altLang="ko-KR" sz="36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2020.04.02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Sol-Bee Lee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sorub3535@gmail.com</a:t>
            </a:r>
            <a:endParaRPr lang="ko-KR" altLang="en-US" sz="2000" dirty="0"/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Method Codes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header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code field</a:t>
            </a:r>
            <a:r>
              <a:rPr lang="ko-KR" altLang="en-US" sz="1600" dirty="0" smtClean="0"/>
              <a:t>의 값을 위한 두 개의</a:t>
            </a:r>
            <a:r>
              <a:rPr lang="en-US" altLang="ko-KR" sz="1600" dirty="0" smtClean="0"/>
              <a:t> sub-registries </a:t>
            </a:r>
            <a:r>
              <a:rPr lang="ko-KR" altLang="en-US" sz="1600" dirty="0" smtClean="0"/>
              <a:t>중 하나의 </a:t>
            </a:r>
            <a:r>
              <a:rPr lang="en-US" altLang="ko-KR" sz="1600" dirty="0" smtClean="0"/>
              <a:t>sub-registry</a:t>
            </a:r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항목에는 </a:t>
            </a:r>
            <a:r>
              <a:rPr lang="en-US" altLang="ko-KR" sz="1600" dirty="0" smtClean="0"/>
              <a:t>0.01-0.31 </a:t>
            </a:r>
            <a:r>
              <a:rPr lang="ko-KR" altLang="en-US" sz="1600" dirty="0" smtClean="0"/>
              <a:t>범위에 해당하는 </a:t>
            </a:r>
            <a:r>
              <a:rPr lang="en-US" altLang="ko-KR" sz="1600" dirty="0" smtClean="0"/>
              <a:t>Method Code</a:t>
            </a:r>
            <a:r>
              <a:rPr lang="ko-KR" altLang="en-US" sz="1600" dirty="0" smtClean="0"/>
              <a:t>가 포함됨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333081" y="4406668"/>
            <a:ext cx="4087401" cy="1339619"/>
            <a:chOff x="5437169" y="3609526"/>
            <a:chExt cx="4087401" cy="1339619"/>
          </a:xfrm>
        </p:grpSpPr>
        <p:sp>
          <p:nvSpPr>
            <p:cNvPr id="11" name="TextBox 10"/>
            <p:cNvSpPr txBox="1"/>
            <p:nvPr/>
          </p:nvSpPr>
          <p:spPr>
            <a:xfrm>
              <a:off x="5437169" y="4641368"/>
              <a:ext cx="4087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CoAP</a:t>
              </a:r>
              <a:r>
                <a:rPr lang="en-US" altLang="ko-KR" sz="1400" b="1" dirty="0" smtClean="0"/>
                <a:t> Method Codes (AbstractRequestMessage.java)</a:t>
              </a:r>
              <a:endParaRPr lang="ko-KR" altLang="en-US" sz="1400" b="1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229" y="3609526"/>
              <a:ext cx="3003278" cy="1035613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37374" y="4190653"/>
            <a:ext cx="3419475" cy="2079427"/>
            <a:chOff x="1050297" y="2503180"/>
            <a:chExt cx="3419475" cy="2079427"/>
          </a:xfrm>
        </p:grpSpPr>
        <p:sp>
          <p:nvSpPr>
            <p:cNvPr id="8" name="TextBox 7"/>
            <p:cNvSpPr txBox="1"/>
            <p:nvPr/>
          </p:nvSpPr>
          <p:spPr>
            <a:xfrm>
              <a:off x="1510014" y="4274830"/>
              <a:ext cx="2500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CoAP</a:t>
              </a:r>
              <a:r>
                <a:rPr lang="en-US" altLang="ko-KR" sz="1400" b="1" dirty="0" smtClean="0"/>
                <a:t> Method Codes (RFC7252)</a:t>
              </a:r>
              <a:endParaRPr lang="ko-KR" altLang="en-US" sz="1400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297" y="2503180"/>
              <a:ext cx="3419475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293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Response Codes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header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code field</a:t>
            </a:r>
            <a:r>
              <a:rPr lang="ko-KR" altLang="en-US" sz="1600" dirty="0" smtClean="0"/>
              <a:t>의 값을 위한 두 개의</a:t>
            </a:r>
            <a:r>
              <a:rPr lang="en-US" altLang="ko-KR" sz="1600" dirty="0" smtClean="0"/>
              <a:t> sub-registries </a:t>
            </a:r>
            <a:r>
              <a:rPr lang="ko-KR" altLang="en-US" sz="1600" dirty="0" smtClean="0"/>
              <a:t>중 하나의 </a:t>
            </a:r>
            <a:r>
              <a:rPr lang="en-US" altLang="ko-KR" sz="1600" dirty="0" smtClean="0"/>
              <a:t>sub-registry</a:t>
            </a:r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항목에는 </a:t>
            </a:r>
            <a:r>
              <a:rPr lang="en-US" altLang="ko-KR" sz="1600" dirty="0" smtClean="0"/>
              <a:t>2.00-5.31 </a:t>
            </a:r>
            <a:r>
              <a:rPr lang="ko-KR" altLang="en-US" sz="1600" dirty="0" smtClean="0"/>
              <a:t>범위에 해당하는 </a:t>
            </a:r>
            <a:r>
              <a:rPr lang="en-US" altLang="ko-KR" sz="1600" dirty="0" smtClean="0"/>
              <a:t>Response Code</a:t>
            </a:r>
            <a:r>
              <a:rPr lang="ko-KR" altLang="en-US" sz="1600" dirty="0" smtClean="0"/>
              <a:t>가 포함됨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36197" y="2076808"/>
            <a:ext cx="4267944" cy="4151662"/>
            <a:chOff x="536197" y="2076808"/>
            <a:chExt cx="4267944" cy="4151662"/>
          </a:xfrm>
        </p:grpSpPr>
        <p:sp>
          <p:nvSpPr>
            <p:cNvPr id="8" name="TextBox 7"/>
            <p:cNvSpPr txBox="1"/>
            <p:nvPr/>
          </p:nvSpPr>
          <p:spPr>
            <a:xfrm>
              <a:off x="1363144" y="5920693"/>
              <a:ext cx="2614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CoAP</a:t>
              </a:r>
              <a:r>
                <a:rPr lang="en-US" altLang="ko-KR" sz="1400" b="1" dirty="0" smtClean="0"/>
                <a:t> Response Codes (RFC7252)</a:t>
              </a:r>
              <a:endParaRPr lang="ko-KR" altLang="en-US" sz="1400" b="1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197" y="2076808"/>
              <a:ext cx="4267944" cy="3843885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047701" y="2053100"/>
            <a:ext cx="4486275" cy="4632226"/>
            <a:chOff x="5047701" y="2053100"/>
            <a:chExt cx="4486275" cy="4632226"/>
          </a:xfrm>
        </p:grpSpPr>
        <p:sp>
          <p:nvSpPr>
            <p:cNvPr id="11" name="TextBox 10"/>
            <p:cNvSpPr txBox="1"/>
            <p:nvPr/>
          </p:nvSpPr>
          <p:spPr>
            <a:xfrm>
              <a:off x="5397953" y="6377549"/>
              <a:ext cx="3785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CoAP</a:t>
              </a:r>
              <a:r>
                <a:rPr lang="en-US" altLang="ko-KR" sz="1400" b="1" dirty="0" smtClean="0"/>
                <a:t> Response Codes (CoapResponseCode.java)</a:t>
              </a:r>
              <a:endParaRPr lang="ko-KR" altLang="en-US" sz="1400" b="1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7701" y="2053100"/>
              <a:ext cx="4486275" cy="429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04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Options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모두 하나 이상의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44488" y="2739967"/>
            <a:ext cx="9416874" cy="3875170"/>
            <a:chOff x="344488" y="1059363"/>
            <a:chExt cx="9416874" cy="3875170"/>
          </a:xfrm>
        </p:grpSpPr>
        <p:grpSp>
          <p:nvGrpSpPr>
            <p:cNvPr id="9" name="그룹 8"/>
            <p:cNvGrpSpPr/>
            <p:nvPr/>
          </p:nvGrpSpPr>
          <p:grpSpPr>
            <a:xfrm>
              <a:off x="344488" y="1412776"/>
              <a:ext cx="4831082" cy="3260105"/>
              <a:chOff x="344488" y="1484784"/>
              <a:chExt cx="4831082" cy="326010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88" y="1484784"/>
                <a:ext cx="4831082" cy="295232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976228" y="4437112"/>
                <a:ext cx="1567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Options (RFC7252)</a:t>
                </a:r>
                <a:endParaRPr lang="ko-KR" altLang="en-US" sz="1400" b="1" dirty="0"/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r="14404"/>
            <a:stretch/>
          </p:blipFill>
          <p:spPr>
            <a:xfrm>
              <a:off x="5200363" y="1059363"/>
              <a:ext cx="4560999" cy="380317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90040" y="4626756"/>
              <a:ext cx="2981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Options (AbstractCoapMessage.java)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84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Server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/>
              <a:t>ws4d-jcoap-applications –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org.ws4d.coap.server – CoapSampleResourceServer.java</a:t>
            </a:r>
            <a:endParaRPr lang="ko-KR" altLang="en-US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jCoAP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38047"/>
          <a:stretch/>
        </p:blipFill>
        <p:spPr>
          <a:xfrm>
            <a:off x="675204" y="1727171"/>
            <a:ext cx="9166564" cy="4582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87" y="4166379"/>
            <a:ext cx="2733675" cy="24384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467385" y="5140325"/>
            <a:ext cx="2076665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2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Client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/>
              <a:t>ws4d-jcoap-applications –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org.ws4d.coap.client – BasicCoapClient.java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Resource discovery, GET, POST, DELETE, Observe </a:t>
            </a:r>
            <a:r>
              <a:rPr lang="ko-KR" altLang="en-US" sz="1600" dirty="0" smtClean="0"/>
              <a:t>기능 제공</a:t>
            </a: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jCoAP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0" y="2122861"/>
            <a:ext cx="6854204" cy="286135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53411" y="3068960"/>
            <a:ext cx="2524125" cy="2266950"/>
            <a:chOff x="7278935" y="3284984"/>
            <a:chExt cx="2524125" cy="22669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935" y="3284984"/>
              <a:ext cx="2524125" cy="22669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748588" y="3916958"/>
              <a:ext cx="1457326" cy="247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95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Resource discovery</a:t>
            </a:r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GET</a:t>
            </a:r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jCoAP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1340768"/>
            <a:ext cx="9031984" cy="2232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4" y="4386073"/>
            <a:ext cx="9021603" cy="22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POST</a:t>
            </a:r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Observe</a:t>
            </a:r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jCoAP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1935"/>
          <a:stretch/>
        </p:blipFill>
        <p:spPr>
          <a:xfrm>
            <a:off x="491456" y="1340768"/>
            <a:ext cx="8845144" cy="2288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56" y="4371576"/>
            <a:ext cx="8855334" cy="24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Server &amp; client </a:t>
            </a:r>
            <a:r>
              <a:rPr lang="ko-KR" altLang="en-US" sz="2000" dirty="0" smtClean="0"/>
              <a:t>실행결과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Server console</a:t>
            </a:r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Client console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8194206" cy="553998"/>
          </a:xfrm>
        </p:spPr>
        <p:txBody>
          <a:bodyPr/>
          <a:lstStyle/>
          <a:p>
            <a:r>
              <a:rPr lang="en-US" altLang="ko-KR" dirty="0" err="1" smtClean="0"/>
              <a:t>jCoAP</a:t>
            </a:r>
            <a:r>
              <a:rPr lang="en-US" altLang="ko-KR" dirty="0" smtClean="0"/>
              <a:t> server &amp; client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49" y="1666803"/>
            <a:ext cx="5798243" cy="222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9" y="4433198"/>
            <a:ext cx="5774283" cy="22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0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Client GUI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Java Swing</a:t>
            </a:r>
            <a:r>
              <a:rPr lang="ko-KR" altLang="en-US" sz="1600" dirty="0" smtClean="0"/>
              <a:t>을 사용하여 아래와 같이 </a:t>
            </a:r>
            <a:r>
              <a:rPr lang="en-US" altLang="ko-KR" sz="1600" dirty="0" smtClean="0"/>
              <a:t>client GUI </a:t>
            </a:r>
            <a:r>
              <a:rPr lang="ko-KR" altLang="en-US" sz="1600" dirty="0" err="1" smtClean="0"/>
              <a:t>구현해보기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BasicCoapClient.java </a:t>
            </a:r>
            <a:r>
              <a:rPr lang="ko-KR" altLang="en-US" sz="1600" dirty="0" smtClean="0"/>
              <a:t>에 작성할 것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jCoAP</a:t>
            </a:r>
            <a:r>
              <a:rPr lang="en-US" altLang="ko-KR" dirty="0" smtClean="0"/>
              <a:t> client GUI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18" y="2709087"/>
            <a:ext cx="7581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Client GUI </a:t>
            </a:r>
            <a:r>
              <a:rPr lang="ko-KR" altLang="en-US" sz="2000" dirty="0" smtClean="0"/>
              <a:t>소스코드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BasicCoapClient.java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사용할 </a:t>
            </a:r>
            <a:r>
              <a:rPr lang="en-US" altLang="ko-KR" sz="1600" dirty="0" smtClean="0"/>
              <a:t>Swing </a:t>
            </a:r>
            <a:r>
              <a:rPr lang="ko-KR" altLang="en-US" sz="1600" dirty="0" smtClean="0"/>
              <a:t>컴포넌트를 </a:t>
            </a:r>
            <a:r>
              <a:rPr lang="ko-KR" altLang="en-US" sz="1600" dirty="0" err="1" smtClean="0"/>
              <a:t>전역변수로</a:t>
            </a:r>
            <a:r>
              <a:rPr lang="ko-KR" altLang="en-US" sz="1600" dirty="0" smtClean="0"/>
              <a:t> 선언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clientUi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main() </a:t>
            </a:r>
            <a:r>
              <a:rPr lang="ko-KR" altLang="en-US" sz="1600" dirty="0" smtClean="0"/>
              <a:t>함수 내에서 </a:t>
            </a:r>
            <a:r>
              <a:rPr lang="en-US" altLang="ko-KR" sz="1600" dirty="0" err="1" smtClean="0"/>
              <a:t>clientUi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jCoAP</a:t>
            </a:r>
            <a:r>
              <a:rPr lang="en-US" altLang="ko-KR" dirty="0" smtClean="0"/>
              <a:t> client GUI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8664"/>
          <a:stretch/>
        </p:blipFill>
        <p:spPr>
          <a:xfrm>
            <a:off x="5304448" y="3571510"/>
            <a:ext cx="4117984" cy="32864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2492896"/>
            <a:ext cx="2333625" cy="790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838" y="2585665"/>
            <a:ext cx="1304925" cy="39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52701"/>
          <a:stretch/>
        </p:blipFill>
        <p:spPr>
          <a:xfrm>
            <a:off x="826006" y="3571511"/>
            <a:ext cx="4117984" cy="30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Open source software (OSS)</a:t>
            </a:r>
          </a:p>
          <a:p>
            <a:r>
              <a:rPr lang="en-US" altLang="ko-KR" sz="2400" dirty="0" smtClean="0"/>
              <a:t>WS4D-jCoAP </a:t>
            </a:r>
            <a:r>
              <a:rPr lang="en-US" altLang="ko-KR" sz="2400" dirty="0"/>
              <a:t>(Java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Import </a:t>
            </a:r>
            <a:r>
              <a:rPr lang="en-US" altLang="ko-KR" sz="2400" dirty="0" err="1" smtClean="0"/>
              <a:t>jCoAP</a:t>
            </a:r>
            <a:r>
              <a:rPr lang="en-US" altLang="ko-KR" sz="2400" dirty="0" smtClean="0"/>
              <a:t> project</a:t>
            </a:r>
          </a:p>
          <a:p>
            <a:r>
              <a:rPr lang="en-US" altLang="ko-KR" sz="2400" dirty="0" err="1" smtClean="0"/>
              <a:t>CoAP</a:t>
            </a:r>
            <a:r>
              <a:rPr lang="en-US" altLang="ko-KR" sz="2400" dirty="0" smtClean="0"/>
              <a:t> introduction</a:t>
            </a:r>
          </a:p>
          <a:p>
            <a:r>
              <a:rPr lang="en-US" altLang="ko-KR" sz="2400" dirty="0" err="1"/>
              <a:t>jCoAP</a:t>
            </a:r>
            <a:r>
              <a:rPr lang="en-US" altLang="ko-KR" sz="2400" dirty="0"/>
              <a:t> server</a:t>
            </a:r>
            <a:endParaRPr lang="ko-KR" altLang="en-US" sz="2400" dirty="0"/>
          </a:p>
          <a:p>
            <a:r>
              <a:rPr lang="en-US" altLang="ko-KR" sz="2400" dirty="0" err="1" smtClean="0"/>
              <a:t>jCoAP</a:t>
            </a:r>
            <a:r>
              <a:rPr lang="en-US" altLang="ko-KR" sz="2400" dirty="0" smtClean="0"/>
              <a:t> client</a:t>
            </a:r>
          </a:p>
          <a:p>
            <a:r>
              <a:rPr lang="en-US" altLang="ko-KR" sz="2400" dirty="0" err="1"/>
              <a:t>jCoAP</a:t>
            </a:r>
            <a:r>
              <a:rPr lang="en-US" altLang="ko-KR" sz="2400" dirty="0"/>
              <a:t> server &amp; client </a:t>
            </a:r>
            <a:r>
              <a:rPr lang="ko-KR" altLang="en-US" sz="2400" dirty="0"/>
              <a:t>실행 결과</a:t>
            </a:r>
          </a:p>
          <a:p>
            <a:r>
              <a:rPr lang="en-US" altLang="ko-KR" sz="2400" dirty="0" err="1"/>
              <a:t>jCoAP</a:t>
            </a:r>
            <a:r>
              <a:rPr lang="en-US" altLang="ko-KR" sz="2400" dirty="0"/>
              <a:t> client GUI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5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Programming #2</a:t>
            </a:r>
          </a:p>
          <a:p>
            <a:pPr lvl="1"/>
            <a:endParaRPr lang="en-US" altLang="ko-KR" sz="1600" dirty="0" smtClean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ko-KR" altLang="en-US" smtClean="0"/>
              <a:t>차주 수업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9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Open source software (OSS)</a:t>
            </a:r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소스 </a:t>
            </a:r>
            <a:r>
              <a:rPr lang="ko-KR" altLang="en-US" sz="1600" dirty="0"/>
              <a:t>코드를 공개해 누구나 특별한 제한 없이 그 코드를 보고 사용할 수 있는 오픈 소스 라이선스를 만족하는 소프트웨어를 </a:t>
            </a:r>
            <a:r>
              <a:rPr lang="ko-KR" altLang="en-US" sz="1600" dirty="0" smtClean="0"/>
              <a:t>의미함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공개적으로 접근하여 사용할 </a:t>
            </a:r>
            <a:r>
              <a:rPr lang="ko-KR" altLang="en-US" sz="1600" dirty="0"/>
              <a:t>수 있게 설계되어 누구나 자유롭게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배포할 수 </a:t>
            </a:r>
            <a:r>
              <a:rPr lang="ko-KR" altLang="en-US" sz="1600" dirty="0" smtClean="0"/>
              <a:t>있는 코드로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통상적으로 오픈 </a:t>
            </a:r>
            <a:r>
              <a:rPr lang="ko-KR" altLang="en-US" sz="1600" dirty="0" err="1" smtClean="0"/>
              <a:t>소스라</a:t>
            </a:r>
            <a:r>
              <a:rPr lang="ko-KR" altLang="en-US" sz="1600" dirty="0" smtClean="0"/>
              <a:t> 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오픈소스는 단일 </a:t>
            </a:r>
            <a:r>
              <a:rPr lang="ko-KR" altLang="en-US" sz="1600" dirty="0"/>
              <a:t>작성자 또는 기업이 </a:t>
            </a:r>
            <a:r>
              <a:rPr lang="ko-KR" altLang="en-US" sz="1600" dirty="0" smtClean="0"/>
              <a:t>아닌 </a:t>
            </a:r>
            <a:r>
              <a:rPr lang="ko-KR" altLang="en-US" sz="1600" dirty="0"/>
              <a:t>커뮤니티가 </a:t>
            </a:r>
            <a:r>
              <a:rPr lang="ko-KR" altLang="en-US" sz="1600" dirty="0" smtClean="0"/>
              <a:t>개발하므로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유연성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지속성을 특징으로 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/>
              <a:t>소프트웨어의 소스 코드를 자유롭게 읽고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재배포</a:t>
            </a:r>
            <a:r>
              <a:rPr lang="ko-KR" altLang="en-US" sz="1600" dirty="0"/>
              <a:t> 및 개조를 가능하게 함으로써 소프트웨어가 향상되고</a:t>
            </a:r>
            <a:r>
              <a:rPr lang="en-US" altLang="ko-KR" sz="1600" dirty="0"/>
              <a:t>, </a:t>
            </a:r>
            <a:r>
              <a:rPr lang="ko-KR" altLang="en-US" sz="1600" dirty="0"/>
              <a:t>한 사람이 느린 속도로 소프트웨어를 개발하는 것보다 여러 사람들이 고치고 쓰고 버그를 개선하는 것이 보다 빠를 수 있다는 </a:t>
            </a:r>
            <a:r>
              <a:rPr lang="ko-KR" altLang="en-US" sz="1600" dirty="0" smtClean="0"/>
              <a:t>것이 오픈 </a:t>
            </a:r>
            <a:r>
              <a:rPr lang="ko-KR" altLang="en-US" sz="1600" dirty="0"/>
              <a:t>소스의 기본 </a:t>
            </a:r>
            <a:r>
              <a:rPr lang="ko-KR" altLang="en-US" sz="1600" dirty="0" err="1" smtClean="0"/>
              <a:t>이념임</a:t>
            </a: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186094" cy="553998"/>
          </a:xfrm>
        </p:spPr>
        <p:txBody>
          <a:bodyPr/>
          <a:lstStyle/>
          <a:p>
            <a:r>
              <a:rPr lang="en-US" altLang="ko-KR" dirty="0" smtClean="0"/>
              <a:t>Open source software (OSS)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Web Services for Devices (WS4D)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SOA </a:t>
            </a:r>
            <a:r>
              <a:rPr lang="en-US" altLang="ko-KR" sz="1600" dirty="0"/>
              <a:t>(Service-Oriented Architecture) </a:t>
            </a:r>
            <a:r>
              <a:rPr lang="ko-KR" altLang="en-US" sz="1600" dirty="0"/>
              <a:t>및 웹 서비스 기술을 산업 자동화</a:t>
            </a:r>
            <a:r>
              <a:rPr lang="en-US" altLang="ko-KR" sz="1600" dirty="0"/>
              <a:t>, </a:t>
            </a:r>
            <a:r>
              <a:rPr lang="ko-KR" altLang="en-US" sz="1600" dirty="0"/>
              <a:t>홈 엔터테인먼트</a:t>
            </a:r>
            <a:r>
              <a:rPr lang="en-US" altLang="ko-KR" sz="1600" dirty="0"/>
              <a:t>, </a:t>
            </a:r>
            <a:r>
              <a:rPr lang="ko-KR" altLang="en-US" sz="1600" dirty="0"/>
              <a:t>자동차 시스템 및 통신 시스템의 애플리케이션 영역으로 가져 </a:t>
            </a:r>
            <a:r>
              <a:rPr lang="ko-KR" altLang="en-US" sz="1600" dirty="0" smtClean="0"/>
              <a:t>오기 위한 계획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/>
              <a:t>XML, HTTP </a:t>
            </a:r>
            <a:r>
              <a:rPr lang="ko-KR" altLang="en-US" sz="1600" dirty="0"/>
              <a:t>및 웹 서비스와 같은 인터넷 기술을 사용하여 </a:t>
            </a:r>
            <a:r>
              <a:rPr lang="en-US" altLang="ko-KR" sz="1600" dirty="0" smtClean="0"/>
              <a:t>ad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hoc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네트워크에서 </a:t>
            </a:r>
            <a:r>
              <a:rPr lang="en-US" altLang="ko-KR" sz="1600" dirty="0" smtClean="0"/>
              <a:t>resource-constrained</a:t>
            </a:r>
            <a:r>
              <a:rPr lang="ko-KR" altLang="en-US" sz="1600" dirty="0" smtClean="0"/>
              <a:t> 디바이스를 </a:t>
            </a:r>
            <a:r>
              <a:rPr lang="ko-KR" altLang="en-US" sz="1600" dirty="0"/>
              <a:t>연결하고 </a:t>
            </a:r>
            <a:r>
              <a:rPr lang="en-US" altLang="ko-KR" sz="1600" dirty="0"/>
              <a:t>W3C</a:t>
            </a:r>
            <a:r>
              <a:rPr lang="ko-KR" altLang="en-US" sz="1600" dirty="0"/>
              <a:t>에서 지정한 웹 서비스와의 상호 </a:t>
            </a:r>
            <a:r>
              <a:rPr lang="ko-KR" altLang="en-US" sz="1600" dirty="0" err="1" smtClean="0"/>
              <a:t>운용성</a:t>
            </a:r>
            <a:r>
              <a:rPr lang="ko-KR" altLang="en-US" sz="1600" dirty="0" smtClean="0"/>
              <a:t> 유지와 관련됨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WS4D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통해 </a:t>
            </a:r>
            <a:r>
              <a:rPr lang="en-US" altLang="ko-KR" sz="1600" dirty="0" smtClean="0"/>
              <a:t>low level</a:t>
            </a:r>
            <a:r>
              <a:rPr lang="ko-KR" altLang="en-US" sz="1600" dirty="0" smtClean="0"/>
              <a:t>의 분산적인 </a:t>
            </a:r>
            <a:r>
              <a:rPr lang="ko-KR" altLang="en-US" sz="1600" dirty="0" err="1" smtClean="0"/>
              <a:t>임베디드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시스템에서도 웹 서비스에 대한 </a:t>
            </a:r>
            <a:r>
              <a:rPr lang="en-US" altLang="ko-KR" sz="1600" dirty="0" smtClean="0"/>
              <a:t>high level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개념을 </a:t>
            </a:r>
            <a:r>
              <a:rPr lang="ko-KR" altLang="en-US" sz="1600" dirty="0"/>
              <a:t>사용할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따라서 </a:t>
            </a:r>
            <a:r>
              <a:rPr lang="en-US" altLang="ko-KR" sz="1600" dirty="0"/>
              <a:t>WS4D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분산적인 </a:t>
            </a:r>
            <a:r>
              <a:rPr lang="ko-KR" altLang="en-US" sz="1600" dirty="0" err="1"/>
              <a:t>임베디드</a:t>
            </a:r>
            <a:r>
              <a:rPr lang="ko-KR" altLang="en-US" sz="1600" dirty="0"/>
              <a:t> 시스템에서 네트워크로 연결된 장치를 쉽게 설정하고 </a:t>
            </a:r>
            <a:r>
              <a:rPr lang="ko-KR" altLang="en-US" sz="1600" dirty="0" smtClean="0"/>
              <a:t>관리할 수 있는 </a:t>
            </a:r>
            <a:r>
              <a:rPr lang="ko-KR" altLang="en-US" sz="1600" dirty="0"/>
              <a:t>기술을 </a:t>
            </a:r>
            <a:r>
              <a:rPr lang="ko-KR" altLang="en-US" sz="1600" dirty="0" smtClean="0"/>
              <a:t>제공함</a:t>
            </a: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WS4D-jCoAP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Java</a:t>
            </a:r>
            <a:r>
              <a:rPr lang="ko-KR" altLang="en-US" sz="1600" dirty="0" smtClean="0"/>
              <a:t>를 위한 </a:t>
            </a:r>
            <a:r>
              <a:rPr lang="en-US" altLang="ko-KR" sz="1600" dirty="0" err="1" smtClean="0"/>
              <a:t>CoAP</a:t>
            </a:r>
            <a:r>
              <a:rPr lang="ko-KR" altLang="en-US" sz="1600" dirty="0" smtClean="0"/>
              <a:t>의 구현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IETF </a:t>
            </a:r>
            <a:r>
              <a:rPr lang="en-US" altLang="ko-KR" sz="1600" dirty="0" err="1" smtClean="0"/>
              <a:t>CoRE</a:t>
            </a:r>
            <a:r>
              <a:rPr lang="en-US" altLang="ko-KR" sz="1600" dirty="0" smtClean="0"/>
              <a:t> WG</a:t>
            </a:r>
            <a:r>
              <a:rPr lang="ko-KR" altLang="en-US" sz="1600" dirty="0" smtClean="0"/>
              <a:t>에 의해 정의된 유망한 프로토콜 </a:t>
            </a:r>
            <a:r>
              <a:rPr lang="en-US" altLang="ko-KR" sz="1600" dirty="0" smtClean="0"/>
              <a:t>(RFC7252)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ko-KR" altLang="en-US" sz="1600" dirty="0" smtClean="0"/>
              <a:t>은 매우 리소스 제약적인 디바이스에서 </a:t>
            </a:r>
            <a:r>
              <a:rPr lang="en-US" altLang="ko-KR" sz="1600" dirty="0" smtClean="0"/>
              <a:t>RESTful APIs</a:t>
            </a:r>
            <a:r>
              <a:rPr lang="ko-KR" altLang="en-US" sz="1600" dirty="0" smtClean="0"/>
              <a:t>를 위한 </a:t>
            </a:r>
            <a:r>
              <a:rPr lang="en-US" altLang="ko-KR" sz="1600" dirty="0" smtClean="0"/>
              <a:t>HTTP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대안임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HTTP</a:t>
            </a:r>
            <a:r>
              <a:rPr lang="ko-KR" altLang="en-US" sz="1600" dirty="0" smtClean="0"/>
              <a:t>는 대개 </a:t>
            </a:r>
            <a:r>
              <a:rPr lang="en-US" altLang="ko-KR" sz="1600" dirty="0" smtClean="0"/>
              <a:t>TCP</a:t>
            </a:r>
            <a:r>
              <a:rPr lang="ko-KR" altLang="en-US" sz="1600" dirty="0" smtClean="0"/>
              <a:t>를 기반으로 하는 반면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CoAP</a:t>
            </a:r>
            <a:r>
              <a:rPr lang="ko-KR" altLang="en-US" sz="1600" dirty="0" smtClean="0"/>
              <a:t>은 가장 기초적인 신뢰성 기능을 정의하므로</a:t>
            </a:r>
            <a:r>
              <a:rPr lang="en-US" altLang="ko-KR" sz="1600" dirty="0" smtClean="0"/>
              <a:t>, UDP</a:t>
            </a:r>
            <a:r>
              <a:rPr lang="ko-KR" altLang="en-US" sz="1600" dirty="0" smtClean="0"/>
              <a:t>에서 실행 가능함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이에 따라 </a:t>
            </a:r>
            <a:r>
              <a:rPr lang="en-US" altLang="ko-KR" sz="1600" dirty="0" smtClean="0"/>
              <a:t>TCP</a:t>
            </a:r>
            <a:r>
              <a:rPr lang="ko-KR" altLang="en-US" sz="1600" dirty="0" smtClean="0"/>
              <a:t>와 함께 제공되는 많은 프로토콜 오버헤드를 줄일 수 있음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Gitlab</a:t>
            </a:r>
            <a:r>
              <a:rPr lang="en-US" altLang="ko-KR" sz="1600" dirty="0" smtClean="0"/>
              <a:t> repository: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://gitlab.amd.e-technik.uni-rostock.de/ws4d/jcoap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WS4D-jCoAP (Java)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 descr="http://ws4d.e-technik.uni-rostock.de/wp-content/uploads/2011/04/WS4D-JCoA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5301208"/>
            <a:ext cx="1959857" cy="121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1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Import </a:t>
            </a:r>
            <a:r>
              <a:rPr lang="en-US" altLang="ko-KR" sz="2000" dirty="0" err="1" smtClean="0"/>
              <a:t>jCoAP</a:t>
            </a:r>
            <a:r>
              <a:rPr lang="en-US" altLang="ko-KR" sz="2000" dirty="0" smtClean="0"/>
              <a:t> project</a:t>
            </a:r>
          </a:p>
          <a:p>
            <a:pPr marL="361950" lvl="1" indent="0">
              <a:buNone/>
              <a:tabLst>
                <a:tab pos="4483100" algn="l"/>
              </a:tabLst>
            </a:pPr>
            <a:r>
              <a:rPr lang="en-US" altLang="ko-KR" sz="1600" dirty="0" smtClean="0"/>
              <a:t>1. Smart campus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업로드된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jCoAPExample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압축파일을 자신의</a:t>
            </a:r>
            <a:r>
              <a:rPr lang="en-US" altLang="ko-KR" sz="1600" dirty="0" smtClean="0"/>
              <a:t> PC</a:t>
            </a:r>
            <a:r>
              <a:rPr lang="ko-KR" altLang="en-US" sz="1600" dirty="0" smtClean="0"/>
              <a:t>에 내려 받고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압축을 해제함</a:t>
            </a:r>
            <a:endParaRPr lang="en-US" altLang="ko-KR" sz="1600" dirty="0" smtClean="0"/>
          </a:p>
          <a:p>
            <a:pPr marL="361950" lvl="1" indent="0">
              <a:buNone/>
              <a:tabLst>
                <a:tab pos="4483100" algn="l"/>
              </a:tabLst>
            </a:pPr>
            <a:r>
              <a:rPr lang="en-US" altLang="ko-KR" sz="1600" dirty="0" smtClean="0"/>
              <a:t>2. Eclipse</a:t>
            </a:r>
            <a:r>
              <a:rPr lang="ko-KR" altLang="en-US" sz="1600" dirty="0" smtClean="0"/>
              <a:t>를 실행함</a:t>
            </a:r>
            <a:endParaRPr lang="en-US" altLang="ko-KR" sz="1600" dirty="0" smtClean="0"/>
          </a:p>
          <a:p>
            <a:pPr marL="361950" lvl="1" indent="0">
              <a:buNone/>
              <a:tabLst>
                <a:tab pos="4483100" algn="l"/>
              </a:tabLst>
            </a:pPr>
            <a:r>
              <a:rPr lang="en-US" altLang="ko-KR" sz="1600" dirty="0" smtClean="0"/>
              <a:t>3. File – import</a:t>
            </a:r>
          </a:p>
          <a:p>
            <a:pPr marL="361950" lvl="1" indent="0">
              <a:buNone/>
              <a:tabLst>
                <a:tab pos="4483100" algn="l"/>
              </a:tabLst>
            </a:pPr>
            <a:r>
              <a:rPr lang="en-US" altLang="ko-KR" sz="1600" dirty="0" smtClean="0"/>
              <a:t>4. General – Existing Projects into Workspace – Next</a:t>
            </a:r>
          </a:p>
          <a:p>
            <a:pPr marL="361950" lvl="1" indent="0">
              <a:buNone/>
              <a:tabLst>
                <a:tab pos="4483100" algn="l"/>
              </a:tabLst>
            </a:pPr>
            <a:r>
              <a:rPr lang="en-US" altLang="ko-KR" sz="1600" dirty="0" smtClean="0"/>
              <a:t>5. Browse… </a:t>
            </a:r>
            <a:r>
              <a:rPr lang="en-US" altLang="ko-KR" sz="1600" dirty="0"/>
              <a:t>–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jCoAPExample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 선택 </a:t>
            </a:r>
            <a:r>
              <a:rPr lang="en-US" altLang="ko-KR" sz="1600" dirty="0" smtClean="0"/>
              <a:t>– Finish </a:t>
            </a:r>
          </a:p>
          <a:p>
            <a:pPr>
              <a:tabLst>
                <a:tab pos="4483100" algn="l"/>
              </a:tabLst>
            </a:pPr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jCoAP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80" y="3106016"/>
            <a:ext cx="3152816" cy="33502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64" y="2859464"/>
            <a:ext cx="2793678" cy="38433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38838" y="3467100"/>
            <a:ext cx="54530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040924" y="4321383"/>
            <a:ext cx="3718744" cy="2093515"/>
            <a:chOff x="6040924" y="4449068"/>
            <a:chExt cx="3718744" cy="209351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0924" y="4449068"/>
              <a:ext cx="3718744" cy="209351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6078538" y="4527550"/>
              <a:ext cx="658812" cy="171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91624" y="6334919"/>
              <a:ext cx="540545" cy="171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95111" y="4293403"/>
            <a:ext cx="1301964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68510" y="3956050"/>
            <a:ext cx="217509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4692" y="4203700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rgbClr val="FF0000"/>
                </a:solidFill>
              </a:rPr>
              <a:t>모두 체크 표시되어 있어야 함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b="52532"/>
          <a:stretch/>
        </p:blipFill>
        <p:spPr>
          <a:xfrm>
            <a:off x="6562188" y="1939184"/>
            <a:ext cx="2924175" cy="224255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97047" y="6471557"/>
            <a:ext cx="54530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51704" y="3656805"/>
            <a:ext cx="1630284" cy="391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4 </a:t>
            </a:r>
            <a:r>
              <a:rPr lang="ko-KR" altLang="en-US" sz="2000" dirty="0" smtClean="0"/>
              <a:t>가지의 메시지 타입을 정의함</a:t>
            </a: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messages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Confirmable (CON): </a:t>
            </a:r>
            <a:r>
              <a:rPr lang="ko-KR" altLang="en-US" sz="1600" dirty="0" smtClean="0"/>
              <a:t>신뢰성을 보장하는 전달을 위한 메시지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Non-confirmable (NON): </a:t>
            </a:r>
            <a:r>
              <a:rPr lang="ko-KR" altLang="en-US" sz="1600" dirty="0" smtClean="0"/>
              <a:t>신뢰성을 보장하지 않는 전달을 위한 메시지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Acknowledgement (ACK): CON </a:t>
            </a:r>
            <a:r>
              <a:rPr lang="ko-KR" altLang="en-US" sz="1600" dirty="0" smtClean="0"/>
              <a:t>메시지에 대한 응답을 위한 메시지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Reset (RST): </a:t>
            </a:r>
            <a:r>
              <a:rPr lang="ko-KR" altLang="en-US" sz="1600" dirty="0" smtClean="0"/>
              <a:t>메시지의 처리가 불가함을 알리기 위한 메시지</a:t>
            </a: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2000" dirty="0" smtClean="0"/>
          </a:p>
          <a:p>
            <a:pPr>
              <a:tabLst>
                <a:tab pos="4483100" algn="l"/>
              </a:tabLst>
            </a:pPr>
            <a:endParaRPr lang="en-US" altLang="ko-KR" sz="1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introduction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59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message format 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message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4 bytes </a:t>
            </a:r>
            <a:r>
              <a:rPr lang="ko-KR" altLang="en-US" sz="1600" dirty="0" smtClean="0"/>
              <a:t>고정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를 포함함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Token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이 포함될 수 있음 </a:t>
            </a:r>
            <a:r>
              <a:rPr lang="en-US" altLang="ko-KR" sz="1600" dirty="0" smtClean="0"/>
              <a:t>(optional)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Payload</a:t>
            </a:r>
            <a:r>
              <a:rPr lang="ko-KR" altLang="en-US" sz="1600" dirty="0" smtClean="0"/>
              <a:t>가 존재할 경우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데이터그램의</a:t>
            </a:r>
            <a:r>
              <a:rPr lang="ko-KR" altLang="en-US" sz="1600" dirty="0" smtClean="0"/>
              <a:t> 끝까지 배치됨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50281" y="3293667"/>
            <a:ext cx="8420974" cy="3069272"/>
            <a:chOff x="488504" y="1412776"/>
            <a:chExt cx="7639050" cy="27842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04" y="1412776"/>
              <a:ext cx="7639050" cy="24765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97609" y="3889276"/>
              <a:ext cx="182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CoAP</a:t>
              </a:r>
              <a:r>
                <a:rPr lang="en-US" altLang="ko-KR" sz="1400" b="1" dirty="0" smtClean="0"/>
                <a:t> message format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4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976664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Version (</a:t>
            </a:r>
            <a:r>
              <a:rPr lang="en-US" altLang="ko-KR" sz="2000" dirty="0" err="1" smtClean="0"/>
              <a:t>Ver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ko-KR" altLang="en-US" sz="1600" dirty="0" smtClean="0"/>
              <a:t>의 버전을 나타냄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버전은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이진수 </a:t>
            </a:r>
            <a:r>
              <a:rPr lang="en-US" altLang="ko-KR" sz="1600" dirty="0" smtClean="0"/>
              <a:t>01</a:t>
            </a:r>
            <a:r>
              <a:rPr lang="ko-KR" altLang="en-US" sz="1600" dirty="0" smtClean="0"/>
              <a:t>이어야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)</a:t>
            </a:r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Type (T) </a:t>
            </a:r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타입을 의미함 </a:t>
            </a:r>
            <a:r>
              <a:rPr lang="en-US" altLang="ko-KR" sz="1600" dirty="0" smtClean="0"/>
              <a:t>(0: CON, 1: NON, 2: ACK, 3: RST)</a:t>
            </a:r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Token Length (TKL)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Token field</a:t>
            </a:r>
            <a:r>
              <a:rPr lang="ko-KR" altLang="en-US" sz="1600" dirty="0" smtClean="0"/>
              <a:t>의 길이를 나타냄 </a:t>
            </a:r>
            <a:r>
              <a:rPr lang="en-US" altLang="ko-KR" sz="1600" dirty="0" smtClean="0"/>
              <a:t>(0~8)</a:t>
            </a:r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Code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3 bits</a:t>
            </a:r>
            <a:r>
              <a:rPr lang="ko-KR" altLang="en-US" sz="1600" dirty="0" smtClean="0"/>
              <a:t>는 클래스를 의미하고</a:t>
            </a:r>
            <a:r>
              <a:rPr lang="en-US" altLang="ko-KR" sz="1600" dirty="0" smtClean="0"/>
              <a:t>, 5 bits</a:t>
            </a:r>
            <a:r>
              <a:rPr lang="ko-KR" altLang="en-US" sz="1600" dirty="0" smtClean="0"/>
              <a:t>는 상세 내용을 의미함 </a:t>
            </a:r>
            <a:r>
              <a:rPr lang="en-US" altLang="ko-KR" sz="1600" dirty="0" smtClean="0"/>
              <a:t>(Ex. c.dd)</a:t>
            </a:r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Message ID</a:t>
            </a:r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중복 확인 및 </a:t>
            </a:r>
            <a:r>
              <a:rPr lang="en-US" altLang="ko-KR" sz="1600" dirty="0" smtClean="0"/>
              <a:t>CON/NON </a:t>
            </a:r>
            <a:r>
              <a:rPr lang="ko-KR" altLang="en-US" sz="1600" dirty="0" smtClean="0"/>
              <a:t>메시지에 대한 짝으로서 </a:t>
            </a:r>
            <a:r>
              <a:rPr lang="en-US" altLang="ko-KR" sz="1600" dirty="0" smtClean="0"/>
              <a:t>ACK/RST </a:t>
            </a:r>
            <a:r>
              <a:rPr lang="ko-KR" altLang="en-US" sz="1600" dirty="0" smtClean="0"/>
              <a:t>메시지에 사용됨</a:t>
            </a:r>
            <a:endParaRPr lang="en-US" altLang="ko-KR" sz="1600" dirty="0"/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Token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TKL</a:t>
            </a:r>
            <a:r>
              <a:rPr lang="ko-KR" altLang="en-US" sz="1600" dirty="0" smtClean="0"/>
              <a:t>에 따라 메시지 헤더 다음에 </a:t>
            </a:r>
            <a:r>
              <a:rPr lang="en-US" altLang="ko-KR" sz="1600" dirty="0" smtClean="0"/>
              <a:t>Token </a:t>
            </a:r>
            <a:r>
              <a:rPr lang="ko-KR" altLang="en-US" sz="1600" dirty="0" smtClean="0"/>
              <a:t>값이 존재함</a:t>
            </a:r>
            <a:endParaRPr lang="en-US" altLang="ko-KR" sz="1600" dirty="0"/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Options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Token</a:t>
            </a:r>
            <a:r>
              <a:rPr lang="ko-KR" altLang="en-US" sz="1600" dirty="0" smtClean="0"/>
              <a:t>에 이어 옵션을 나타냄</a:t>
            </a: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Payload Marker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0xFF</a:t>
            </a:r>
            <a:r>
              <a:rPr lang="ko-KR" altLang="en-US" sz="1600" dirty="0" smtClean="0"/>
              <a:t>의 값을 가지며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더 이상의 옵션이 없음을 알 수 있음</a:t>
            </a:r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601072" y="4945401"/>
            <a:ext cx="4167310" cy="1518899"/>
            <a:chOff x="488504" y="1412776"/>
            <a:chExt cx="7639050" cy="27842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04" y="1412776"/>
              <a:ext cx="7639050" cy="24765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97609" y="3889276"/>
              <a:ext cx="182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CoAP</a:t>
              </a:r>
              <a:r>
                <a:rPr lang="en-US" altLang="ko-KR" sz="1400" b="1" dirty="0" smtClean="0"/>
                <a:t> message format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537176" y="2780928"/>
            <a:ext cx="3368824" cy="40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Code field</a:t>
            </a:r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header</a:t>
            </a:r>
            <a:r>
              <a:rPr lang="ko-KR" altLang="en-US" sz="1600" dirty="0" smtClean="0"/>
              <a:t>의 </a:t>
            </a:r>
            <a:r>
              <a:rPr lang="en-US" altLang="ko-KR" sz="1600" dirty="0"/>
              <a:t>C</a:t>
            </a:r>
            <a:r>
              <a:rPr lang="en-US" altLang="ko-KR" sz="1600" dirty="0" smtClean="0"/>
              <a:t>ode field</a:t>
            </a:r>
            <a:r>
              <a:rPr lang="ko-KR" altLang="en-US" sz="1600" dirty="0" smtClean="0"/>
              <a:t>를 위한 두 개의 </a:t>
            </a:r>
            <a:r>
              <a:rPr lang="en-US" altLang="ko-KR" sz="1600" dirty="0" smtClean="0"/>
              <a:t>sub-registries</a:t>
            </a:r>
            <a:r>
              <a:rPr lang="ko-KR" altLang="en-US" sz="1600" dirty="0" smtClean="0"/>
              <a:t>가 존재함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두 개의 </a:t>
            </a:r>
            <a:r>
              <a:rPr lang="en-US" altLang="ko-KR" sz="1600" dirty="0" smtClean="0"/>
              <a:t>sub-registries</a:t>
            </a:r>
            <a:r>
              <a:rPr lang="ko-KR" altLang="en-US" sz="1600" dirty="0" smtClean="0"/>
              <a:t>는 첫번째와 두 번째 수 사이의 마침표로 구분되는 세 자리 수로 표기되는 </a:t>
            </a:r>
            <a:r>
              <a:rPr lang="en-US" altLang="ko-KR" sz="1600" dirty="0" smtClean="0"/>
              <a:t>8-bit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(Ex. 2.01)</a:t>
            </a:r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첫 번째 수</a:t>
            </a:r>
            <a:r>
              <a:rPr lang="en-US" altLang="ko-KR" sz="1600" dirty="0" smtClean="0"/>
              <a:t>: code class</a:t>
            </a:r>
            <a:r>
              <a:rPr lang="ko-KR" altLang="en-US" sz="1600" dirty="0" smtClean="0"/>
              <a:t>를 나타내는 </a:t>
            </a:r>
            <a:r>
              <a:rPr lang="en-US" altLang="ko-KR" sz="1600" dirty="0" smtClean="0"/>
              <a:t>0-7</a:t>
            </a:r>
            <a:r>
              <a:rPr lang="ko-KR" altLang="en-US" sz="1600" dirty="0" smtClean="0"/>
              <a:t>의 값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0: Request</a:t>
            </a:r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2: Success response </a:t>
            </a:r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4: Client error response</a:t>
            </a:r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5: Server error response</a:t>
            </a:r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All other values: Reserved</a:t>
            </a:r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나머지 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세부사항을 나타내는 </a:t>
            </a:r>
            <a:r>
              <a:rPr lang="en-US" altLang="ko-KR" sz="1600" dirty="0" smtClean="0"/>
              <a:t>00-31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값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Sub-registries</a:t>
            </a:r>
            <a:r>
              <a:rPr lang="ko-KR" altLang="en-US" sz="1600" dirty="0" smtClean="0"/>
              <a:t>에 의해 할당되는 모든 </a:t>
            </a:r>
            <a:r>
              <a:rPr lang="en-US" altLang="ko-KR" sz="1600" dirty="0" smtClean="0"/>
              <a:t>Code </a:t>
            </a:r>
            <a:r>
              <a:rPr lang="ko-KR" altLang="en-US" sz="1600" dirty="0" smtClean="0"/>
              <a:t>값의 범위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0.00        :  Empty message</a:t>
            </a:r>
            <a:r>
              <a:rPr lang="ko-KR" altLang="en-US" sz="1200" dirty="0" smtClean="0"/>
              <a:t>를 나타냄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0.01-0.31:  Request</a:t>
            </a:r>
            <a:r>
              <a:rPr lang="ko-KR" altLang="en-US" sz="1200" dirty="0" smtClean="0"/>
              <a:t>를 나타냄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CoAP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Method Codes sub-registry</a:t>
            </a:r>
            <a:r>
              <a:rPr lang="ko-KR" altLang="en-US" sz="1200" dirty="0" smtClean="0"/>
              <a:t>에 의해 할당됨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1.00-1.31:  Reserved</a:t>
            </a:r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2.00-5.31:  Response</a:t>
            </a:r>
            <a:r>
              <a:rPr lang="ko-KR" altLang="en-US" sz="1200" dirty="0" smtClean="0"/>
              <a:t>를 나타냄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Response Codes sub-registry </a:t>
            </a:r>
            <a:r>
              <a:rPr lang="ko-KR" altLang="en-US" sz="1200" dirty="0" smtClean="0"/>
              <a:t>에 의해 할당됨</a:t>
            </a:r>
            <a:r>
              <a:rPr lang="en-US" altLang="ko-KR" sz="1200" dirty="0" smtClean="0"/>
              <a:t>)</a:t>
            </a:r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6.00-7.31:  Reserved</a:t>
            </a:r>
            <a:endParaRPr lang="en-US" altLang="ko-KR" sz="12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>
              <a:tabLst>
                <a:tab pos="4483100" algn="l"/>
              </a:tabLst>
            </a:pPr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4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78276</TotalTime>
  <Words>2175</Words>
  <Application>Microsoft Office PowerPoint</Application>
  <PresentationFormat>A4 용지(210x297mm)</PresentationFormat>
  <Paragraphs>308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SolBee Lee</cp:lastModifiedBy>
  <cp:revision>5012</cp:revision>
  <dcterms:created xsi:type="dcterms:W3CDTF">2014-05-15T02:02:05Z</dcterms:created>
  <dcterms:modified xsi:type="dcterms:W3CDTF">2020-03-30T04:02:25Z</dcterms:modified>
</cp:coreProperties>
</file>