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56" r:id="rId4"/>
    <p:sldId id="382" r:id="rId5"/>
    <p:sldId id="383" r:id="rId6"/>
    <p:sldId id="390" r:id="rId7"/>
    <p:sldId id="391" r:id="rId8"/>
    <p:sldId id="384" r:id="rId9"/>
    <p:sldId id="385" r:id="rId10"/>
    <p:sldId id="386" r:id="rId11"/>
    <p:sldId id="387" r:id="rId12"/>
    <p:sldId id="389" r:id="rId13"/>
    <p:sldId id="388" r:id="rId14"/>
    <p:sldId id="352" r:id="rId15"/>
    <p:sldId id="261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64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4110" userDrawn="1">
          <p15:clr>
            <a:srgbClr val="A4A3A4"/>
          </p15:clr>
        </p15:guide>
        <p15:guide id="11" pos="512" userDrawn="1">
          <p15:clr>
            <a:srgbClr val="A4A3A4"/>
          </p15:clr>
        </p15:guide>
        <p15:guide id="12" pos="4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9999"/>
    <a:srgbClr val="02BDEE"/>
    <a:srgbClr val="00C0BC"/>
    <a:srgbClr val="00F2EC"/>
    <a:srgbClr val="00BCB8"/>
    <a:srgbClr val="324D6D"/>
    <a:srgbClr val="283C8C"/>
    <a:srgbClr val="264365"/>
    <a:srgbClr val="303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59" autoAdjust="0"/>
  </p:normalViewPr>
  <p:slideViewPr>
    <p:cSldViewPr>
      <p:cViewPr varScale="1">
        <p:scale>
          <a:sx n="85" d="100"/>
          <a:sy n="85" d="100"/>
        </p:scale>
        <p:origin x="2058" y="90"/>
      </p:cViewPr>
      <p:guideLst>
        <p:guide orient="horz" pos="164"/>
        <p:guide orient="horz" pos="1117"/>
        <p:guide orient="horz"/>
        <p:guide orient="horz" pos="4110"/>
        <p:guide pos="512"/>
        <p:guide pos="4980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10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실습 교육 조교 </a:t>
            </a:r>
            <a:r>
              <a:rPr lang="ko-KR" altLang="en-US" dirty="0" err="1" smtClean="0"/>
              <a:t>이솔비입니다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주차 실습에서는 </a:t>
            </a:r>
            <a:r>
              <a:rPr lang="en-US" altLang="ko-KR" dirty="0" err="1" smtClean="0"/>
              <a:t>CoAP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의 구현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살펴보도록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다음으로</a:t>
            </a:r>
            <a:r>
              <a:rPr lang="en-US" altLang="ko-KR" sz="1200" baseline="0" dirty="0" smtClean="0"/>
              <a:t>, GUI</a:t>
            </a:r>
            <a:r>
              <a:rPr lang="ko-KR" altLang="en-US" sz="1200" baseline="0" dirty="0" smtClean="0"/>
              <a:t>를 통해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POST request </a:t>
            </a:r>
            <a:r>
              <a:rPr lang="ko-KR" altLang="en-US" sz="1200" baseline="0" dirty="0" smtClean="0"/>
              <a:t>동작을 구현해 보도록 하겠습니다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Server </a:t>
            </a:r>
            <a:r>
              <a:rPr lang="ko-KR" altLang="en-US" sz="1200" baseline="0" dirty="0" smtClean="0"/>
              <a:t>각각이 실행중이어야 합니다</a:t>
            </a:r>
            <a:r>
              <a:rPr lang="en-US" altLang="ko-KR" sz="12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server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URI path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payload </a:t>
            </a:r>
            <a:r>
              <a:rPr lang="ko-KR" altLang="en-US" sz="1600" dirty="0" smtClean="0"/>
              <a:t>값을 입력하고</a:t>
            </a:r>
            <a:r>
              <a:rPr lang="en-US" altLang="ko-KR" sz="1600" dirty="0" smtClean="0"/>
              <a:t>, POST </a:t>
            </a:r>
            <a:r>
              <a:rPr lang="ko-KR" altLang="en-US" sz="1600" dirty="0" smtClean="0"/>
              <a:t>버튼을 눌러 리소스 값을 변경할 수 있도록 </a:t>
            </a:r>
            <a:r>
              <a:rPr lang="en-US" altLang="ko-KR" sz="1600" dirty="0" smtClean="0"/>
              <a:t>POST</a:t>
            </a:r>
            <a:r>
              <a:rPr lang="en-US" altLang="ko-KR" sz="1600" baseline="0" dirty="0" smtClean="0"/>
              <a:t> request</a:t>
            </a:r>
            <a:r>
              <a:rPr lang="ko-KR" altLang="en-US" sz="1600" baseline="0" dirty="0" smtClean="0"/>
              <a:t>를 전송합니다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err="1" smtClean="0"/>
              <a:t>TextArea</a:t>
            </a:r>
            <a:r>
              <a:rPr lang="ko-KR" altLang="en-US" sz="1600" baseline="0" dirty="0" smtClean="0"/>
              <a:t>에서 </a:t>
            </a:r>
            <a:r>
              <a:rPr lang="en-US" altLang="ko-KR" sz="1600" baseline="0" dirty="0" smtClean="0"/>
              <a:t>Request </a:t>
            </a:r>
            <a:r>
              <a:rPr lang="ko-KR" altLang="en-US" sz="1600" baseline="0" dirty="0" smtClean="0"/>
              <a:t>정보를 확인할 수 있습니다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이후</a:t>
            </a:r>
            <a:r>
              <a:rPr lang="en-US" altLang="ko-KR" sz="1600" baseline="0" dirty="0" smtClean="0"/>
              <a:t>, POST request</a:t>
            </a:r>
            <a:r>
              <a:rPr lang="ko-KR" altLang="en-US" sz="1600" baseline="0" dirty="0" smtClean="0"/>
              <a:t>에 대한 성공적인 수행의 결과로 </a:t>
            </a:r>
            <a:r>
              <a:rPr lang="en-US" altLang="ko-KR" sz="1600" baseline="0" dirty="0" smtClean="0"/>
              <a:t>response</a:t>
            </a:r>
            <a:r>
              <a:rPr lang="ko-KR" altLang="en-US" sz="1600" baseline="0" dirty="0" smtClean="0"/>
              <a:t>에 </a:t>
            </a:r>
            <a:r>
              <a:rPr lang="en-US" altLang="ko-KR" sz="1600" baseline="0" dirty="0" smtClean="0"/>
              <a:t>success</a:t>
            </a:r>
            <a:r>
              <a:rPr lang="ko-KR" altLang="en-US" sz="1600" baseline="0" dirty="0" smtClean="0"/>
              <a:t>가 출력된 것을 확인할 수 있습니다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 smtClean="0"/>
          </a:p>
          <a:p>
            <a:endParaRPr lang="en-US" altLang="ko-KR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22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이후 </a:t>
            </a:r>
            <a:r>
              <a:rPr lang="en-US" altLang="ko-KR" sz="1200" baseline="0" dirty="0" smtClean="0"/>
              <a:t>GET </a:t>
            </a:r>
            <a:r>
              <a:rPr lang="ko-KR" altLang="en-US" sz="1200" baseline="0" dirty="0" smtClean="0"/>
              <a:t>버튼을 눌러 해당 </a:t>
            </a:r>
            <a:r>
              <a:rPr lang="en-US" altLang="ko-KR" sz="1200" baseline="0" dirty="0" smtClean="0"/>
              <a:t>resource</a:t>
            </a:r>
            <a:r>
              <a:rPr lang="ko-KR" altLang="en-US" sz="1200" baseline="0" dirty="0" smtClean="0"/>
              <a:t>가 제대로 변경되었는지 확인합니다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GET request</a:t>
            </a:r>
            <a:r>
              <a:rPr lang="ko-KR" altLang="en-US" sz="1200" baseline="0" dirty="0" smtClean="0"/>
              <a:t>에 대한 </a:t>
            </a:r>
            <a:r>
              <a:rPr lang="en-US" altLang="ko-KR" sz="1200" baseline="0" dirty="0" smtClean="0"/>
              <a:t>Response</a:t>
            </a:r>
            <a:r>
              <a:rPr lang="ko-KR" altLang="en-US" sz="1200" baseline="0" dirty="0" smtClean="0"/>
              <a:t>로</a:t>
            </a:r>
            <a:r>
              <a:rPr lang="en-US" altLang="ko-KR" sz="1200" baseline="0" dirty="0" smtClean="0"/>
              <a:t>, light Actuator</a:t>
            </a:r>
            <a:r>
              <a:rPr lang="ko-KR" altLang="en-US" sz="1200" baseline="0" dirty="0" smtClean="0"/>
              <a:t>가 아닌 </a:t>
            </a:r>
            <a:r>
              <a:rPr lang="en-US" altLang="ko-KR" sz="1200" baseline="0" dirty="0" smtClean="0"/>
              <a:t>34</a:t>
            </a:r>
            <a:r>
              <a:rPr lang="ko-KR" altLang="en-US" sz="1200" baseline="0" dirty="0" smtClean="0"/>
              <a:t>가 출력됨으로써 성공적인 </a:t>
            </a:r>
            <a:r>
              <a:rPr lang="en-US" altLang="ko-KR" sz="1200" baseline="0" dirty="0" smtClean="0"/>
              <a:t>POST request</a:t>
            </a:r>
            <a:r>
              <a:rPr lang="ko-KR" altLang="en-US" sz="1200" baseline="0" dirty="0" smtClean="0"/>
              <a:t>가 수행된 것을 다시 한 번 확인합니다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마찬가지로 다른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값으로</a:t>
            </a:r>
            <a:r>
              <a:rPr lang="en-US" altLang="ko-KR" sz="1200" baseline="0" dirty="0" smtClean="0"/>
              <a:t> payload </a:t>
            </a:r>
            <a:r>
              <a:rPr lang="ko-KR" altLang="en-US" sz="1200" baseline="0" dirty="0" smtClean="0"/>
              <a:t>값을 변경하고 그 결과를 확인해 봅니다</a:t>
            </a:r>
            <a:r>
              <a:rPr lang="en-US" altLang="ko-KR" sz="1200" baseline="0" dirty="0" smtClean="0"/>
              <a:t>.</a:t>
            </a:r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86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마지막으로</a:t>
            </a:r>
            <a:r>
              <a:rPr lang="en-US" altLang="ko-KR" sz="1200" baseline="0" dirty="0" smtClean="0"/>
              <a:t>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observe option</a:t>
            </a:r>
            <a:r>
              <a:rPr lang="ko-KR" altLang="en-US" sz="1200" baseline="0" dirty="0" smtClean="0"/>
              <a:t>에 대한 동작을 확인해 보도록 하겠습니다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dirty="0" smtClean="0"/>
              <a:t>먼저</a:t>
            </a:r>
            <a:r>
              <a:rPr lang="en-US" altLang="ko-KR" sz="1200" dirty="0" smtClean="0"/>
              <a:t>, CoapSampleResourceServer.java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run() </a:t>
            </a:r>
            <a:r>
              <a:rPr lang="ko-KR" altLang="en-US" sz="1200" dirty="0" err="1" smtClean="0"/>
              <a:t>메소드에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observe example</a:t>
            </a:r>
            <a:r>
              <a:rPr lang="ko-KR" altLang="en-US" sz="1200" dirty="0" smtClean="0"/>
              <a:t>을 추가하여 수정합니다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의 지속적인 리소스 값 변화를 나타낼 수 있도록 </a:t>
            </a:r>
            <a:r>
              <a:rPr lang="en-US" altLang="ko-KR" sz="1200" baseline="0" dirty="0" smtClean="0"/>
              <a:t>5</a:t>
            </a:r>
            <a:r>
              <a:rPr lang="ko-KR" altLang="en-US" sz="1200" baseline="0" dirty="0" smtClean="0"/>
              <a:t>초마다 </a:t>
            </a:r>
            <a:r>
              <a:rPr lang="en-US" altLang="ko-KR" sz="1200" baseline="0" dirty="0" smtClean="0"/>
              <a:t>message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number</a:t>
            </a:r>
            <a:r>
              <a:rPr lang="ko-KR" altLang="en-US" sz="1200" baseline="0" dirty="0" smtClean="0"/>
              <a:t>가 증가하도록 하는 </a:t>
            </a:r>
            <a:r>
              <a:rPr lang="en-US" altLang="ko-KR" sz="1200" baseline="0" dirty="0" smtClean="0"/>
              <a:t>observe example</a:t>
            </a:r>
            <a:r>
              <a:rPr lang="ko-KR" altLang="en-US" sz="1200" baseline="0" dirty="0" smtClean="0"/>
              <a:t> 코드를 추가해 줍니다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를 재실행해 줍니다</a:t>
            </a:r>
            <a:r>
              <a:rPr lang="en-US" altLang="ko-KR" sz="1200" baseline="0" dirty="0" smtClean="0"/>
              <a:t>.</a:t>
            </a:r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026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에 </a:t>
            </a:r>
            <a:r>
              <a:rPr lang="en-US" altLang="ko-KR" sz="1200" baseline="0" dirty="0" smtClean="0"/>
              <a:t>observe option</a:t>
            </a:r>
            <a:r>
              <a:rPr lang="ko-KR" altLang="en-US" sz="1200" baseline="0" dirty="0" smtClean="0"/>
              <a:t>을 구현한 결과를 확인합니다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URI path</a:t>
            </a:r>
            <a:r>
              <a:rPr lang="ko-KR" altLang="en-US" sz="1200" baseline="0" dirty="0" smtClean="0"/>
              <a:t>를 입력하고</a:t>
            </a:r>
            <a:r>
              <a:rPr lang="en-US" altLang="ko-KR" sz="1200" baseline="0" dirty="0" smtClean="0"/>
              <a:t>, GET </a:t>
            </a:r>
            <a:r>
              <a:rPr lang="ko-KR" altLang="en-US" sz="1200" baseline="0" dirty="0" smtClean="0"/>
              <a:t>버튼을 눌러 해당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resource</a:t>
            </a:r>
            <a:r>
              <a:rPr lang="ko-KR" altLang="en-US" sz="1200" baseline="0" dirty="0" smtClean="0"/>
              <a:t>를 요청합니다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첫 번째 </a:t>
            </a:r>
            <a:r>
              <a:rPr lang="en-US" altLang="ko-KR" sz="1200" baseline="0" dirty="0" smtClean="0"/>
              <a:t>GET request</a:t>
            </a:r>
            <a:r>
              <a:rPr lang="ko-KR" altLang="en-US" sz="1200" baseline="0" dirty="0" smtClean="0"/>
              <a:t>에 대한 응답으로</a:t>
            </a:r>
            <a:r>
              <a:rPr lang="en-US" altLang="ko-KR" sz="1200" baseline="0" dirty="0" smtClean="0"/>
              <a:t>, Message #8</a:t>
            </a:r>
            <a:r>
              <a:rPr lang="ko-KR" altLang="en-US" sz="1200" baseline="0" dirty="0" smtClean="0"/>
              <a:t>을 확인할 수 있습니다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다시 </a:t>
            </a:r>
            <a:r>
              <a:rPr lang="en-US" altLang="ko-KR" sz="1200" baseline="0" dirty="0" smtClean="0"/>
              <a:t>GET request</a:t>
            </a:r>
            <a:r>
              <a:rPr lang="ko-KR" altLang="en-US" sz="1200" baseline="0" dirty="0" smtClean="0"/>
              <a:t>를 요청해봅니다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그 결과</a:t>
            </a:r>
            <a:r>
              <a:rPr lang="en-US" altLang="ko-KR" sz="1200" baseline="0" dirty="0" smtClean="0"/>
              <a:t>, Message #16</a:t>
            </a:r>
            <a:r>
              <a:rPr lang="ko-KR" altLang="en-US" sz="1200" baseline="0" dirty="0" smtClean="0"/>
              <a:t>을 </a:t>
            </a:r>
            <a:r>
              <a:rPr lang="en-US" altLang="ko-KR" sz="1200" baseline="0" dirty="0" smtClean="0"/>
              <a:t>GET request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response</a:t>
            </a:r>
            <a:r>
              <a:rPr lang="ko-KR" altLang="en-US" sz="1200" baseline="0" dirty="0" smtClean="0"/>
              <a:t>로 얻은 것을 확인할 수 있습니다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따라서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resource</a:t>
            </a:r>
            <a:r>
              <a:rPr lang="ko-KR" altLang="en-US" sz="1200" baseline="0" dirty="0" smtClean="0"/>
              <a:t>의 상태가 지속적으로 변경되는 것을 확인할 수 있습니다</a:t>
            </a:r>
            <a:r>
              <a:rPr lang="en-US" altLang="ko-KR" sz="1200" baseline="0" dirty="0" smtClean="0"/>
              <a:t>.</a:t>
            </a:r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53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차주에는 </a:t>
            </a:r>
            <a:r>
              <a:rPr lang="en-US" altLang="ko-KR" dirty="0" err="1" smtClean="0"/>
              <a:t>CoAP</a:t>
            </a:r>
            <a:r>
              <a:rPr lang="en-US" altLang="ko-KR" dirty="0" smtClean="0"/>
              <a:t> Programming </a:t>
            </a:r>
            <a:r>
              <a:rPr lang="en-US" altLang="ko-KR" dirty="0" smtClean="0"/>
              <a:t>#4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진행합니다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차주에는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CoAP</a:t>
            </a:r>
            <a:r>
              <a:rPr lang="en-US" altLang="ko-KR" dirty="0" smtClean="0"/>
              <a:t> Server (temperature, humidity, etc.)</a:t>
            </a:r>
            <a:r>
              <a:rPr lang="ko-KR" altLang="en-US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구현하고</a:t>
            </a:r>
            <a:r>
              <a:rPr lang="en-US" altLang="ko-KR" baseline="0" dirty="0" smtClean="0"/>
              <a:t>, client</a:t>
            </a:r>
            <a:r>
              <a:rPr lang="ko-KR" altLang="en-US" baseline="0" dirty="0" smtClean="0"/>
              <a:t>와 통신</a:t>
            </a:r>
            <a:r>
              <a:rPr lang="ko-KR" altLang="en-US" dirty="0" smtClean="0"/>
              <a:t>하는 어플리케이션을 구현하도록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문의 사항이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메일로 연락바랍니다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42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수업 목차입니다</a:t>
            </a:r>
            <a:r>
              <a:rPr lang="en-US" altLang="ko-KR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순으로 실습을 진행하도록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84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의 </a:t>
            </a:r>
            <a:r>
              <a:rPr lang="ko-KR" altLang="en-US" sz="1200" baseline="0" dirty="0" smtClean="0"/>
              <a:t>실행을 위한 </a:t>
            </a:r>
            <a:r>
              <a:rPr lang="ko-KR" altLang="en-US" sz="1200" baseline="0" dirty="0" err="1" smtClean="0"/>
              <a:t>메소드들에</a:t>
            </a:r>
            <a:r>
              <a:rPr lang="ko-KR" altLang="en-US" sz="1200" baseline="0" dirty="0" smtClean="0"/>
              <a:t> 대해 살펴보겠습니다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먼저 </a:t>
            </a:r>
            <a:r>
              <a:rPr lang="en-US" altLang="ko-KR" sz="1200" baseline="0" dirty="0" smtClean="0"/>
              <a:t>CoapSampleResourceServer.java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main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메소드입니다</a:t>
            </a:r>
            <a:r>
              <a:rPr lang="en-US" altLang="ko-KR" sz="1200" baseline="0" dirty="0" smtClean="0"/>
              <a:t>. </a:t>
            </a:r>
            <a:r>
              <a:rPr lang="ko-KR" altLang="en-US" sz="1200" baseline="0" dirty="0" smtClean="0"/>
              <a:t>아래의 코드를 참조하여 설명하겠습니다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Main() </a:t>
            </a:r>
            <a:r>
              <a:rPr lang="ko-KR" altLang="en-US" sz="1200" baseline="0" dirty="0" err="1" smtClean="0"/>
              <a:t>메소드에서는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 </a:t>
            </a:r>
            <a:r>
              <a:rPr lang="ko-KR" altLang="en-US" sz="1200" baseline="0" dirty="0" smtClean="0"/>
              <a:t>생성에 앞서 </a:t>
            </a:r>
            <a:r>
              <a:rPr lang="en-US" altLang="ko-KR" sz="1200" baseline="0" dirty="0" smtClean="0"/>
              <a:t>log</a:t>
            </a:r>
            <a:r>
              <a:rPr lang="ko-KR" altLang="en-US" sz="1200" baseline="0" dirty="0" smtClean="0"/>
              <a:t>를 출력해 줄 </a:t>
            </a:r>
            <a:r>
              <a:rPr lang="en-US" altLang="ko-KR" sz="1200" baseline="0" dirty="0" smtClean="0"/>
              <a:t>logger</a:t>
            </a:r>
            <a:r>
              <a:rPr lang="ko-KR" altLang="en-US" sz="1200" baseline="0" dirty="0" smtClean="0"/>
              <a:t>를 추가합니다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전역 변수로 선언해 놓은 </a:t>
            </a:r>
            <a:r>
              <a:rPr lang="en-US" altLang="ko-KR" sz="1200" baseline="0" dirty="0" smtClean="0"/>
              <a:t>logger</a:t>
            </a:r>
            <a:r>
              <a:rPr lang="ko-KR" altLang="en-US" sz="1200" baseline="0" dirty="0" smtClean="0"/>
              <a:t>에 </a:t>
            </a:r>
            <a:r>
              <a:rPr lang="en-US" altLang="ko-KR" sz="1200" baseline="0" dirty="0" smtClean="0"/>
              <a:t>logger </a:t>
            </a:r>
            <a:r>
              <a:rPr lang="ko-KR" altLang="en-US" sz="1200" baseline="0" dirty="0" smtClean="0"/>
              <a:t>객체를 얻어 저장합니다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ConsoleAppender</a:t>
            </a:r>
            <a:r>
              <a:rPr lang="ko-KR" altLang="en-US" sz="1200" baseline="0" dirty="0" smtClean="0"/>
              <a:t>를 사용하여 콘솔로 출력을 위한 설정을 수행하고 이를 </a:t>
            </a:r>
            <a:r>
              <a:rPr lang="en-US" altLang="ko-KR" sz="1200" baseline="0" dirty="0" smtClean="0"/>
              <a:t>logger</a:t>
            </a:r>
            <a:r>
              <a:rPr lang="ko-KR" altLang="en-US" sz="1200" baseline="0" dirty="0" smtClean="0"/>
              <a:t>에 추가해 줍니다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err="1" smtClean="0"/>
              <a:t>그리고나서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로그 출력 등급을 어플리케이션의 주요 실행 정보를 나타내는 </a:t>
            </a:r>
            <a:r>
              <a:rPr lang="en-US" altLang="ko-KR" sz="1200" baseline="0" dirty="0" smtClean="0"/>
              <a:t>INFO</a:t>
            </a:r>
            <a:r>
              <a:rPr lang="ko-KR" altLang="en-US" sz="1200" baseline="0" dirty="0" smtClean="0"/>
              <a:t>로 설정합니다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Info()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사용하여 로그를 출력할 수 있습니다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CoapSampleResourceServer</a:t>
            </a:r>
            <a:r>
              <a:rPr lang="ko-KR" altLang="en-US" sz="1200" baseline="0" dirty="0" smtClean="0"/>
              <a:t>를 생성하여</a:t>
            </a:r>
            <a:r>
              <a:rPr lang="en-US" altLang="ko-KR" sz="1200" baseline="0" dirty="0" smtClean="0"/>
              <a:t>,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run()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사용해 생성한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를 실행합니다</a:t>
            </a:r>
            <a:r>
              <a:rPr lang="en-US" altLang="ko-KR" sz="12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30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다음은 </a:t>
            </a:r>
            <a:r>
              <a:rPr lang="en-US" altLang="ko-KR" sz="1200" baseline="0" dirty="0" smtClean="0"/>
              <a:t>run() </a:t>
            </a:r>
            <a:r>
              <a:rPr lang="ko-KR" altLang="en-US" sz="1200" baseline="0" dirty="0" err="1" smtClean="0"/>
              <a:t>메소드입니다</a:t>
            </a:r>
            <a:r>
              <a:rPr lang="en-US" altLang="ko-KR" sz="1200" baseline="0" dirty="0" smtClean="0"/>
              <a:t>. </a:t>
            </a:r>
            <a:r>
              <a:rPr lang="ko-KR" altLang="en-US" sz="1200" baseline="0" dirty="0" smtClean="0"/>
              <a:t>다음 슬라이드의 </a:t>
            </a:r>
            <a:r>
              <a:rPr lang="en-US" altLang="ko-KR" sz="1200" baseline="0" dirty="0" smtClean="0"/>
              <a:t>run() </a:t>
            </a:r>
            <a:r>
              <a:rPr lang="ko-KR" altLang="en-US" sz="1200" baseline="0" dirty="0" err="1" smtClean="0"/>
              <a:t>메소드</a:t>
            </a:r>
            <a:r>
              <a:rPr lang="ko-KR" altLang="en-US" sz="1200" baseline="0" dirty="0" smtClean="0"/>
              <a:t> 코드를 참조하기 바랍니다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먼저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는 실행이 되면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CoapResourceServer</a:t>
            </a:r>
            <a:r>
              <a:rPr lang="ko-KR" altLang="en-US" sz="1200" baseline="0" dirty="0" smtClean="0"/>
              <a:t>를 생성합니다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 때</a:t>
            </a:r>
            <a:r>
              <a:rPr lang="en-US" altLang="ko-KR" sz="1200" baseline="0" dirty="0" smtClean="0"/>
              <a:t>, resource server</a:t>
            </a:r>
            <a:r>
              <a:rPr lang="ko-KR" altLang="en-US" sz="1200" baseline="0" dirty="0" smtClean="0"/>
              <a:t>의 상세한 </a:t>
            </a:r>
            <a:r>
              <a:rPr lang="en-US" altLang="ko-KR" sz="1200" baseline="0" dirty="0" smtClean="0"/>
              <a:t>logging </a:t>
            </a:r>
            <a:r>
              <a:rPr lang="ko-KR" altLang="en-US" sz="1200" baseline="0" dirty="0" smtClean="0"/>
              <a:t>정보를 출력해주는 부분을 포함합니다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Logger </a:t>
            </a:r>
            <a:r>
              <a:rPr lang="ko-KR" altLang="en-US" sz="1200" baseline="0" dirty="0" smtClean="0"/>
              <a:t>객체를 얻어 </a:t>
            </a:r>
            <a:r>
              <a:rPr lang="en-US" altLang="ko-KR" sz="1200" baseline="0" dirty="0" err="1" smtClean="0"/>
              <a:t>resourceLogger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변수에 저장하고</a:t>
            </a:r>
            <a:r>
              <a:rPr lang="en-US" altLang="ko-KR" sz="1200" baseline="0" dirty="0" smtClean="0"/>
              <a:t>, logger</a:t>
            </a:r>
            <a:r>
              <a:rPr lang="ko-KR" altLang="en-US" sz="1200" baseline="0" dirty="0" smtClean="0"/>
              <a:t>의 레벨을 모든 등급의 로그를 출력해주는 </a:t>
            </a:r>
            <a:r>
              <a:rPr lang="en-US" altLang="ko-KR" sz="1200" baseline="0" dirty="0" smtClean="0"/>
              <a:t>ALL</a:t>
            </a:r>
            <a:r>
              <a:rPr lang="ko-KR" altLang="en-US" sz="1200" baseline="0" dirty="0" smtClean="0"/>
              <a:t>로 설정합니다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가 </a:t>
            </a:r>
            <a:r>
              <a:rPr lang="en-US" altLang="ko-KR" sz="1200" baseline="0" dirty="0" smtClean="0"/>
              <a:t>resource</a:t>
            </a:r>
            <a:r>
              <a:rPr lang="ko-KR" altLang="en-US" sz="1200" baseline="0" dirty="0" smtClean="0"/>
              <a:t>를 추가하는 부분을 구현합니다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ko-KR" altLang="en-US" sz="1200" baseline="0" dirty="0" smtClean="0"/>
              <a:t>우선적으로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resource</a:t>
            </a:r>
            <a:r>
              <a:rPr lang="ko-KR" altLang="en-US" sz="1200" baseline="0" dirty="0" smtClean="0"/>
              <a:t>를 생성하여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이에 대한</a:t>
            </a:r>
            <a:r>
              <a:rPr lang="en-US" altLang="ko-KR" sz="1200" baseline="0" dirty="0" smtClean="0"/>
              <a:t> path, value,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Media Type</a:t>
            </a:r>
            <a:r>
              <a:rPr lang="ko-KR" altLang="en-US" sz="1200" baseline="0" dirty="0" smtClean="0"/>
              <a:t>을 설정합니다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en-US" altLang="ko-KR" sz="1200" baseline="0" dirty="0" smtClean="0"/>
              <a:t>Path: /test/light</a:t>
            </a:r>
          </a:p>
          <a:p>
            <a:r>
              <a:rPr lang="en-US" altLang="ko-KR" sz="1200" baseline="0" dirty="0" smtClean="0"/>
              <a:t>Value: "light Actuator".</a:t>
            </a:r>
            <a:r>
              <a:rPr lang="en-US" altLang="ko-KR" sz="1200" baseline="0" dirty="0" err="1" smtClean="0"/>
              <a:t>getBytes</a:t>
            </a:r>
            <a:r>
              <a:rPr lang="en-US" altLang="ko-KR" sz="1200" baseline="0" dirty="0" smtClean="0"/>
              <a:t>()- </a:t>
            </a:r>
            <a:r>
              <a:rPr lang="ko-KR" altLang="en-US" sz="1200" baseline="0" dirty="0" smtClean="0"/>
              <a:t>해당 예제에서는 “</a:t>
            </a:r>
            <a:r>
              <a:rPr lang="en-US" altLang="ko-KR" sz="1200" baseline="0" dirty="0" smtClean="0"/>
              <a:t>light Actuator”</a:t>
            </a:r>
            <a:r>
              <a:rPr lang="ko-KR" altLang="en-US" sz="1200" baseline="0" dirty="0" smtClean="0"/>
              <a:t>라는 </a:t>
            </a:r>
            <a:r>
              <a:rPr lang="en-US" altLang="ko-KR" sz="1200" baseline="0" dirty="0" smtClean="0"/>
              <a:t>string</a:t>
            </a:r>
            <a:r>
              <a:rPr lang="ko-KR" altLang="en-US" sz="1200" baseline="0" dirty="0" smtClean="0"/>
              <a:t>을 </a:t>
            </a:r>
            <a:r>
              <a:rPr lang="en-US" altLang="ko-KR" sz="1200" baseline="0" dirty="0" smtClean="0"/>
              <a:t>byte </a:t>
            </a:r>
            <a:r>
              <a:rPr lang="ko-KR" altLang="en-US" sz="1200" baseline="0" dirty="0" smtClean="0"/>
              <a:t>시퀀스로 인코딩한 결과를 값으로 사용합니다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Media Type: </a:t>
            </a:r>
            <a:r>
              <a:rPr lang="en-US" altLang="ko-KR" sz="1200" baseline="0" dirty="0" err="1" smtClean="0"/>
              <a:t>text_plain</a:t>
            </a:r>
            <a:endParaRPr lang="en-US" altLang="ko-KR" sz="1200" baseline="0" dirty="0" smtClean="0"/>
          </a:p>
          <a:p>
            <a:r>
              <a:rPr lang="ko-KR" altLang="en-US" sz="1200" baseline="0" dirty="0" smtClean="0"/>
              <a:t>생성한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에 </a:t>
            </a:r>
            <a:r>
              <a:rPr lang="en-US" altLang="ko-KR" sz="1200" baseline="0" dirty="0" smtClean="0"/>
              <a:t>resource handler</a:t>
            </a:r>
            <a:r>
              <a:rPr lang="ko-KR" altLang="en-US" sz="1200" baseline="0" dirty="0" smtClean="0"/>
              <a:t>를 추가해줍니다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onPost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재정의해줍니다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en-US" altLang="ko-KR" sz="1200" baseline="0" dirty="0" err="1" smtClean="0"/>
              <a:t>setValue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통해 값을 설정하고</a:t>
            </a:r>
            <a:r>
              <a:rPr lang="en-US" altLang="ko-KR" sz="1200" baseline="0" dirty="0" smtClean="0"/>
              <a:t>, changed() </a:t>
            </a:r>
            <a:r>
              <a:rPr lang="ko-KR" altLang="en-US" sz="1200" baseline="0" dirty="0" err="1" smtClean="0"/>
              <a:t>메소드로</a:t>
            </a:r>
            <a:r>
              <a:rPr lang="ko-KR" altLang="en-US" sz="1200" baseline="0" dirty="0" smtClean="0"/>
              <a:t> </a:t>
            </a:r>
            <a:r>
              <a:rPr lang="en-US" altLang="ko-KR" sz="1200" baseline="0" dirty="0" smtClean="0"/>
              <a:t>resource state</a:t>
            </a:r>
            <a:r>
              <a:rPr lang="ko-KR" altLang="en-US" sz="1200" baseline="0" dirty="0" smtClean="0"/>
              <a:t>를 변경할 수 있도록 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createResource</a:t>
            </a:r>
            <a:r>
              <a:rPr lang="en-US" altLang="ko-KR" sz="1200" baseline="0" dirty="0" smtClean="0"/>
              <a:t>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통해 </a:t>
            </a:r>
            <a:r>
              <a:rPr lang="en-US" altLang="ko-KR" sz="1200" baseline="0" dirty="0" smtClean="0"/>
              <a:t>resource</a:t>
            </a:r>
            <a:r>
              <a:rPr lang="ko-KR" altLang="en-US" sz="1200" baseline="0" dirty="0" smtClean="0"/>
              <a:t>를 생성하고</a:t>
            </a:r>
            <a:r>
              <a:rPr lang="en-US" altLang="ko-KR" sz="1200" baseline="0" dirty="0" smtClean="0"/>
              <a:t>, start() </a:t>
            </a:r>
            <a:r>
              <a:rPr lang="ko-KR" altLang="en-US" sz="1200" baseline="0" dirty="0" err="1" smtClean="0"/>
              <a:t>메소드를</a:t>
            </a:r>
            <a:r>
              <a:rPr lang="ko-KR" altLang="en-US" sz="1200" baseline="0" dirty="0" smtClean="0"/>
              <a:t> 통해 생성한 </a:t>
            </a:r>
            <a:r>
              <a:rPr lang="en-US" altLang="ko-KR" sz="1200" baseline="0" dirty="0" err="1" smtClean="0"/>
              <a:t>resourceServer</a:t>
            </a:r>
            <a:r>
              <a:rPr lang="ko-KR" altLang="en-US" sz="1200" baseline="0" dirty="0" smtClean="0"/>
              <a:t>를 시작합니다</a:t>
            </a:r>
            <a:r>
              <a:rPr lang="en-US" altLang="ko-KR" sz="1200" baseline="0" dirty="0" smtClean="0"/>
              <a:t>.</a:t>
            </a:r>
            <a:endParaRPr lang="ko-KR" altLang="en-US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8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smtClean="0"/>
              <a:t>CoapSampleResourceServer.java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run() </a:t>
            </a:r>
            <a:r>
              <a:rPr lang="ko-KR" altLang="en-US" sz="1200" baseline="0" dirty="0" err="1" smtClean="0"/>
              <a:t>메소드의</a:t>
            </a:r>
            <a:r>
              <a:rPr lang="ko-KR" altLang="en-US" sz="1200" baseline="0" dirty="0" smtClean="0"/>
              <a:t> 소스코드입니다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앞의 설명과 함께 참조하기 바랍니다</a:t>
            </a:r>
            <a:r>
              <a:rPr lang="en-US" altLang="ko-KR" sz="1200" baseline="0" dirty="0" smtClean="0"/>
              <a:t>.</a:t>
            </a:r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71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이로써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server</a:t>
            </a:r>
            <a:r>
              <a:rPr lang="ko-KR" altLang="en-US" sz="1200" baseline="0" dirty="0" smtClean="0"/>
              <a:t>의 기본적인 구현 및 동작에 대해 살펴보았습니다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우리는 이를 활용하여 다수의 </a:t>
            </a:r>
            <a:r>
              <a:rPr lang="en-US" altLang="ko-KR" sz="1200" baseline="0" dirty="0" smtClean="0"/>
              <a:t>server</a:t>
            </a:r>
            <a:r>
              <a:rPr lang="ko-KR" altLang="en-US" sz="1200" baseline="0" dirty="0" smtClean="0"/>
              <a:t>를 구현하고 </a:t>
            </a:r>
            <a:r>
              <a:rPr lang="en-US" altLang="ko-KR" sz="1200" baseline="0" dirty="0" smtClean="0"/>
              <a:t>client</a:t>
            </a:r>
            <a:r>
              <a:rPr lang="ko-KR" altLang="en-US" sz="1200" baseline="0" dirty="0" smtClean="0"/>
              <a:t>와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통신을 수행하는 간단한 어플리케이션을 구현할 수 있게 되었습니다</a:t>
            </a:r>
            <a:r>
              <a:rPr lang="en-US" altLang="ko-KR" sz="1200" baseline="0" dirty="0" smtClean="0"/>
              <a:t>.</a:t>
            </a:r>
          </a:p>
          <a:p>
            <a:endParaRPr lang="en-US" altLang="ko-KR" sz="1200" baseline="0" dirty="0" smtClean="0"/>
          </a:p>
          <a:p>
            <a:r>
              <a:rPr lang="ko-KR" altLang="en-US" sz="1200" baseline="0" dirty="0" smtClean="0"/>
              <a:t>다음으로 지난 실습에서 사용한 </a:t>
            </a:r>
            <a:r>
              <a:rPr lang="en-US" altLang="ko-KR" sz="1200" baseline="0" dirty="0" smtClean="0"/>
              <a:t>GUI</a:t>
            </a:r>
            <a:r>
              <a:rPr lang="ko-KR" altLang="en-US" sz="1200" baseline="0" dirty="0" smtClean="0"/>
              <a:t>를 통해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GET, PUT, Observe option, resource discovery</a:t>
            </a:r>
            <a:r>
              <a:rPr lang="ko-KR" altLang="en-US" sz="1200" baseline="0" dirty="0" smtClean="0"/>
              <a:t>의 동작에 대해 살펴보겠습니다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먼저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</a:t>
            </a:r>
            <a:r>
              <a:rPr lang="en-US" altLang="ko-KR" sz="1200" baseline="0" dirty="0" err="1" smtClean="0"/>
              <a:t>clien</a:t>
            </a:r>
            <a:r>
              <a:rPr lang="ko-KR" altLang="en-US" sz="1200" baseline="0" dirty="0" smtClean="0"/>
              <a:t>는 </a:t>
            </a:r>
            <a:r>
              <a:rPr lang="en-US" altLang="ko-KR" sz="1200" baseline="0" dirty="0" smtClean="0"/>
              <a:t>resource discovery</a:t>
            </a:r>
            <a:r>
              <a:rPr lang="ko-KR" altLang="en-US" sz="1200" baseline="0" dirty="0" smtClean="0"/>
              <a:t>를 통해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resource</a:t>
            </a:r>
            <a:r>
              <a:rPr lang="ko-KR" altLang="en-US" sz="1200" baseline="0" dirty="0" smtClean="0"/>
              <a:t>를 검색합니다</a:t>
            </a:r>
            <a:r>
              <a:rPr lang="en-US" altLang="ko-KR" sz="12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이를 위해</a:t>
            </a:r>
            <a:r>
              <a:rPr lang="en-US" altLang="ko-KR" sz="1200" baseline="0" dirty="0" smtClean="0"/>
              <a:t>, </a:t>
            </a:r>
            <a:r>
              <a:rPr lang="en-US" altLang="ko-KR" sz="1600" dirty="0" smtClean="0"/>
              <a:t>BasicCoapClient.java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main() </a:t>
            </a:r>
            <a:r>
              <a:rPr lang="ko-KR" altLang="en-US" sz="1600" dirty="0" err="1" smtClean="0"/>
              <a:t>메소드에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resource discovery example</a:t>
            </a:r>
            <a:r>
              <a:rPr lang="ko-KR" altLang="en-US" sz="1600" dirty="0" smtClean="0"/>
              <a:t> 실행을 위한 코드를 추가합니다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CoapSampleResourceServer.java</a:t>
            </a:r>
            <a:r>
              <a:rPr lang="ko-KR" altLang="en-US" sz="1200" baseline="0" dirty="0" smtClean="0"/>
              <a:t>를 </a:t>
            </a:r>
            <a:r>
              <a:rPr lang="en-US" altLang="ko-KR" sz="1200" baseline="0" dirty="0" smtClean="0"/>
              <a:t>run</a:t>
            </a:r>
            <a:r>
              <a:rPr lang="ko-KR" altLang="en-US" sz="1200" baseline="0" dirty="0" smtClean="0"/>
              <a:t>하여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를 실행시키고</a:t>
            </a:r>
            <a:r>
              <a:rPr lang="en-US" altLang="ko-KR" sz="1200" baseline="0" dirty="0" smtClean="0"/>
              <a:t>, BasicCoapClient.java</a:t>
            </a:r>
            <a:r>
              <a:rPr lang="ko-KR" altLang="en-US" sz="1200" baseline="0" dirty="0" smtClean="0"/>
              <a:t>를 </a:t>
            </a:r>
            <a:r>
              <a:rPr lang="en-US" altLang="ko-KR" sz="1200" baseline="0" dirty="0" smtClean="0"/>
              <a:t>run</a:t>
            </a:r>
            <a:r>
              <a:rPr lang="ko-KR" altLang="en-US" sz="1200" baseline="0" dirty="0" smtClean="0"/>
              <a:t>하여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를 실행시킵니다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Server </a:t>
            </a:r>
            <a:r>
              <a:rPr lang="ko-KR" altLang="en-US" sz="1200" baseline="0" dirty="0" smtClean="0"/>
              <a:t>각각이 실행중이어야 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(GUI</a:t>
            </a:r>
            <a:r>
              <a:rPr lang="ko-KR" altLang="en-US" sz="1200" baseline="0" dirty="0" smtClean="0"/>
              <a:t>의 구현에 어려움이 있는 학생들은 이번 주차 첨부파일을 확인하여 본 실습의 내용을 따라해보고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응용해 볼 수 있도록 합니다</a:t>
            </a:r>
            <a:r>
              <a:rPr lang="en-US" altLang="ko-KR" sz="1200" baseline="0" dirty="0" smtClean="0"/>
              <a:t>.)</a:t>
            </a:r>
          </a:p>
          <a:p>
            <a:endParaRPr lang="en-US" altLang="ko-KR" sz="1200" baseline="0" dirty="0" smtClean="0"/>
          </a:p>
          <a:p>
            <a:endParaRPr lang="en-US" altLang="ko-KR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20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의 실행이 완료되면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 GUI</a:t>
            </a:r>
            <a:r>
              <a:rPr lang="ko-KR" altLang="en-US" sz="1200" baseline="0" dirty="0" smtClean="0"/>
              <a:t>를 확인할 수 있습니다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이 때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</a:t>
            </a:r>
            <a:r>
              <a:rPr lang="en-US" altLang="ko-KR" sz="1200" baseline="0" dirty="0" err="1" smtClean="0"/>
              <a:t>clien</a:t>
            </a:r>
            <a:r>
              <a:rPr lang="ko-KR" altLang="en-US" sz="1200" baseline="0" dirty="0" smtClean="0"/>
              <a:t>가 실행되면 </a:t>
            </a:r>
            <a:r>
              <a:rPr lang="en-US" altLang="ko-KR" sz="1200" baseline="0" dirty="0" smtClean="0"/>
              <a:t>resource discovery</a:t>
            </a:r>
            <a:r>
              <a:rPr lang="ko-KR" altLang="en-US" sz="1200" baseline="0" dirty="0" smtClean="0"/>
              <a:t>가 수행됩니다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/>
              <a:t>따라서 이에 대한 </a:t>
            </a:r>
            <a:r>
              <a:rPr lang="en-US" altLang="ko-KR" sz="1200" baseline="0" dirty="0" smtClean="0"/>
              <a:t>response</a:t>
            </a:r>
            <a:r>
              <a:rPr lang="ko-KR" altLang="en-US" sz="1200" baseline="0" dirty="0" smtClean="0"/>
              <a:t>로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URI path</a:t>
            </a:r>
            <a:r>
              <a:rPr lang="ko-KR" altLang="en-US" sz="1200" baseline="0" dirty="0" smtClean="0"/>
              <a:t>가 </a:t>
            </a:r>
            <a:r>
              <a:rPr lang="en-US" altLang="ko-KR" sz="1200" baseline="0" dirty="0" err="1" smtClean="0"/>
              <a:t>TextArea</a:t>
            </a:r>
            <a:r>
              <a:rPr lang="ko-KR" altLang="en-US" sz="1200" baseline="0" dirty="0" smtClean="0"/>
              <a:t>에 출력된 것을 확인할 수 있습니다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26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aseline="0" dirty="0" smtClean="0"/>
              <a:t>다음으로</a:t>
            </a:r>
            <a:r>
              <a:rPr lang="en-US" altLang="ko-KR" sz="1200" baseline="0" dirty="0" smtClean="0"/>
              <a:t>, GUI</a:t>
            </a:r>
            <a:r>
              <a:rPr lang="ko-KR" altLang="en-US" sz="1200" baseline="0" dirty="0" smtClean="0"/>
              <a:t>를 통해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GET request </a:t>
            </a:r>
            <a:r>
              <a:rPr lang="ko-KR" altLang="en-US" sz="1200" baseline="0" dirty="0" smtClean="0"/>
              <a:t>동작을 구현해 보도록 하겠습니다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먼저 </a:t>
            </a:r>
            <a:r>
              <a:rPr lang="en-US" altLang="ko-KR" sz="1200" baseline="0" dirty="0" smtClean="0"/>
              <a:t>BasicCoapClient.java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main() </a:t>
            </a:r>
            <a:r>
              <a:rPr lang="ko-KR" altLang="en-US" sz="1200" baseline="0" dirty="0" err="1" smtClean="0"/>
              <a:t>메소드</a:t>
            </a:r>
            <a:r>
              <a:rPr lang="ko-KR" altLang="en-US" sz="1200" baseline="0" dirty="0" smtClean="0"/>
              <a:t> 내의 </a:t>
            </a:r>
            <a:r>
              <a:rPr lang="en-US" altLang="ko-KR" sz="1200" baseline="0" dirty="0" smtClean="0"/>
              <a:t>example </a:t>
            </a:r>
            <a:r>
              <a:rPr lang="ko-KR" altLang="en-US" sz="1200" baseline="0" dirty="0" smtClean="0"/>
              <a:t>하위의 코드를 모두 주석 처리합니다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이는 버튼 이벤트가 발생되지 않았음에도 </a:t>
            </a:r>
            <a:r>
              <a:rPr lang="en-US" altLang="ko-KR" sz="1200" baseline="0" dirty="0" smtClean="0"/>
              <a:t>GET, PUT, Observe option </a:t>
            </a:r>
            <a:r>
              <a:rPr lang="ko-KR" altLang="en-US" sz="1200" baseline="0" dirty="0" smtClean="0"/>
              <a:t>또는 </a:t>
            </a:r>
            <a:r>
              <a:rPr lang="en-US" altLang="ko-KR" sz="1200" baseline="0" dirty="0" smtClean="0"/>
              <a:t>resource discovery </a:t>
            </a:r>
            <a:r>
              <a:rPr lang="ko-KR" altLang="en-US" sz="1200" baseline="0" dirty="0" smtClean="0"/>
              <a:t>예제가 실행되지 않도록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하기 위함입니다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CoapSampleResourceServer.java</a:t>
            </a:r>
            <a:r>
              <a:rPr lang="ko-KR" altLang="en-US" sz="1200" baseline="0" dirty="0" smtClean="0"/>
              <a:t>를 </a:t>
            </a:r>
            <a:r>
              <a:rPr lang="en-US" altLang="ko-KR" sz="1200" baseline="0" dirty="0" smtClean="0"/>
              <a:t>run</a:t>
            </a:r>
            <a:r>
              <a:rPr lang="ko-KR" altLang="en-US" sz="1200" baseline="0" dirty="0" smtClean="0"/>
              <a:t>하여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를 실행시키고</a:t>
            </a:r>
            <a:r>
              <a:rPr lang="en-US" altLang="ko-KR" sz="1200" baseline="0" dirty="0" smtClean="0"/>
              <a:t>, BasicCoapClient.java</a:t>
            </a:r>
            <a:r>
              <a:rPr lang="ko-KR" altLang="en-US" sz="1200" baseline="0" dirty="0" smtClean="0"/>
              <a:t>를 </a:t>
            </a:r>
            <a:r>
              <a:rPr lang="en-US" altLang="ko-KR" sz="1200" baseline="0" dirty="0" smtClean="0"/>
              <a:t>run</a:t>
            </a:r>
            <a:r>
              <a:rPr lang="ko-KR" altLang="en-US" sz="1200" baseline="0" dirty="0" smtClean="0"/>
              <a:t>하여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를 실행시킵니다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와 </a:t>
            </a:r>
            <a:r>
              <a:rPr lang="en-US" altLang="ko-KR" sz="1200" baseline="0" dirty="0" smtClean="0"/>
              <a:t>Server </a:t>
            </a:r>
            <a:r>
              <a:rPr lang="ko-KR" altLang="en-US" sz="1200" baseline="0" dirty="0" smtClean="0"/>
              <a:t>각각이 실행중이어야 합니다</a:t>
            </a:r>
            <a:r>
              <a:rPr lang="en-US" altLang="ko-KR" sz="120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/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94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</a:t>
            </a:r>
            <a:r>
              <a:rPr lang="ko-KR" altLang="en-US" sz="1200" baseline="0" dirty="0" smtClean="0"/>
              <a:t>의 실행이 완료되면</a:t>
            </a:r>
            <a:r>
              <a:rPr lang="en-US" altLang="ko-KR" sz="1200" baseline="0" dirty="0" smtClean="0"/>
              <a:t>,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Client GUI</a:t>
            </a:r>
            <a:r>
              <a:rPr lang="ko-KR" altLang="en-US" sz="1200" baseline="0" dirty="0" smtClean="0"/>
              <a:t>를 확인할 수 있습니다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우리는 이전에</a:t>
            </a:r>
            <a:r>
              <a:rPr lang="en-US" altLang="ko-KR" sz="1200" baseline="0" dirty="0" smtClean="0"/>
              <a:t> resource discovery</a:t>
            </a:r>
            <a:r>
              <a:rPr lang="ko-KR" altLang="en-US" sz="1200" baseline="0" dirty="0" smtClean="0"/>
              <a:t>를 통해 얻은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URI Path</a:t>
            </a:r>
            <a:r>
              <a:rPr lang="ko-KR" altLang="en-US" sz="1200" baseline="0" dirty="0" smtClean="0"/>
              <a:t>를 사용하여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해당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의 </a:t>
            </a:r>
            <a:r>
              <a:rPr lang="en-US" altLang="ko-KR" sz="1200" baseline="0" dirty="0" smtClean="0"/>
              <a:t>resource</a:t>
            </a:r>
            <a:r>
              <a:rPr lang="ko-KR" altLang="en-US" sz="1200" baseline="0" dirty="0" smtClean="0"/>
              <a:t>를 요청할 수 있습니다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smtClean="0"/>
              <a:t>URI Path </a:t>
            </a:r>
            <a:r>
              <a:rPr lang="en-US" altLang="ko-KR" sz="1200" baseline="0" dirty="0" err="1" smtClean="0"/>
              <a:t>textfield</a:t>
            </a:r>
            <a:r>
              <a:rPr lang="ko-KR" altLang="en-US" sz="1200" baseline="0" dirty="0" smtClean="0"/>
              <a:t>에 </a:t>
            </a:r>
            <a:r>
              <a:rPr lang="en-US" altLang="ko-KR" sz="1200" baseline="0" dirty="0" smtClean="0"/>
              <a:t>/test/light</a:t>
            </a:r>
            <a:r>
              <a:rPr lang="ko-KR" altLang="en-US" sz="1200" baseline="0" dirty="0" smtClean="0"/>
              <a:t>를 입력하고</a:t>
            </a:r>
            <a:r>
              <a:rPr lang="en-US" altLang="ko-KR" sz="1200" baseline="0" dirty="0" smtClean="0"/>
              <a:t>, GET </a:t>
            </a:r>
            <a:r>
              <a:rPr lang="ko-KR" altLang="en-US" sz="1200" baseline="0" dirty="0" smtClean="0"/>
              <a:t>버튼을 눌러 </a:t>
            </a:r>
            <a:r>
              <a:rPr lang="en-US" altLang="ko-KR" sz="1200" baseline="0" dirty="0" smtClean="0"/>
              <a:t>GET request</a:t>
            </a:r>
            <a:r>
              <a:rPr lang="ko-KR" altLang="en-US" sz="1200" baseline="0" dirty="0" smtClean="0"/>
              <a:t>를 전송합니다</a:t>
            </a:r>
            <a:r>
              <a:rPr lang="en-US" altLang="ko-KR" sz="1200" baseline="0" dirty="0" smtClean="0"/>
              <a:t>.</a:t>
            </a:r>
          </a:p>
          <a:p>
            <a:r>
              <a:rPr lang="en-US" altLang="ko-KR" sz="1200" baseline="0" dirty="0" err="1" smtClean="0"/>
              <a:t>TextArea</a:t>
            </a:r>
            <a:r>
              <a:rPr lang="ko-KR" altLang="en-US" sz="1200" baseline="0" dirty="0" smtClean="0"/>
              <a:t>를 통해 </a:t>
            </a:r>
            <a:r>
              <a:rPr lang="en-US" altLang="ko-KR" sz="1200" baseline="0" dirty="0" smtClean="0"/>
              <a:t>Request </a:t>
            </a:r>
            <a:r>
              <a:rPr lang="ko-KR" altLang="en-US" sz="1200" baseline="0" dirty="0" smtClean="0"/>
              <a:t>정보를 확인할 수 있습니다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이후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해당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</a:t>
            </a:r>
            <a:r>
              <a:rPr lang="ko-KR" altLang="en-US" sz="1200" baseline="0" dirty="0" smtClean="0"/>
              <a:t>로부터 </a:t>
            </a:r>
            <a:r>
              <a:rPr lang="en-US" altLang="ko-KR" sz="1200" baseline="0" dirty="0" smtClean="0"/>
              <a:t>Response</a:t>
            </a:r>
            <a:r>
              <a:rPr lang="ko-KR" altLang="en-US" sz="1200" baseline="0" dirty="0" smtClean="0"/>
              <a:t>가 온 것을 확인합니다</a:t>
            </a:r>
            <a:r>
              <a:rPr lang="en-US" altLang="ko-KR" sz="1200" baseline="0" dirty="0" smtClean="0"/>
              <a:t>.</a:t>
            </a:r>
          </a:p>
          <a:p>
            <a:r>
              <a:rPr lang="ko-KR" altLang="en-US" sz="1200" baseline="0" dirty="0" smtClean="0"/>
              <a:t>이 때</a:t>
            </a:r>
            <a:r>
              <a:rPr lang="en-US" altLang="ko-KR" sz="1200" baseline="0" dirty="0" smtClean="0"/>
              <a:t>, response</a:t>
            </a:r>
            <a:r>
              <a:rPr lang="ko-KR" altLang="en-US" sz="1200" baseline="0" dirty="0" smtClean="0"/>
              <a:t>에 담긴 </a:t>
            </a:r>
            <a:r>
              <a:rPr lang="en-US" altLang="ko-KR" sz="1200" baseline="0" dirty="0" smtClean="0"/>
              <a:t>resource</a:t>
            </a:r>
            <a:r>
              <a:rPr lang="ko-KR" altLang="en-US" sz="1200" baseline="0" dirty="0" smtClean="0"/>
              <a:t>의 정보는 </a:t>
            </a:r>
            <a:r>
              <a:rPr lang="en-US" altLang="ko-KR" sz="1200" baseline="0" dirty="0" err="1" smtClean="0"/>
              <a:t>CoAP</a:t>
            </a:r>
            <a:r>
              <a:rPr lang="en-US" altLang="ko-KR" sz="1200" baseline="0" dirty="0" smtClean="0"/>
              <a:t> server </a:t>
            </a:r>
            <a:r>
              <a:rPr lang="ko-KR" altLang="en-US" sz="1200" baseline="0" dirty="0" smtClean="0"/>
              <a:t>구현 시</a:t>
            </a:r>
            <a:r>
              <a:rPr lang="en-US" altLang="ko-KR" sz="1200" baseline="0" dirty="0" smtClean="0"/>
              <a:t>, </a:t>
            </a:r>
            <a:r>
              <a:rPr lang="ko-KR" altLang="en-US" sz="1200" baseline="0" dirty="0" smtClean="0"/>
              <a:t>설정해준 </a:t>
            </a:r>
            <a:r>
              <a:rPr lang="en-US" altLang="ko-KR" sz="1200" baseline="0" dirty="0" smtClean="0"/>
              <a:t>light Actuator </a:t>
            </a:r>
            <a:r>
              <a:rPr lang="ko-KR" altLang="en-US" sz="1200" baseline="0" dirty="0" smtClean="0"/>
              <a:t>값인 것을 확인할 수 있습니다</a:t>
            </a:r>
            <a:r>
              <a:rPr lang="en-US" altLang="ko-KR" sz="1200" baseline="0" dirty="0" smtClean="0"/>
              <a:t>.</a:t>
            </a:r>
          </a:p>
          <a:p>
            <a:endParaRPr lang="en-US" altLang="ko-KR" sz="12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93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조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5" name="그룹 4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0" name="Picture 2" descr="C:\Users\Eui-Jik\Pictures\한림대 영문로고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3" y="102762"/>
            <a:ext cx="1390465" cy="490075"/>
          </a:xfrm>
          <a:prstGeom prst="rect">
            <a:avLst/>
          </a:prstGeom>
          <a:noFill/>
        </p:spPr>
      </p:pic>
      <p:pic>
        <p:nvPicPr>
          <p:cNvPr id="11" name="Picture 3" descr="C:\Users\Eui-Jik\Google 드라이브\개인\CIC LAB\lab_logo.jpg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50872"/>
          <a:stretch/>
        </p:blipFill>
        <p:spPr bwMode="auto">
          <a:xfrm>
            <a:off x="3941887" y="6044538"/>
            <a:ext cx="2379265" cy="804766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 userDrawn="1"/>
        </p:nvGrpSpPr>
        <p:grpSpPr>
          <a:xfrm flipV="1">
            <a:off x="0" y="2636912"/>
            <a:ext cx="9906000" cy="72008"/>
            <a:chOff x="0" y="6453336"/>
            <a:chExt cx="9906000" cy="4615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 userDrawn="1"/>
        </p:nvSpPr>
        <p:spPr>
          <a:xfrm>
            <a:off x="4953000" y="2544688"/>
            <a:ext cx="4968552" cy="395535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340"/>
          <a:stretch/>
        </p:blipFill>
        <p:spPr>
          <a:xfrm>
            <a:off x="4664968" y="3284984"/>
            <a:ext cx="5241032" cy="3024336"/>
          </a:xfrm>
          <a:prstGeom prst="rect">
            <a:avLst/>
          </a:prstGeom>
        </p:spPr>
      </p:pic>
      <p:pic>
        <p:nvPicPr>
          <p:cNvPr id="7" name="Picture 2" descr="C:\Users\Eui-Jik\Pictures\한림대 영문로고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3" y="102762"/>
            <a:ext cx="1390465" cy="49007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" name="Picture 3" descr="C:\Users\Eui-Jik\Google 드라이브\개인\CIC LAB\lab_logo.jpg">
            <a:extLst>
              <a:ext uri="{FF2B5EF4-FFF2-40B4-BE49-F238E27FC236}">
                <a16:creationId xmlns:a16="http://schemas.microsoft.com/office/drawing/2014/main" id="{383CF2B4-BB44-4C3D-907A-EE080976E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50872"/>
          <a:stretch/>
        </p:blipFill>
        <p:spPr bwMode="auto">
          <a:xfrm>
            <a:off x="3941887" y="6044538"/>
            <a:ext cx="2379265" cy="804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289664"/>
            <a:ext cx="9433047" cy="800219"/>
          </a:xfrm>
        </p:spPr>
        <p:txBody>
          <a:bodyPr/>
          <a:lstStyle/>
          <a:p>
            <a:r>
              <a:rPr lang="en-US" altLang="ko-KR" sz="1600" dirty="0"/>
              <a:t>&lt;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주차 </a:t>
            </a:r>
            <a:r>
              <a:rPr lang="ko-KR" altLang="en-US" sz="1600" dirty="0"/>
              <a:t>실습 </a:t>
            </a:r>
            <a:r>
              <a:rPr lang="en-US" altLang="ko-KR" sz="1600" dirty="0"/>
              <a:t>– </a:t>
            </a:r>
            <a:r>
              <a:rPr lang="ko-KR" altLang="en-US" sz="1600" dirty="0"/>
              <a:t>비대면 강의 </a:t>
            </a:r>
            <a:r>
              <a:rPr lang="en-US" altLang="ko-KR" sz="1600" dirty="0"/>
              <a:t>&gt;</a:t>
            </a:r>
          </a:p>
          <a:p>
            <a:r>
              <a:rPr lang="en-US" altLang="ko-KR" sz="3600" dirty="0" err="1" smtClean="0"/>
              <a:t>CoAP</a:t>
            </a:r>
            <a:r>
              <a:rPr lang="en-US" altLang="ko-KR" sz="3600" dirty="0" smtClean="0"/>
              <a:t> Programming 3</a:t>
            </a:r>
            <a:endParaRPr lang="en-US" altLang="ko-KR" sz="36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2020.04.16 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</a:rPr>
              <a:t>Sol-Bee Lee</a:t>
            </a: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sorub3535@gmail.com</a:t>
            </a:r>
            <a:endParaRPr lang="ko-KR" altLang="en-US" sz="2000" dirty="0"/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Client GUI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POST </a:t>
            </a:r>
            <a:r>
              <a:rPr lang="ko-KR" altLang="en-US" sz="2000" dirty="0" smtClean="0"/>
              <a:t>요청 결과 확인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URI path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payload </a:t>
            </a:r>
            <a:r>
              <a:rPr lang="ko-KR" altLang="en-US" sz="1600" dirty="0" smtClean="0"/>
              <a:t>값을 입력하고</a:t>
            </a:r>
            <a:r>
              <a:rPr lang="en-US" altLang="ko-KR" sz="1600" dirty="0" smtClean="0"/>
              <a:t>, POST </a:t>
            </a:r>
            <a:r>
              <a:rPr lang="ko-KR" altLang="en-US" sz="1600" dirty="0" smtClean="0"/>
              <a:t>버튼을 눌러 리소스 값을 변경함</a:t>
            </a:r>
            <a:endParaRPr lang="en-US" altLang="ko-KR" sz="16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8986294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client</a:t>
            </a:r>
            <a:r>
              <a:rPr lang="ko-KR" altLang="en-US" dirty="0"/>
              <a:t>의 </a:t>
            </a:r>
            <a:r>
              <a:rPr lang="en-US" altLang="ko-KR" dirty="0" smtClean="0"/>
              <a:t>POST </a:t>
            </a:r>
            <a:r>
              <a:rPr lang="en-US" altLang="ko-KR" dirty="0"/>
              <a:t>request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8" y="2374900"/>
            <a:ext cx="8344100" cy="3962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75461" y="2805430"/>
            <a:ext cx="1684020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5688" y="3756436"/>
            <a:ext cx="1852612" cy="1945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5461" y="3326130"/>
            <a:ext cx="1684020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Client GUI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POST </a:t>
            </a:r>
            <a:r>
              <a:rPr lang="ko-KR" altLang="en-US" sz="2000" dirty="0" smtClean="0"/>
              <a:t>요청 결과 확인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이후 </a:t>
            </a:r>
            <a:r>
              <a:rPr lang="en-US" altLang="ko-KR" sz="1600" dirty="0" smtClean="0"/>
              <a:t>GET </a:t>
            </a:r>
            <a:r>
              <a:rPr lang="ko-KR" altLang="en-US" sz="1600" dirty="0" smtClean="0"/>
              <a:t>버튼을 눌러 </a:t>
            </a:r>
            <a:r>
              <a:rPr lang="en-US" altLang="ko-KR" sz="1600" dirty="0" smtClean="0"/>
              <a:t>Response</a:t>
            </a:r>
            <a:r>
              <a:rPr lang="ko-KR" altLang="en-US" sz="1600" dirty="0" smtClean="0"/>
              <a:t>의 결과를 확인함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Response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변경된 </a:t>
            </a:r>
            <a:r>
              <a:rPr lang="en-US" altLang="ko-KR" sz="1600" dirty="0" smtClean="0"/>
              <a:t>payload</a:t>
            </a:r>
            <a:r>
              <a:rPr lang="ko-KR" altLang="en-US" sz="1600" dirty="0" smtClean="0"/>
              <a:t> 값이 출력되는 것을 확인할 수 있음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Payload </a:t>
            </a:r>
            <a:r>
              <a:rPr lang="ko-KR" altLang="en-US" sz="1600" dirty="0" smtClean="0"/>
              <a:t>값을 변경</a:t>
            </a:r>
            <a:r>
              <a:rPr lang="ko-KR" altLang="en-US" sz="1600" dirty="0" smtClean="0"/>
              <a:t>해가며</a:t>
            </a:r>
            <a:r>
              <a:rPr lang="en-US" altLang="ko-KR" sz="1600" dirty="0" smtClean="0"/>
              <a:t>, GET/POST request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response </a:t>
            </a:r>
            <a:r>
              <a:rPr lang="ko-KR" altLang="en-US" sz="1600" dirty="0" smtClean="0"/>
              <a:t>결과를 확인해 볼 것</a:t>
            </a:r>
            <a:endParaRPr lang="en-US" altLang="ko-KR" sz="16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8986294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client</a:t>
            </a:r>
            <a:r>
              <a:rPr lang="ko-KR" altLang="en-US" dirty="0"/>
              <a:t>의 </a:t>
            </a:r>
            <a:r>
              <a:rPr lang="en-US" altLang="ko-KR" dirty="0" smtClean="0"/>
              <a:t>POST </a:t>
            </a:r>
            <a:r>
              <a:rPr lang="en-US" altLang="ko-KR" dirty="0"/>
              <a:t>request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83" y="2375692"/>
            <a:ext cx="8342434" cy="39616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75461" y="2805430"/>
            <a:ext cx="1684020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5688" y="3959636"/>
            <a:ext cx="1852612" cy="1768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Client GUI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observe</a:t>
            </a:r>
            <a:r>
              <a:rPr lang="ko-KR" altLang="en-US" sz="2000" dirty="0" smtClean="0"/>
              <a:t> 결과 확인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CoapSampleResourceServer.java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run() </a:t>
            </a:r>
            <a:r>
              <a:rPr lang="ko-KR" altLang="en-US" sz="1600" dirty="0" err="1" smtClean="0"/>
              <a:t>메소드에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observe example</a:t>
            </a:r>
            <a:r>
              <a:rPr lang="ko-KR" altLang="en-US" sz="1600" dirty="0" smtClean="0"/>
              <a:t>을 추가하여 </a:t>
            </a:r>
            <a:r>
              <a:rPr lang="ko-KR" altLang="en-US" sz="1600" dirty="0" smtClean="0"/>
              <a:t>수정할 것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8986294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의 </a:t>
            </a:r>
            <a:r>
              <a:rPr lang="en-US" altLang="ko-KR" dirty="0"/>
              <a:t>o</a:t>
            </a:r>
            <a:r>
              <a:rPr lang="en-US" altLang="ko-KR" dirty="0" smtClean="0"/>
              <a:t>bserve option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84" y="1679249"/>
            <a:ext cx="6447631" cy="51803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2988" y="4962936"/>
            <a:ext cx="3440112" cy="1666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36317" y="6080536"/>
            <a:ext cx="5163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CoAP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server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지속적인 리소스 값 변화를 나타내도록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message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number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 증가하도록 하는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observe example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Client GUI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observe</a:t>
            </a:r>
            <a:r>
              <a:rPr lang="ko-KR" altLang="en-US" sz="2000" dirty="0" smtClean="0"/>
              <a:t> 결과 확인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server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client</a:t>
            </a:r>
            <a:r>
              <a:rPr lang="ko-KR" altLang="en-US" sz="1600" dirty="0" smtClean="0"/>
              <a:t>를 실행하고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Client GUI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GET </a:t>
            </a:r>
            <a:r>
              <a:rPr lang="ko-KR" altLang="en-US" sz="1600" dirty="0" smtClean="0"/>
              <a:t>버튼을 눌러 리소스 값을 확인함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 smtClean="0"/>
              <a:t>첫 번째</a:t>
            </a:r>
            <a:r>
              <a:rPr lang="en-US" altLang="ko-KR" sz="1600" dirty="0" smtClean="0"/>
              <a:t> response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결과로</a:t>
            </a:r>
            <a:r>
              <a:rPr lang="en-US" altLang="ko-KR" sz="1600" dirty="0" smtClean="0"/>
              <a:t>, Message #8</a:t>
            </a:r>
            <a:r>
              <a:rPr lang="ko-KR" altLang="en-US" sz="1600" dirty="0" smtClean="0"/>
              <a:t>이 출력되는 것을 확인할 수 있음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ko-KR" altLang="en-US" sz="1600" dirty="0"/>
              <a:t>두</a:t>
            </a:r>
            <a:r>
              <a:rPr lang="ko-KR" altLang="en-US" sz="1600" dirty="0" smtClean="0"/>
              <a:t> 번째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response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결과로</a:t>
            </a:r>
            <a:r>
              <a:rPr lang="en-US" altLang="ko-KR" sz="1600" dirty="0"/>
              <a:t>, Message </a:t>
            </a:r>
            <a:r>
              <a:rPr lang="en-US" altLang="ko-KR" sz="1600" dirty="0" smtClean="0"/>
              <a:t>#16</a:t>
            </a:r>
            <a:r>
              <a:rPr lang="ko-KR" altLang="en-US" sz="1600" dirty="0" smtClean="0"/>
              <a:t>이 </a:t>
            </a:r>
            <a:r>
              <a:rPr lang="ko-KR" altLang="en-US" sz="1600" dirty="0"/>
              <a:t>출력되는 것을 확인할 수 있음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8986294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server</a:t>
            </a:r>
            <a:r>
              <a:rPr lang="ko-KR" altLang="en-US" dirty="0"/>
              <a:t>의 </a:t>
            </a:r>
            <a:r>
              <a:rPr lang="en-US" altLang="ko-KR" dirty="0"/>
              <a:t>observe option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83" y="2369330"/>
            <a:ext cx="8342434" cy="39616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75461" y="2805430"/>
            <a:ext cx="1684020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5688" y="2816636"/>
            <a:ext cx="1852612" cy="1615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95688" y="4467636"/>
            <a:ext cx="1852612" cy="1526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48300" y="3893676"/>
            <a:ext cx="3393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CoAP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server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observe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통해 리소스 값이 변화될 때마다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클라이언트에게 메시지를 전송해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리소스 상태를 변경함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Programming #4</a:t>
            </a:r>
            <a:endParaRPr lang="en-US" altLang="ko-KR" sz="1600" dirty="0" smtClean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ko-KR" altLang="en-US" smtClean="0"/>
              <a:t>차주 수업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39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main</a:t>
            </a:r>
            <a:r>
              <a:rPr lang="en-US" altLang="ko-KR" sz="2400" dirty="0" smtClean="0"/>
              <a:t>()</a:t>
            </a:r>
          </a:p>
          <a:p>
            <a:r>
              <a:rPr lang="en-US" altLang="ko-KR" sz="2400" dirty="0"/>
              <a:t>run()</a:t>
            </a:r>
          </a:p>
          <a:p>
            <a:r>
              <a:rPr lang="en-US" altLang="ko-KR" sz="2400" dirty="0" err="1"/>
              <a:t>CoAP</a:t>
            </a:r>
            <a:r>
              <a:rPr lang="en-US" altLang="ko-KR" sz="2400" dirty="0"/>
              <a:t> client</a:t>
            </a:r>
            <a:r>
              <a:rPr lang="ko-KR" altLang="en-US" sz="2400" dirty="0"/>
              <a:t>의 </a:t>
            </a:r>
            <a:r>
              <a:rPr lang="en-US" altLang="ko-KR" sz="2400" dirty="0"/>
              <a:t>resource discovery</a:t>
            </a:r>
          </a:p>
          <a:p>
            <a:r>
              <a:rPr lang="en-US" altLang="ko-KR" sz="2400" dirty="0" err="1" smtClean="0"/>
              <a:t>CoAP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client</a:t>
            </a:r>
            <a:r>
              <a:rPr lang="ko-KR" altLang="en-US" sz="2400" dirty="0"/>
              <a:t>의 </a:t>
            </a:r>
            <a:r>
              <a:rPr lang="en-US" altLang="ko-KR" sz="2400" dirty="0"/>
              <a:t>GET request</a:t>
            </a:r>
          </a:p>
          <a:p>
            <a:r>
              <a:rPr lang="en-US" altLang="ko-KR" sz="2400" dirty="0" err="1"/>
              <a:t>CoAP</a:t>
            </a:r>
            <a:r>
              <a:rPr lang="en-US" altLang="ko-KR" sz="2400" dirty="0"/>
              <a:t> client</a:t>
            </a:r>
            <a:r>
              <a:rPr lang="ko-KR" altLang="en-US" sz="2400" dirty="0"/>
              <a:t>의 </a:t>
            </a:r>
            <a:r>
              <a:rPr lang="en-US" altLang="ko-KR" sz="2400" dirty="0"/>
              <a:t>POST request</a:t>
            </a:r>
          </a:p>
          <a:p>
            <a:r>
              <a:rPr lang="en-US" altLang="ko-KR" sz="2400" dirty="0" err="1"/>
              <a:t>CoAP</a:t>
            </a:r>
            <a:r>
              <a:rPr lang="en-US" altLang="ko-KR" sz="2400" dirty="0"/>
              <a:t> server</a:t>
            </a:r>
            <a:r>
              <a:rPr lang="ko-KR" altLang="en-US" sz="2400" dirty="0"/>
              <a:t>의 </a:t>
            </a:r>
            <a:r>
              <a:rPr lang="en-US" altLang="ko-KR" sz="2400" dirty="0"/>
              <a:t>observe option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6538022" cy="553998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65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main()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server </a:t>
            </a:r>
            <a:r>
              <a:rPr lang="ko-KR" altLang="en-US" sz="1600" dirty="0" smtClean="0"/>
              <a:t>구현을 위한 </a:t>
            </a:r>
            <a:r>
              <a:rPr lang="en-US" altLang="ko-KR" sz="1600" dirty="0" smtClean="0"/>
              <a:t>main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server</a:t>
            </a:r>
            <a:r>
              <a:rPr lang="ko-KR" altLang="en-US" sz="1600" dirty="0" smtClean="0"/>
              <a:t> 생성에 앞서 </a:t>
            </a:r>
            <a:r>
              <a:rPr lang="en-US" altLang="ko-KR" sz="1600" dirty="0" smtClean="0"/>
              <a:t>log</a:t>
            </a:r>
            <a:r>
              <a:rPr lang="ko-KR" altLang="en-US" sz="1600" dirty="0" smtClean="0"/>
              <a:t>를 출력해 줄 </a:t>
            </a:r>
            <a:r>
              <a:rPr lang="en-US" altLang="ko-KR" sz="1600" dirty="0" smtClean="0"/>
              <a:t>logger</a:t>
            </a:r>
            <a:r>
              <a:rPr lang="ko-KR" altLang="en-US" sz="1600" dirty="0" smtClean="0"/>
              <a:t>를 추가함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전역 변수 </a:t>
            </a:r>
            <a:r>
              <a:rPr lang="en-US" altLang="ko-KR" sz="1200" dirty="0" smtClean="0"/>
              <a:t>logger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logger </a:t>
            </a:r>
            <a:r>
              <a:rPr lang="ko-KR" altLang="en-US" sz="1200" dirty="0" smtClean="0"/>
              <a:t>객체를 얻어 저장함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ConsoleAppender</a:t>
            </a:r>
            <a:r>
              <a:rPr lang="ko-KR" altLang="en-US" sz="1200" dirty="0" smtClean="0"/>
              <a:t>를 사용하여 콘솔로 출력을 위한 설정을 수행하고 이를 </a:t>
            </a:r>
            <a:r>
              <a:rPr lang="en-US" altLang="ko-KR" sz="1200" dirty="0" smtClean="0"/>
              <a:t>logger</a:t>
            </a:r>
            <a:r>
              <a:rPr lang="ko-KR" altLang="en-US" sz="1200" dirty="0" smtClean="0"/>
              <a:t>에 추가함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이후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 출력 등급을 어플리케이션의 주요 실행 정보를 나타내는 </a:t>
            </a:r>
            <a:r>
              <a:rPr lang="en-US" altLang="ko-KR" sz="1200" dirty="0" smtClean="0"/>
              <a:t>INFO</a:t>
            </a:r>
            <a:r>
              <a:rPr lang="ko-KR" altLang="en-US" sz="1200" dirty="0" smtClean="0"/>
              <a:t>로 설정함</a:t>
            </a:r>
            <a:endParaRPr lang="en-US" altLang="ko-KR" sz="12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Info()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사용하여 로그를 출력함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CoapSampleResourceServer</a:t>
            </a:r>
            <a:r>
              <a:rPr lang="ko-KR" altLang="en-US" sz="1600" dirty="0" smtClean="0"/>
              <a:t>를 생성함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run()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 생성한 </a:t>
            </a: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server</a:t>
            </a:r>
            <a:r>
              <a:rPr lang="ko-KR" altLang="en-US" sz="1600" dirty="0" smtClean="0"/>
              <a:t>를 실행함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7618142" cy="553998"/>
          </a:xfrm>
        </p:spPr>
        <p:txBody>
          <a:bodyPr/>
          <a:lstStyle/>
          <a:p>
            <a:r>
              <a:rPr lang="en-US" altLang="ko-KR" dirty="0" smtClean="0"/>
              <a:t>main()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10" y="4535480"/>
            <a:ext cx="5139949" cy="16237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709" y="4442255"/>
            <a:ext cx="2676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run()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CoapResourceServer</a:t>
            </a:r>
            <a:r>
              <a:rPr lang="ko-KR" altLang="en-US" sz="1600" dirty="0" smtClean="0"/>
              <a:t>를 생성함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Resource server</a:t>
            </a:r>
            <a:r>
              <a:rPr lang="ko-KR" altLang="en-US" sz="1600" dirty="0" smtClean="0"/>
              <a:t>의 상세한 </a:t>
            </a:r>
            <a:r>
              <a:rPr lang="en-US" altLang="ko-KR" sz="1600" dirty="0" smtClean="0"/>
              <a:t>logging </a:t>
            </a:r>
            <a:r>
              <a:rPr lang="ko-KR" altLang="en-US" sz="1600" dirty="0" smtClean="0"/>
              <a:t>정보를 출력해주는 부분을 포함함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smtClean="0"/>
              <a:t>Logger </a:t>
            </a:r>
            <a:r>
              <a:rPr lang="ko-KR" altLang="en-US" sz="1200" dirty="0" smtClean="0"/>
              <a:t>객체를 얻어 </a:t>
            </a:r>
            <a:r>
              <a:rPr lang="en-US" altLang="ko-KR" sz="1200" dirty="0" err="1" smtClean="0"/>
              <a:t>resourceLogger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변수에 저장하고</a:t>
            </a:r>
            <a:r>
              <a:rPr lang="en-US" altLang="ko-KR" sz="1200" dirty="0" smtClean="0"/>
              <a:t>, logger</a:t>
            </a:r>
            <a:r>
              <a:rPr lang="ko-KR" altLang="en-US" sz="1200" dirty="0" smtClean="0"/>
              <a:t>의 레벨을 모든 등급의 로그를 출력해주는 </a:t>
            </a:r>
            <a:r>
              <a:rPr lang="en-US" altLang="ko-KR" sz="1200" dirty="0" smtClean="0"/>
              <a:t>ALL</a:t>
            </a:r>
            <a:r>
              <a:rPr lang="ko-KR" altLang="en-US" sz="1200" dirty="0" smtClean="0"/>
              <a:t>로 설정함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server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resource</a:t>
            </a:r>
            <a:r>
              <a:rPr lang="ko-KR" altLang="en-US" sz="1600" dirty="0" smtClean="0"/>
              <a:t>를 추가하는 부분을 구현함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r>
              <a:rPr lang="en-US" altLang="ko-KR" sz="1200" dirty="0" err="1" smtClean="0"/>
              <a:t>CoAP</a:t>
            </a:r>
            <a:r>
              <a:rPr lang="en-US" altLang="ko-KR" sz="1200" dirty="0" smtClean="0"/>
              <a:t> resource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생성하고</a:t>
            </a:r>
            <a:r>
              <a:rPr lang="en-US" altLang="ko-KR" sz="1200" dirty="0" smtClean="0"/>
              <a:t>, path, value, </a:t>
            </a:r>
            <a:r>
              <a:rPr lang="en-US" altLang="ko-KR" sz="1200" dirty="0" err="1" smtClean="0"/>
              <a:t>CoAP</a:t>
            </a:r>
            <a:r>
              <a:rPr lang="en-US" altLang="ko-KR" sz="1200" dirty="0" smtClean="0"/>
              <a:t> Media Type</a:t>
            </a:r>
            <a:r>
              <a:rPr lang="ko-KR" altLang="en-US" sz="1200" dirty="0" smtClean="0"/>
              <a:t>을 설정함</a:t>
            </a:r>
            <a:endParaRPr lang="en-US" altLang="ko-KR" sz="1200" dirty="0" smtClean="0"/>
          </a:p>
          <a:p>
            <a:pPr lvl="3">
              <a:tabLst>
                <a:tab pos="4483100" algn="l"/>
              </a:tabLst>
            </a:pPr>
            <a:r>
              <a:rPr lang="en-US" altLang="ko-KR" sz="1000" dirty="0" smtClean="0"/>
              <a:t>Path: /test/light</a:t>
            </a:r>
          </a:p>
          <a:p>
            <a:pPr lvl="3">
              <a:tabLst>
                <a:tab pos="4483100" algn="l"/>
              </a:tabLst>
            </a:pPr>
            <a:r>
              <a:rPr lang="en-US" altLang="ko-KR" sz="1000" dirty="0" smtClean="0"/>
              <a:t>Value</a:t>
            </a:r>
            <a:r>
              <a:rPr lang="en-US" altLang="ko-KR" sz="1000" dirty="0"/>
              <a:t>: "light Actuator".</a:t>
            </a:r>
            <a:r>
              <a:rPr lang="en-US" altLang="ko-KR" sz="1000" dirty="0" err="1"/>
              <a:t>getBytes</a:t>
            </a:r>
            <a:r>
              <a:rPr lang="en-US" altLang="ko-KR" sz="1000" dirty="0" smtClean="0"/>
              <a:t>()- </a:t>
            </a:r>
            <a:r>
              <a:rPr lang="ko-KR" altLang="en-US" sz="1000" dirty="0" smtClean="0"/>
              <a:t>해당 예제에서는 </a:t>
            </a:r>
            <a:r>
              <a:rPr lang="en-US" altLang="ko-KR" sz="1000" dirty="0" smtClean="0"/>
              <a:t>“light Actuator”</a:t>
            </a:r>
            <a:r>
              <a:rPr lang="ko-KR" altLang="en-US" sz="1000" dirty="0" smtClean="0"/>
              <a:t>라는 </a:t>
            </a:r>
            <a:r>
              <a:rPr lang="en-US" altLang="ko-KR" sz="1000" dirty="0" smtClean="0"/>
              <a:t>string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byte </a:t>
            </a:r>
            <a:r>
              <a:rPr lang="ko-KR" altLang="en-US" sz="1000" dirty="0" smtClean="0"/>
              <a:t>시퀀스로 인코딩한 결과를 값으로 </a:t>
            </a:r>
            <a:r>
              <a:rPr lang="ko-KR" altLang="en-US" sz="1000" dirty="0" smtClean="0"/>
              <a:t>사용함</a:t>
            </a: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r>
              <a:rPr lang="en-US" altLang="ko-KR" sz="1000" dirty="0" err="1" smtClean="0"/>
              <a:t>CoAP</a:t>
            </a:r>
            <a:r>
              <a:rPr lang="en-US" altLang="ko-KR" sz="1000" dirty="0" smtClean="0"/>
              <a:t> Media Type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text_plain</a:t>
            </a:r>
            <a:endParaRPr lang="en-US" altLang="ko-KR" sz="10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생성한 </a:t>
            </a:r>
            <a:r>
              <a:rPr lang="en-US" altLang="ko-KR" sz="1200" dirty="0" smtClean="0"/>
              <a:t>light </a:t>
            </a:r>
            <a:r>
              <a:rPr lang="en-US" altLang="ko-KR" sz="1200" dirty="0" err="1" smtClean="0"/>
              <a:t>CoAP</a:t>
            </a:r>
            <a:r>
              <a:rPr lang="en-US" altLang="ko-KR" sz="1200" dirty="0" smtClean="0"/>
              <a:t> Server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resource handler</a:t>
            </a:r>
            <a:r>
              <a:rPr lang="ko-KR" altLang="en-US" sz="1200" dirty="0" smtClean="0"/>
              <a:t>를 추가함</a:t>
            </a:r>
            <a:endParaRPr lang="en-US" altLang="ko-KR" sz="1200" dirty="0" smtClean="0"/>
          </a:p>
          <a:p>
            <a:pPr lvl="3">
              <a:tabLst>
                <a:tab pos="4483100" algn="l"/>
              </a:tabLst>
            </a:pPr>
            <a:r>
              <a:rPr lang="en-US" altLang="ko-KR" sz="1000" dirty="0" err="1" smtClean="0"/>
              <a:t>onPost</a:t>
            </a:r>
            <a:r>
              <a:rPr lang="en-US" altLang="ko-KR" sz="1000" dirty="0" smtClean="0"/>
              <a:t>()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재정의함</a:t>
            </a: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r>
              <a:rPr lang="en-US" altLang="ko-KR" sz="1000" dirty="0" err="1" smtClean="0"/>
              <a:t>setValue</a:t>
            </a:r>
            <a:r>
              <a:rPr lang="en-US" altLang="ko-KR" sz="1000" dirty="0" smtClean="0"/>
              <a:t>() </a:t>
            </a:r>
            <a:r>
              <a:rPr lang="ko-KR" altLang="en-US" sz="1000" dirty="0" err="1" smtClean="0"/>
              <a:t>메소드를</a:t>
            </a:r>
            <a:r>
              <a:rPr lang="ko-KR" altLang="en-US" sz="1000" dirty="0" smtClean="0"/>
              <a:t> 통해 값을 설정하고</a:t>
            </a:r>
            <a:r>
              <a:rPr lang="en-US" altLang="ko-KR" sz="1000" dirty="0" smtClean="0"/>
              <a:t>, changed() </a:t>
            </a:r>
            <a:r>
              <a:rPr lang="ko-KR" altLang="en-US" sz="1000" dirty="0" err="1" smtClean="0"/>
              <a:t>메소드로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resource state</a:t>
            </a:r>
            <a:r>
              <a:rPr lang="ko-KR" altLang="en-US" sz="1000" dirty="0" smtClean="0"/>
              <a:t>를 변경함</a:t>
            </a:r>
            <a:endParaRPr lang="en-US" altLang="ko-KR" sz="1000" dirty="0" smtClean="0"/>
          </a:p>
          <a:p>
            <a:pPr lvl="2">
              <a:tabLst>
                <a:tab pos="4483100" algn="l"/>
              </a:tabLst>
            </a:pPr>
            <a:r>
              <a:rPr lang="ko-KR" altLang="en-US" sz="1200" dirty="0" smtClean="0"/>
              <a:t>이후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createResource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통해 </a:t>
            </a:r>
            <a:r>
              <a:rPr lang="en-US" altLang="ko-KR" sz="1200" dirty="0" smtClean="0"/>
              <a:t>resource</a:t>
            </a:r>
            <a:r>
              <a:rPr lang="ko-KR" altLang="en-US" sz="1200" dirty="0" smtClean="0"/>
              <a:t>를 생성하고</a:t>
            </a:r>
            <a:r>
              <a:rPr lang="en-US" altLang="ko-KR" sz="1200" dirty="0" smtClean="0"/>
              <a:t>, start()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통해 생성한 </a:t>
            </a:r>
            <a:r>
              <a:rPr lang="en-US" altLang="ko-KR" sz="1200" dirty="0" err="1" smtClean="0"/>
              <a:t>resourceServer</a:t>
            </a:r>
            <a:r>
              <a:rPr lang="ko-KR" altLang="en-US" sz="1200" dirty="0" smtClean="0"/>
              <a:t>를 시작함</a:t>
            </a: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7618142" cy="553998"/>
          </a:xfrm>
        </p:spPr>
        <p:txBody>
          <a:bodyPr/>
          <a:lstStyle/>
          <a:p>
            <a:r>
              <a:rPr lang="en-US" altLang="ko-KR" dirty="0" smtClean="0"/>
              <a:t>run()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3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smtClean="0"/>
              <a:t>run()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7618142" cy="553998"/>
          </a:xfrm>
        </p:spPr>
        <p:txBody>
          <a:bodyPr/>
          <a:lstStyle/>
          <a:p>
            <a:r>
              <a:rPr lang="en-US" altLang="ko-KR" dirty="0"/>
              <a:t>run()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06" y="1821507"/>
            <a:ext cx="9485124" cy="46987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709" y="1035694"/>
            <a:ext cx="2676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/>
              <a:t>CoAP</a:t>
            </a:r>
            <a:r>
              <a:rPr lang="en-US" altLang="ko-KR" sz="2000" dirty="0"/>
              <a:t> Client GUI</a:t>
            </a:r>
            <a:r>
              <a:rPr lang="ko-KR" altLang="en-US" sz="2000" dirty="0"/>
              <a:t>를 통해 </a:t>
            </a:r>
            <a:r>
              <a:rPr lang="en-US" altLang="ko-KR" sz="2000" dirty="0" smtClean="0"/>
              <a:t>resource discovery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결과 </a:t>
            </a:r>
            <a:r>
              <a:rPr lang="ko-KR" altLang="en-US" sz="2000" dirty="0" smtClean="0"/>
              <a:t>확인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BasicCoapClient.java</a:t>
            </a:r>
            <a:r>
              <a:rPr lang="ko-KR" altLang="en-US" sz="1600" dirty="0"/>
              <a:t>의 </a:t>
            </a:r>
            <a:r>
              <a:rPr lang="en-US" altLang="ko-KR" sz="1600" dirty="0" smtClean="0"/>
              <a:t>main()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resource discovery example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실행을 위한 코드를 추가함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69" y="144000"/>
            <a:ext cx="8981047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resource discovery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64" y="3369177"/>
            <a:ext cx="6978472" cy="297969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66888" y="5210859"/>
            <a:ext cx="2741612" cy="383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/>
              <a:t>CoAP</a:t>
            </a:r>
            <a:r>
              <a:rPr lang="en-US" altLang="ko-KR" sz="2000" dirty="0"/>
              <a:t> Client GUI</a:t>
            </a:r>
            <a:r>
              <a:rPr lang="ko-KR" altLang="en-US" sz="2000" dirty="0"/>
              <a:t>를 통해 </a:t>
            </a:r>
            <a:r>
              <a:rPr lang="en-US" altLang="ko-KR" sz="2000" dirty="0" smtClean="0"/>
              <a:t>resource discovery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결과 </a:t>
            </a:r>
            <a:r>
              <a:rPr lang="ko-KR" altLang="en-US" sz="2000" dirty="0" smtClean="0"/>
              <a:t>확인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client</a:t>
            </a:r>
            <a:r>
              <a:rPr lang="ko-KR" altLang="en-US" sz="1600" dirty="0" smtClean="0"/>
              <a:t>는 가장 먼저 </a:t>
            </a:r>
            <a:r>
              <a:rPr lang="en-US" altLang="ko-KR" sz="1600" dirty="0" smtClean="0"/>
              <a:t>resource discovery</a:t>
            </a:r>
            <a:r>
              <a:rPr lang="ko-KR" altLang="en-US" sz="1600" dirty="0" smtClean="0"/>
              <a:t>를 수행함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Resource discovery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결과로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server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URI path</a:t>
            </a:r>
            <a:r>
              <a:rPr lang="ko-KR" altLang="en-US" sz="1600" dirty="0" smtClean="0"/>
              <a:t>가 출력된 </a:t>
            </a:r>
            <a:r>
              <a:rPr lang="ko-KR" altLang="en-US" sz="1600" dirty="0" smtClean="0"/>
              <a:t>것을 확인할 </a:t>
            </a:r>
            <a:r>
              <a:rPr lang="ko-KR" altLang="en-US" sz="1600" dirty="0"/>
              <a:t>수 있음</a:t>
            </a: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2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69" y="144000"/>
            <a:ext cx="8981047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resource discovery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83" y="2389925"/>
            <a:ext cx="8342434" cy="39616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95688" y="2816636"/>
            <a:ext cx="1852612" cy="701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Client GUI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GET </a:t>
            </a:r>
            <a:r>
              <a:rPr lang="ko-KR" altLang="en-US" sz="2000" dirty="0" smtClean="0"/>
              <a:t>요청 결과 확인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Client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Server</a:t>
            </a:r>
            <a:r>
              <a:rPr lang="ko-KR" altLang="en-US" sz="1600" dirty="0" smtClean="0"/>
              <a:t>를 각각 실행시킴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 smtClean="0"/>
              <a:t>CoAP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Client (BasicCoapClient.java</a:t>
            </a:r>
            <a:r>
              <a:rPr lang="en-US" altLang="ko-KR" sz="1600" dirty="0" smtClean="0"/>
              <a:t>)</a:t>
            </a:r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/>
          </a:p>
          <a:p>
            <a:pPr marL="361950" lvl="1" indent="0">
              <a:buNone/>
              <a:tabLst>
                <a:tab pos="4483100" algn="l"/>
              </a:tabLst>
            </a:pPr>
            <a:endParaRPr lang="en-US" altLang="ko-KR" sz="1600" dirty="0"/>
          </a:p>
          <a:p>
            <a:pPr lvl="1">
              <a:tabLst>
                <a:tab pos="4483100" algn="l"/>
              </a:tabLst>
            </a:pPr>
            <a:r>
              <a:rPr lang="en-US" altLang="ko-KR" sz="1600" dirty="0" err="1"/>
              <a:t>CoAP</a:t>
            </a:r>
            <a:r>
              <a:rPr lang="en-US" altLang="ko-KR" sz="1600" dirty="0"/>
              <a:t> Server(CoapSampleResourceServer.java)</a:t>
            </a:r>
            <a:endParaRPr lang="ko-KR" altLang="en-US" sz="1600" dirty="0"/>
          </a:p>
          <a:p>
            <a:pPr lvl="1">
              <a:tabLst>
                <a:tab pos="4483100" algn="l"/>
              </a:tabLst>
            </a:pPr>
            <a:endParaRPr lang="ko-KR" altLang="en-US" sz="1600" dirty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8986294" cy="553998"/>
          </a:xfrm>
        </p:spPr>
        <p:txBody>
          <a:bodyPr/>
          <a:lstStyle/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client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GET request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52611" y="1968166"/>
            <a:ext cx="5751699" cy="2419364"/>
            <a:chOff x="560512" y="2597136"/>
            <a:chExt cx="6932286" cy="291596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12" y="2597136"/>
              <a:ext cx="6932286" cy="291596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849115" y="4328278"/>
              <a:ext cx="2987039" cy="10824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26655" y="4328278"/>
              <a:ext cx="2772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Example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은 모두 주석처리 후 실행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11" y="4761176"/>
            <a:ext cx="4457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44000" y="908720"/>
            <a:ext cx="9633536" cy="5805280"/>
          </a:xfrm>
        </p:spPr>
        <p:txBody>
          <a:bodyPr>
            <a:normAutofit/>
          </a:bodyPr>
          <a:lstStyle/>
          <a:p>
            <a:pPr>
              <a:tabLst>
                <a:tab pos="4483100" algn="l"/>
              </a:tabLst>
            </a:pPr>
            <a:r>
              <a:rPr lang="en-US" altLang="ko-KR" sz="2000" dirty="0" err="1" smtClean="0"/>
              <a:t>CoAP</a:t>
            </a:r>
            <a:r>
              <a:rPr lang="en-US" altLang="ko-KR" sz="2000" dirty="0" smtClean="0"/>
              <a:t> Client GUI</a:t>
            </a:r>
            <a:r>
              <a:rPr lang="ko-KR" altLang="en-US" sz="2000" dirty="0" smtClean="0"/>
              <a:t>를 통해 </a:t>
            </a:r>
            <a:r>
              <a:rPr lang="en-US" altLang="ko-KR" sz="2000" dirty="0" smtClean="0"/>
              <a:t>GET </a:t>
            </a:r>
            <a:r>
              <a:rPr lang="ko-KR" altLang="en-US" sz="2000" dirty="0" smtClean="0"/>
              <a:t>요청 결과 확인</a:t>
            </a:r>
            <a:endParaRPr lang="en-US" altLang="ko-KR" sz="20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URI path</a:t>
            </a:r>
            <a:r>
              <a:rPr lang="ko-KR" altLang="en-US" sz="1600" dirty="0" smtClean="0"/>
              <a:t>를 입력하고</a:t>
            </a:r>
            <a:r>
              <a:rPr lang="en-US" altLang="ko-KR" sz="1600" dirty="0" smtClean="0"/>
              <a:t>, GET </a:t>
            </a:r>
            <a:r>
              <a:rPr lang="ko-KR" altLang="en-US" sz="1600" dirty="0" smtClean="0"/>
              <a:t>버튼을 눌러 </a:t>
            </a:r>
            <a:r>
              <a:rPr lang="en-US" altLang="ko-KR" sz="1600" dirty="0" smtClean="0"/>
              <a:t>response</a:t>
            </a:r>
            <a:r>
              <a:rPr lang="ko-KR" altLang="en-US" sz="1600" dirty="0" smtClean="0"/>
              <a:t>를 확인함</a:t>
            </a:r>
            <a:endParaRPr lang="en-US" altLang="ko-KR" sz="1600" dirty="0" smtClean="0"/>
          </a:p>
          <a:p>
            <a:pPr lvl="1">
              <a:tabLst>
                <a:tab pos="4483100" algn="l"/>
              </a:tabLst>
            </a:pPr>
            <a:r>
              <a:rPr lang="en-US" altLang="ko-KR" sz="1600" dirty="0" smtClean="0"/>
              <a:t>Response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결과로</a:t>
            </a:r>
            <a:r>
              <a:rPr lang="en-US" altLang="ko-KR" sz="1600" dirty="0" smtClean="0"/>
              <a:t>, server </a:t>
            </a:r>
            <a:r>
              <a:rPr lang="ko-KR" altLang="en-US" sz="1600" dirty="0" smtClean="0"/>
              <a:t>구현 시 설정한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light Actuator</a:t>
            </a:r>
            <a:r>
              <a:rPr lang="ko-KR" altLang="en-US" sz="1600" dirty="0" smtClean="0"/>
              <a:t>가 출력되는 것을 확인할 수 있음</a:t>
            </a: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3">
              <a:tabLst>
                <a:tab pos="4483100" algn="l"/>
              </a:tabLst>
            </a:pPr>
            <a:endParaRPr lang="en-US" altLang="ko-KR" sz="10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  <a:p>
            <a:pPr lvl="1">
              <a:tabLst>
                <a:tab pos="4483100" algn="l"/>
              </a:tabLst>
            </a:pPr>
            <a:endParaRPr lang="en-US" altLang="ko-KR" sz="1600" dirty="0" smtClean="0"/>
          </a:p>
          <a:p>
            <a:pPr lvl="2">
              <a:tabLst>
                <a:tab pos="4483100" algn="l"/>
              </a:tabLst>
            </a:pPr>
            <a:endParaRPr lang="en-US" altLang="ko-KR" sz="12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56" y="2388854"/>
            <a:ext cx="8354824" cy="396749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8986294" cy="553998"/>
          </a:xfrm>
        </p:spPr>
        <p:txBody>
          <a:bodyPr/>
          <a:lstStyle/>
          <a:p>
            <a:r>
              <a:rPr lang="en-US" altLang="ko-KR" dirty="0" err="1"/>
              <a:t>CoAP</a:t>
            </a:r>
            <a:r>
              <a:rPr lang="en-US" altLang="ko-KR" dirty="0"/>
              <a:t> client</a:t>
            </a:r>
            <a:r>
              <a:rPr lang="ko-KR" altLang="en-US" dirty="0"/>
              <a:t>의 </a:t>
            </a:r>
            <a:r>
              <a:rPr lang="en-US" altLang="ko-KR" dirty="0"/>
              <a:t>GET request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88FB660-CAAA-403E-A2EA-0F19776BEC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75461" y="2805430"/>
            <a:ext cx="1684020" cy="411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95688" y="2829336"/>
            <a:ext cx="1852612" cy="1615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39346" b="58226"/>
          <a:stretch/>
        </p:blipFill>
        <p:spPr>
          <a:xfrm>
            <a:off x="143170" y="6526845"/>
            <a:ext cx="9643906" cy="1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83243</TotalTime>
  <Words>1605</Words>
  <Application>Microsoft Office PowerPoint</Application>
  <PresentationFormat>A4 용지(210x297mm)</PresentationFormat>
  <Paragraphs>228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함초롬돋움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SolBee Lee</cp:lastModifiedBy>
  <cp:revision>5353</cp:revision>
  <dcterms:created xsi:type="dcterms:W3CDTF">2014-05-15T02:02:05Z</dcterms:created>
  <dcterms:modified xsi:type="dcterms:W3CDTF">2020-04-13T09:48:48Z</dcterms:modified>
</cp:coreProperties>
</file>