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  <p:sldMasterId id="2147483695" r:id="rId4"/>
    <p:sldMasterId id="2147483716" r:id="rId5"/>
    <p:sldMasterId id="2147483728" r:id="rId6"/>
  </p:sldMasterIdLst>
  <p:notesMasterIdLst>
    <p:notesMasterId r:id="rId46"/>
  </p:notesMasterIdLst>
  <p:sldIdLst>
    <p:sldId id="292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93" r:id="rId20"/>
    <p:sldId id="294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Garamond" panose="02020404030301010803" pitchFamily="18" charset="0"/>
      <p:regular r:id="rId55"/>
      <p:bold r:id="rId56"/>
      <p:italic r:id="rId57"/>
    </p:embeddedFont>
    <p:embeddedFont>
      <p:font typeface="Roboto" panose="02010600030101010101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ED9B2-4068-4C08-BE58-6A869458B381}" v="1" dt="2020-10-25T14:19:38.388"/>
  </p1510:revLst>
</p1510:revInfo>
</file>

<file path=ppt/tableStyles.xml><?xml version="1.0" encoding="utf-8"?>
<a:tblStyleLst xmlns:a="http://schemas.openxmlformats.org/drawingml/2006/main" def="{E25E6A55-EEC9-4639-A7ED-4471FED55DF5}">
  <a:tblStyle styleId="{E25E6A55-EEC9-4639-A7ED-4471FED55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3" d="100"/>
          <a:sy n="173" d="100"/>
        </p:scale>
        <p:origin x="525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15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chun" userId="898e547e-b322-4c40-a52b-eefdc03f4b32" providerId="ADAL" clId="{BB7ED9B2-4068-4C08-BE58-6A869458B381}"/>
    <pc:docChg chg="undo addSld modSld addMainMaster">
      <pc:chgData name="Haochun" userId="898e547e-b322-4c40-a52b-eefdc03f4b32" providerId="ADAL" clId="{BB7ED9B2-4068-4C08-BE58-6A869458B381}" dt="2020-10-26T02:15:05.527" v="84" actId="20577"/>
      <pc:docMkLst>
        <pc:docMk/>
      </pc:docMkLst>
      <pc:sldChg chg="modSp">
        <pc:chgData name="Haochun" userId="898e547e-b322-4c40-a52b-eefdc03f4b32" providerId="ADAL" clId="{BB7ED9B2-4068-4C08-BE58-6A869458B381}" dt="2020-10-25T14:16:48.633" v="2" actId="122"/>
        <pc:sldMkLst>
          <pc:docMk/>
          <pc:sldMk cId="0" sldId="256"/>
        </pc:sldMkLst>
        <pc:spChg chg="mod">
          <ac:chgData name="Haochun" userId="898e547e-b322-4c40-a52b-eefdc03f4b32" providerId="ADAL" clId="{BB7ED9B2-4068-4C08-BE58-6A869458B381}" dt="2020-10-25T14:16:48.633" v="2" actId="122"/>
          <ac:spMkLst>
            <pc:docMk/>
            <pc:sldMk cId="0" sldId="256"/>
            <ac:spMk id="319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5T14:17:00.801" v="9" actId="5793"/>
        <pc:sldMkLst>
          <pc:docMk/>
          <pc:sldMk cId="0" sldId="257"/>
        </pc:sldMkLst>
        <pc:spChg chg="mod">
          <ac:chgData name="Haochun" userId="898e547e-b322-4c40-a52b-eefdc03f4b32" providerId="ADAL" clId="{BB7ED9B2-4068-4C08-BE58-6A869458B381}" dt="2020-10-25T14:17:00.801" v="9" actId="5793"/>
          <ac:spMkLst>
            <pc:docMk/>
            <pc:sldMk cId="0" sldId="257"/>
            <ac:spMk id="326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1:00:28.840" v="45" actId="5793"/>
        <pc:sldMkLst>
          <pc:docMk/>
          <pc:sldMk cId="0" sldId="258"/>
        </pc:sldMkLst>
        <pc:spChg chg="mod">
          <ac:chgData name="Haochun" userId="898e547e-b322-4c40-a52b-eefdc03f4b32" providerId="ADAL" clId="{BB7ED9B2-4068-4C08-BE58-6A869458B381}" dt="2020-10-26T01:00:28.840" v="45" actId="5793"/>
          <ac:spMkLst>
            <pc:docMk/>
            <pc:sldMk cId="0" sldId="258"/>
            <ac:spMk id="332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1:08:24.104" v="57" actId="20577"/>
        <pc:sldMkLst>
          <pc:docMk/>
          <pc:sldMk cId="0" sldId="259"/>
        </pc:sldMkLst>
        <pc:spChg chg="mod">
          <ac:chgData name="Haochun" userId="898e547e-b322-4c40-a52b-eefdc03f4b32" providerId="ADAL" clId="{BB7ED9B2-4068-4C08-BE58-6A869458B381}" dt="2020-10-26T01:08:24.104" v="57" actId="20577"/>
          <ac:spMkLst>
            <pc:docMk/>
            <pc:sldMk cId="0" sldId="259"/>
            <ac:spMk id="338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2:10:04.482" v="76" actId="20577"/>
        <pc:sldMkLst>
          <pc:docMk/>
          <pc:sldMk cId="0" sldId="262"/>
        </pc:sldMkLst>
        <pc:spChg chg="mod">
          <ac:chgData name="Haochun" userId="898e547e-b322-4c40-a52b-eefdc03f4b32" providerId="ADAL" clId="{BB7ED9B2-4068-4C08-BE58-6A869458B381}" dt="2020-10-26T02:10:04.482" v="76" actId="20577"/>
          <ac:spMkLst>
            <pc:docMk/>
            <pc:sldMk cId="0" sldId="262"/>
            <ac:spMk id="357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5T14:18:05.258" v="20" actId="20577"/>
        <pc:sldMkLst>
          <pc:docMk/>
          <pc:sldMk cId="0" sldId="265"/>
        </pc:sldMkLst>
        <pc:spChg chg="mod">
          <ac:chgData name="Haochun" userId="898e547e-b322-4c40-a52b-eefdc03f4b32" providerId="ADAL" clId="{BB7ED9B2-4068-4C08-BE58-6A869458B381}" dt="2020-10-25T14:18:05.258" v="20" actId="20577"/>
          <ac:spMkLst>
            <pc:docMk/>
            <pc:sldMk cId="0" sldId="265"/>
            <ac:spMk id="377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5T14:18:21.574" v="28" actId="20577"/>
        <pc:sldMkLst>
          <pc:docMk/>
          <pc:sldMk cId="0" sldId="266"/>
        </pc:sldMkLst>
        <pc:spChg chg="mod">
          <ac:chgData name="Haochun" userId="898e547e-b322-4c40-a52b-eefdc03f4b32" providerId="ADAL" clId="{BB7ED9B2-4068-4C08-BE58-6A869458B381}" dt="2020-10-25T14:18:21.574" v="28" actId="20577"/>
          <ac:spMkLst>
            <pc:docMk/>
            <pc:sldMk cId="0" sldId="266"/>
            <ac:spMk id="383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2:15:05.527" v="84" actId="20577"/>
        <pc:sldMkLst>
          <pc:docMk/>
          <pc:sldMk cId="0" sldId="267"/>
        </pc:sldMkLst>
        <pc:spChg chg="mod">
          <ac:chgData name="Haochun" userId="898e547e-b322-4c40-a52b-eefdc03f4b32" providerId="ADAL" clId="{BB7ED9B2-4068-4C08-BE58-6A869458B381}" dt="2020-10-26T02:15:05.527" v="84" actId="20577"/>
          <ac:spMkLst>
            <pc:docMk/>
            <pc:sldMk cId="0" sldId="267"/>
            <ac:spMk id="390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5T14:18:42.523" v="32" actId="5793"/>
        <pc:sldMkLst>
          <pc:docMk/>
          <pc:sldMk cId="0" sldId="269"/>
        </pc:sldMkLst>
        <pc:spChg chg="mod">
          <ac:chgData name="Haochun" userId="898e547e-b322-4c40-a52b-eefdc03f4b32" providerId="ADAL" clId="{BB7ED9B2-4068-4C08-BE58-6A869458B381}" dt="2020-10-25T14:18:42.523" v="32" actId="5793"/>
          <ac:spMkLst>
            <pc:docMk/>
            <pc:sldMk cId="0" sldId="269"/>
            <ac:spMk id="403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1:29:22.676" v="61" actId="5793"/>
        <pc:sldMkLst>
          <pc:docMk/>
          <pc:sldMk cId="0" sldId="272"/>
        </pc:sldMkLst>
        <pc:spChg chg="mod">
          <ac:chgData name="Haochun" userId="898e547e-b322-4c40-a52b-eefdc03f4b32" providerId="ADAL" clId="{BB7ED9B2-4068-4C08-BE58-6A869458B381}" dt="2020-10-26T01:29:22.676" v="61" actId="5793"/>
          <ac:spMkLst>
            <pc:docMk/>
            <pc:sldMk cId="0" sldId="272"/>
            <ac:spMk id="425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1:29:50.003" v="63" actId="5793"/>
        <pc:sldMkLst>
          <pc:docMk/>
          <pc:sldMk cId="0" sldId="273"/>
        </pc:sldMkLst>
        <pc:spChg chg="mod">
          <ac:chgData name="Haochun" userId="898e547e-b322-4c40-a52b-eefdc03f4b32" providerId="ADAL" clId="{BB7ED9B2-4068-4C08-BE58-6A869458B381}" dt="2020-10-26T01:29:50.003" v="63" actId="5793"/>
          <ac:spMkLst>
            <pc:docMk/>
            <pc:sldMk cId="0" sldId="273"/>
            <ac:spMk id="431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1:33:52.388" v="65" actId="5793"/>
        <pc:sldMkLst>
          <pc:docMk/>
          <pc:sldMk cId="0" sldId="278"/>
        </pc:sldMkLst>
        <pc:spChg chg="mod">
          <ac:chgData name="Haochun" userId="898e547e-b322-4c40-a52b-eefdc03f4b32" providerId="ADAL" clId="{BB7ED9B2-4068-4C08-BE58-6A869458B381}" dt="2020-10-26T01:33:52.388" v="65" actId="5793"/>
          <ac:spMkLst>
            <pc:docMk/>
            <pc:sldMk cId="0" sldId="278"/>
            <ac:spMk id="474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1:34:28.482" v="68" actId="5793"/>
        <pc:sldMkLst>
          <pc:docMk/>
          <pc:sldMk cId="0" sldId="279"/>
        </pc:sldMkLst>
        <pc:spChg chg="mod">
          <ac:chgData name="Haochun" userId="898e547e-b322-4c40-a52b-eefdc03f4b32" providerId="ADAL" clId="{BB7ED9B2-4068-4C08-BE58-6A869458B381}" dt="2020-10-26T01:34:28.482" v="68" actId="5793"/>
          <ac:spMkLst>
            <pc:docMk/>
            <pc:sldMk cId="0" sldId="279"/>
            <ac:spMk id="480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1:35:51.437" v="75" actId="14100"/>
        <pc:sldMkLst>
          <pc:docMk/>
          <pc:sldMk cId="0" sldId="280"/>
        </pc:sldMkLst>
        <pc:spChg chg="mod">
          <ac:chgData name="Haochun" userId="898e547e-b322-4c40-a52b-eefdc03f4b32" providerId="ADAL" clId="{BB7ED9B2-4068-4C08-BE58-6A869458B381}" dt="2020-10-26T01:35:51.437" v="75" actId="14100"/>
          <ac:spMkLst>
            <pc:docMk/>
            <pc:sldMk cId="0" sldId="280"/>
            <ac:spMk id="486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1:03:41.846" v="46" actId="255"/>
        <pc:sldMkLst>
          <pc:docMk/>
          <pc:sldMk cId="0" sldId="283"/>
        </pc:sldMkLst>
        <pc:spChg chg="mod">
          <ac:chgData name="Haochun" userId="898e547e-b322-4c40-a52b-eefdc03f4b32" providerId="ADAL" clId="{BB7ED9B2-4068-4C08-BE58-6A869458B381}" dt="2020-10-26T01:03:41.846" v="46" actId="255"/>
          <ac:spMkLst>
            <pc:docMk/>
            <pc:sldMk cId="0" sldId="283"/>
            <ac:spMk id="503" creationId="{00000000-0000-0000-0000-000000000000}"/>
          </ac:spMkLst>
        </pc:spChg>
      </pc:sldChg>
      <pc:sldChg chg="modSp">
        <pc:chgData name="Haochun" userId="898e547e-b322-4c40-a52b-eefdc03f4b32" providerId="ADAL" clId="{BB7ED9B2-4068-4C08-BE58-6A869458B381}" dt="2020-10-26T01:04:52.604" v="48" actId="20577"/>
        <pc:sldMkLst>
          <pc:docMk/>
          <pc:sldMk cId="0" sldId="284"/>
        </pc:sldMkLst>
        <pc:spChg chg="mod">
          <ac:chgData name="Haochun" userId="898e547e-b322-4c40-a52b-eefdc03f4b32" providerId="ADAL" clId="{BB7ED9B2-4068-4C08-BE58-6A869458B381}" dt="2020-10-26T01:04:52.604" v="48" actId="20577"/>
          <ac:spMkLst>
            <pc:docMk/>
            <pc:sldMk cId="0" sldId="284"/>
            <ac:spMk id="509" creationId="{00000000-0000-0000-0000-000000000000}"/>
          </ac:spMkLst>
        </pc:spChg>
      </pc:sldChg>
      <pc:sldChg chg="modSp add">
        <pc:chgData name="Haochun" userId="898e547e-b322-4c40-a52b-eefdc03f4b32" providerId="ADAL" clId="{BB7ED9B2-4068-4C08-BE58-6A869458B381}" dt="2020-10-25T14:17:35.434" v="17" actId="20577"/>
        <pc:sldMkLst>
          <pc:docMk/>
          <pc:sldMk cId="1371332324" sldId="292"/>
        </pc:sldMkLst>
        <pc:spChg chg="mod">
          <ac:chgData name="Haochun" userId="898e547e-b322-4c40-a52b-eefdc03f4b32" providerId="ADAL" clId="{BB7ED9B2-4068-4C08-BE58-6A869458B381}" dt="2020-10-25T14:17:35.434" v="17" actId="20577"/>
          <ac:spMkLst>
            <pc:docMk/>
            <pc:sldMk cId="1371332324" sldId="292"/>
            <ac:spMk id="67" creationId="{00000000-0000-0000-0000-000000000000}"/>
          </ac:spMkLst>
        </pc:spChg>
      </pc:sldChg>
      <pc:sldChg chg="add">
        <pc:chgData name="Haochun" userId="898e547e-b322-4c40-a52b-eefdc03f4b32" providerId="ADAL" clId="{BB7ED9B2-4068-4C08-BE58-6A869458B381}" dt="2020-10-25T14:18:50.362" v="34"/>
        <pc:sldMkLst>
          <pc:docMk/>
          <pc:sldMk cId="1605639973" sldId="293"/>
        </pc:sldMkLst>
      </pc:sldChg>
      <pc:sldChg chg="modSp add">
        <pc:chgData name="Haochun" userId="898e547e-b322-4c40-a52b-eefdc03f4b32" providerId="ADAL" clId="{BB7ED9B2-4068-4C08-BE58-6A869458B381}" dt="2020-10-25T14:19:38.387" v="39"/>
        <pc:sldMkLst>
          <pc:docMk/>
          <pc:sldMk cId="736358236" sldId="294"/>
        </pc:sldMkLst>
        <pc:spChg chg="mod">
          <ac:chgData name="Haochun" userId="898e547e-b322-4c40-a52b-eefdc03f4b32" providerId="ADAL" clId="{BB7ED9B2-4068-4C08-BE58-6A869458B381}" dt="2020-10-25T14:19:38.387" v="39"/>
          <ac:spMkLst>
            <pc:docMk/>
            <pc:sldMk cId="736358236" sldId="294"/>
            <ac:spMk id="3" creationId="{B3CBD19C-95D4-447F-AEC2-6CC258CFD08F}"/>
          </ac:spMkLst>
        </pc:spChg>
      </pc:sldChg>
      <pc:sldMasterChg chg="add addSldLayout">
        <pc:chgData name="Haochun" userId="898e547e-b322-4c40-a52b-eefdc03f4b32" providerId="ADAL" clId="{BB7ED9B2-4068-4C08-BE58-6A869458B381}" dt="2020-10-25T14:17:24.055" v="10" actId="27028"/>
        <pc:sldMasterMkLst>
          <pc:docMk/>
          <pc:sldMasterMk cId="0" sldId="2147483716"/>
        </pc:sldMasterMkLst>
        <pc:sldLayoutChg chg="add">
          <pc:chgData name="Haochun" userId="898e547e-b322-4c40-a52b-eefdc03f4b32" providerId="ADAL" clId="{BB7ED9B2-4068-4C08-BE58-6A869458B381}" dt="2020-10-25T14:17:24.055" v="10" actId="27028"/>
          <pc:sldLayoutMkLst>
            <pc:docMk/>
            <pc:sldMasterMk cId="0" sldId="2147483716"/>
            <pc:sldLayoutMk cId="0" sldId="2147483717"/>
          </pc:sldLayoutMkLst>
        </pc:sldLayoutChg>
      </pc:sldMasterChg>
      <pc:sldMasterChg chg="add addSldLayout">
        <pc:chgData name="Haochun" userId="898e547e-b322-4c40-a52b-eefdc03f4b32" providerId="ADAL" clId="{BB7ED9B2-4068-4C08-BE58-6A869458B381}" dt="2020-10-25T14:18:51.245" v="35" actId="27028"/>
        <pc:sldMasterMkLst>
          <pc:docMk/>
          <pc:sldMasterMk cId="0" sldId="2147483728"/>
        </pc:sldMasterMkLst>
        <pc:sldLayoutChg chg="add">
          <pc:chgData name="Haochun" userId="898e547e-b322-4c40-a52b-eefdc03f4b32" providerId="ADAL" clId="{BB7ED9B2-4068-4C08-BE58-6A869458B381}" dt="2020-10-25T14:18:50.362" v="33" actId="27028"/>
          <pc:sldLayoutMkLst>
            <pc:docMk/>
            <pc:sldMasterMk cId="0" sldId="2147483728"/>
            <pc:sldLayoutMk cId="942311166" sldId="2147483726"/>
          </pc:sldLayoutMkLst>
        </pc:sldLayoutChg>
        <pc:sldLayoutChg chg="add">
          <pc:chgData name="Haochun" userId="898e547e-b322-4c40-a52b-eefdc03f4b32" providerId="ADAL" clId="{BB7ED9B2-4068-4C08-BE58-6A869458B381}" dt="2020-10-25T14:18:51.245" v="35" actId="27028"/>
          <pc:sldLayoutMkLst>
            <pc:docMk/>
            <pc:sldMasterMk cId="0" sldId="2147483728"/>
            <pc:sldLayoutMk cId="0" sldId="214748372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8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4b74e905e_7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a4b74e905e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4b74e905e_7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a4b74e905e_7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4b74e905e_7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a4b74e905e_7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4b74e905e_7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a4b74e905e_7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a4b74e905e_7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6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fc32a7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fc32a7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065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4b74e905e_1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a4b74e905e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4b74e905e_1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a4b74e905e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a4b74e905e_12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a4b74e905e_1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4b74e905e_1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a4b74e905e_1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4b74e905e_2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a4b74e905e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4b74e905e_12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a4b74e905e_1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4b74e905e_12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a4b74e905e_1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4b74e905e_12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a4b74e905e_1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4b74e905e_1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a4b74e905e_12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a4b74e905e_12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4b74e905e_12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a4b74e905e_1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4b74e905e_1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a4b74e905e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4b74e905e_17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ga4b74e905e_1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4b74e905e_17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a4b74e905e_1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4b74e905e_17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a4b74e905e_1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4b74e905e_17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a4b74e905e_1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4b74e905e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a4b74e905e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4b74e905e_1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4b74e905e_1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4b74e905e_2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a4b74e905e_2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4b74e905e_2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a4b74e905e_2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4b74e905e_2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a4b74e905e_2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4b74e905e_2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a4b74e905e_2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4b74e905e_27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a4b74e905e_27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4b74e905e_27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a4b74e905e_27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4b74e905e_27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a4b74e905e_27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4b74e905e_27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a4b74e905e_27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4b74e905e_27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a4b74e905e_27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4b74e905e_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a4b74e905e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4b74e905e_2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a4b74e905e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4b74e905e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a4b74e905e_2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int computeDifficulity(ArrayList&lt;Integer&gt; hills)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int diff 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for (int i = 1; i &lt; hills.size(); ++i)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diff += (hills.get(i) - hills.get(i-1)) * (hills.get(i) - hills.get(i-1));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return diff;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</p:txBody>
      </p:sp>
      <p:sp>
        <p:nvSpPr>
          <p:cNvPr id="342" name="Google Shape;342;ga4b74e905e_2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4b74e905e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a4b74e905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4b74e905e_7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a4b74e905e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4b74e905e_7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a4b74e905e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4" name="Google Shape;74;p15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1pPr>
            <a:lvl2pPr marL="914400" lvl="1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768095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491990" y="1714500"/>
            <a:ext cx="356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768096" y="1634727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75" tIns="34275" rIns="102875" bIns="34275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768096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3"/>
          </p:nvPr>
        </p:nvSpPr>
        <p:spPr>
          <a:xfrm>
            <a:off x="4493166" y="1634727"/>
            <a:ext cx="35661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75" tIns="34275" rIns="102875" bIns="34275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4"/>
          </p:nvPr>
        </p:nvSpPr>
        <p:spPr>
          <a:xfrm>
            <a:off x="4493166" y="2225841"/>
            <a:ext cx="3566100" cy="25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3291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00" cy="3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marL="914400" lvl="1" indent="-3238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marL="137160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marL="182880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marL="274320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marL="320040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marL="365760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marL="411480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9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>
            <a:spLocks noGrp="1"/>
          </p:cNvSpPr>
          <p:nvPr>
            <p:ph type="pic" idx="2"/>
          </p:nvPr>
        </p:nvSpPr>
        <p:spPr>
          <a:xfrm>
            <a:off x="0" y="-1"/>
            <a:ext cx="9141900" cy="3429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342900" tIns="27432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20" name="Google Shape;120;p22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 rot="5400000">
            <a:off x="2904451" y="-421800"/>
            <a:ext cx="3017400" cy="7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 rot="5400000">
            <a:off x="5500801" y="1614450"/>
            <a:ext cx="40575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68575" rIns="34275" bIns="6857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1557376" y="-243000"/>
            <a:ext cx="4057500" cy="5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3" name="Google Shape;133;p24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980903" y="950797"/>
            <a:ext cx="7182197" cy="32309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6"/>
          <p:cNvGrpSpPr/>
          <p:nvPr/>
        </p:nvGrpSpPr>
        <p:grpSpPr>
          <a:xfrm>
            <a:off x="3937635" y="950797"/>
            <a:ext cx="1268730" cy="483971"/>
            <a:chOff x="5318306" y="1386268"/>
            <a:chExt cx="1567331" cy="645295"/>
          </a:xfrm>
        </p:grpSpPr>
        <p:cxnSp>
          <p:nvCxnSpPr>
            <p:cNvPr id="147" name="Google Shape;147;p26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" name="Google Shape;148;p26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" name="Google Shape;149;p26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0" name="Google Shape;150;p26"/>
          <p:cNvSpPr txBox="1">
            <a:spLocks noGrp="1"/>
          </p:cNvSpPr>
          <p:nvPr>
            <p:ph type="ctrTitle"/>
          </p:nvPr>
        </p:nvSpPr>
        <p:spPr>
          <a:xfrm>
            <a:off x="1171281" y="1568447"/>
            <a:ext cx="680143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dt" idx="10"/>
          </p:nvPr>
        </p:nvSpPr>
        <p:spPr>
          <a:xfrm>
            <a:off x="3989070" y="1005941"/>
            <a:ext cx="1165860" cy="39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ftr" idx="11"/>
          </p:nvPr>
        </p:nvSpPr>
        <p:spPr>
          <a:xfrm>
            <a:off x="1090422" y="3908295"/>
            <a:ext cx="442912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6455189" y="3909060"/>
            <a:ext cx="1583911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980903" y="950797"/>
            <a:ext cx="7182197" cy="323096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3851910" y="950797"/>
            <a:ext cx="1440180" cy="548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8"/>
          <p:cNvGrpSpPr/>
          <p:nvPr/>
        </p:nvGrpSpPr>
        <p:grpSpPr>
          <a:xfrm>
            <a:off x="3937635" y="950797"/>
            <a:ext cx="1268730" cy="483971"/>
            <a:chOff x="5318306" y="1386268"/>
            <a:chExt cx="1567331" cy="645295"/>
          </a:xfrm>
        </p:grpSpPr>
        <p:cxnSp>
          <p:nvCxnSpPr>
            <p:cNvPr id="167" name="Google Shape;167;p28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28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Google Shape;169;p28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dt" idx="10"/>
          </p:nvPr>
        </p:nvSpPr>
        <p:spPr>
          <a:xfrm>
            <a:off x="3991356" y="1008376"/>
            <a:ext cx="1165860" cy="39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ftr" idx="11"/>
          </p:nvPr>
        </p:nvSpPr>
        <p:spPr>
          <a:xfrm>
            <a:off x="1090165" y="3908295"/>
            <a:ext cx="4430268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6453378" y="3908295"/>
            <a:ext cx="1584198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3566160" cy="281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2"/>
          </p:nvPr>
        </p:nvSpPr>
        <p:spPr>
          <a:xfrm>
            <a:off x="4777740" y="1577340"/>
            <a:ext cx="3566160" cy="281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802386" y="1555750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2"/>
          </p:nvPr>
        </p:nvSpPr>
        <p:spPr>
          <a:xfrm>
            <a:off x="802386" y="2066924"/>
            <a:ext cx="356616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3"/>
          </p:nvPr>
        </p:nvSpPr>
        <p:spPr>
          <a:xfrm>
            <a:off x="4780026" y="1555750"/>
            <a:ext cx="356616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4"/>
          </p:nvPr>
        </p:nvSpPr>
        <p:spPr>
          <a:xfrm>
            <a:off x="4780026" y="2067436"/>
            <a:ext cx="356616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3"/>
          <p:cNvSpPr/>
          <p:nvPr/>
        </p:nvSpPr>
        <p:spPr>
          <a:xfrm>
            <a:off x="6765289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entury Gothic"/>
              <a:buNone/>
              <a:defRPr sz="21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514350" y="457200"/>
            <a:ext cx="58293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◦"/>
              <a:defRPr sz="1100"/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2"/>
          </p:nvPr>
        </p:nvSpPr>
        <p:spPr>
          <a:xfrm>
            <a:off x="6972300" y="1714500"/>
            <a:ext cx="1823085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sldNum" idx="12"/>
          </p:nvPr>
        </p:nvSpPr>
        <p:spPr>
          <a:xfrm>
            <a:off x="7795258" y="4667251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6765289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entury Gothic"/>
              <a:buNone/>
              <a:defRPr sz="21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4"/>
          <p:cNvSpPr>
            <a:spLocks noGrp="1"/>
          </p:cNvSpPr>
          <p:nvPr>
            <p:ph type="pic" idx="2"/>
          </p:nvPr>
        </p:nvSpPr>
        <p:spPr>
          <a:xfrm>
            <a:off x="171449" y="178308"/>
            <a:ext cx="6398514" cy="4786884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6972300" y="1714500"/>
            <a:ext cx="1824228" cy="262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ldNum" idx="12"/>
          </p:nvPr>
        </p:nvSpPr>
        <p:spPr>
          <a:xfrm>
            <a:off x="7797546" y="4670298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 rot="5400000">
            <a:off x="3097530" y="-720090"/>
            <a:ext cx="294894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 rot="5400000">
            <a:off x="5657850" y="1657350"/>
            <a:ext cx="394335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1"/>
          </p:nvPr>
        </p:nvSpPr>
        <p:spPr>
          <a:xfrm rot="5400000">
            <a:off x="1685925" y="-485775"/>
            <a:ext cx="3943350" cy="60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6" name="Google Shape;246;p38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55" name="Google Shape;255;p39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365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Noto Sans Symbols"/>
              <a:buChar char="▪"/>
              <a:defRPr/>
            </a:lvl1pPr>
            <a:lvl2pPr marL="914400" lvl="1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0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body" idx="1"/>
          </p:nvPr>
        </p:nvSpPr>
        <p:spPr>
          <a:xfrm>
            <a:off x="768095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2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75" tIns="34275" rIns="1028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2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body" idx="3"/>
          </p:nvPr>
        </p:nvSpPr>
        <p:spPr>
          <a:xfrm>
            <a:off x="449316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75" tIns="34275" rIns="1028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4"/>
          </p:nvPr>
        </p:nvSpPr>
        <p:spPr>
          <a:xfrm>
            <a:off x="449316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body" idx="2"/>
          </p:nvPr>
        </p:nvSpPr>
        <p:spPr>
          <a:xfrm>
            <a:off x="768096" y="1693130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291" name="Google Shape;291;p45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5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6"/>
          <p:cNvSpPr>
            <a:spLocks noGrp="1"/>
          </p:cNvSpPr>
          <p:nvPr>
            <p:ph type="pic" idx="2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342900" tIns="27432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wentieth Century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01" name="Google Shape;301;p46"/>
          <p:cNvCxnSpPr/>
          <p:nvPr/>
        </p:nvCxnSpPr>
        <p:spPr>
          <a:xfrm rot="10800000">
            <a:off x="6290132" y="3948079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body" idx="1"/>
          </p:nvPr>
        </p:nvSpPr>
        <p:spPr>
          <a:xfrm rot="5400000">
            <a:off x="2904363" y="-421767"/>
            <a:ext cx="3017520" cy="729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7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xfrm rot="5400000">
            <a:off x="5500688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68575" rIns="342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1"/>
          </p:nvPr>
        </p:nvSpPr>
        <p:spPr>
          <a:xfrm rot="5400000">
            <a:off x="1557338" y="-242887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14" name="Google Shape;314;p48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31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wentieth Century"/>
              <a:buChar char=" "/>
              <a:defRPr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5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wentieth Century"/>
              <a:buChar char=" "/>
              <a:defRPr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7" name="Google Shape;237;p37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  <p:sldLayoutId id="214748372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100" dirty="0">
                <a:latin typeface="+mn-lt"/>
              </a:rPr>
              <a:t>CS2040 Lab09 </a:t>
            </a:r>
            <a:r>
              <a:rPr lang="en-US" sz="4100" dirty="0">
                <a:latin typeface="+mn-lt"/>
              </a:rPr>
              <a:t>B03</a:t>
            </a:r>
            <a:br>
              <a:rPr lang="en-US" sz="4100" dirty="0">
                <a:latin typeface="+mn-lt"/>
              </a:rPr>
            </a:br>
            <a:r>
              <a:rPr lang="en-US" sz="1400" dirty="0">
                <a:latin typeface="+mn-lt"/>
              </a:rPr>
              <a:t>(Please set up your camera for </a:t>
            </a:r>
            <a:r>
              <a:rPr lang="en-US" sz="1400" dirty="0" err="1">
                <a:latin typeface="+mn-lt"/>
              </a:rPr>
              <a:t>Visualgo</a:t>
            </a:r>
            <a:r>
              <a:rPr lang="en-US" sz="1400" dirty="0">
                <a:latin typeface="+mn-lt"/>
              </a:rPr>
              <a:t> quiz)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latin typeface="+mn-lt"/>
              </a:rPr>
              <a:t>26/10/2020</a:t>
            </a:r>
            <a:endParaRPr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33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Useful functions / Variables</a:t>
            </a:r>
            <a:endParaRPr/>
          </a:p>
        </p:txBody>
      </p:sp>
      <p:sp>
        <p:nvSpPr>
          <p:cNvPr id="371" name="Google Shape;371;p57"/>
          <p:cNvSpPr txBox="1">
            <a:spLocks noGrp="1"/>
          </p:cNvSpPr>
          <p:nvPr>
            <p:ph type="body" idx="1"/>
          </p:nvPr>
        </p:nvSpPr>
        <p:spPr>
          <a:xfrm>
            <a:off x="562575" y="1714500"/>
            <a:ext cx="788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 Function to flip the brackets</a:t>
            </a:r>
            <a:endParaRPr sz="2400" dirty="0"/>
          </a:p>
          <a:p>
            <a:pPr marL="139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GB" sz="2400" dirty="0"/>
              <a:t> Global </a:t>
            </a:r>
            <a:r>
              <a:rPr lang="en-GB" sz="2400" dirty="0" err="1"/>
              <a:t>boolean</a:t>
            </a:r>
            <a:r>
              <a:rPr lang="en-GB" sz="2400" dirty="0"/>
              <a:t> flag to check if data is rotated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DATA STRUCTURE</a:t>
            </a:r>
            <a:endParaRPr/>
          </a:p>
        </p:txBody>
      </p:sp>
      <p:sp>
        <p:nvSpPr>
          <p:cNvPr id="377" name="Google Shape;377;p58"/>
          <p:cNvSpPr txBox="1">
            <a:spLocks noGrp="1"/>
          </p:cNvSpPr>
          <p:nvPr>
            <p:ph type="body" idx="1"/>
          </p:nvPr>
        </p:nvSpPr>
        <p:spPr>
          <a:xfrm>
            <a:off x="468300" y="1684375"/>
            <a:ext cx="82074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 </a:t>
            </a:r>
            <a:r>
              <a:rPr lang="en-GB" sz="2200" i="1" dirty="0"/>
              <a:t>We use a LinkedList to for bracket storing. ( Java LL is doubly linked yay)</a:t>
            </a:r>
            <a:endParaRPr sz="2200" i="1" dirty="0"/>
          </a:p>
          <a:p>
            <a:pPr marL="29210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i="1" dirty="0"/>
              <a:t>Each insertion O(1) </a:t>
            </a:r>
            <a:endParaRPr sz="2200" i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i="1" dirty="0"/>
              <a:t> Should we use an </a:t>
            </a:r>
            <a:r>
              <a:rPr lang="en-GB" sz="2200" i="1" dirty="0" err="1"/>
              <a:t>ArrayList</a:t>
            </a:r>
            <a:r>
              <a:rPr lang="en-GB" sz="2200" i="1" dirty="0"/>
              <a:t>?</a:t>
            </a:r>
            <a:endParaRPr sz="2200" i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>
            <a:spLocks noGrp="1"/>
          </p:cNvSpPr>
          <p:nvPr>
            <p:ph type="title"/>
          </p:nvPr>
        </p:nvSpPr>
        <p:spPr>
          <a:xfrm>
            <a:off x="605496" y="410237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Rotation</a:t>
            </a:r>
            <a:endParaRPr/>
          </a:p>
        </p:txBody>
      </p:sp>
      <p:sp>
        <p:nvSpPr>
          <p:cNvPr id="383" name="Google Shape;383;p59"/>
          <p:cNvSpPr txBox="1">
            <a:spLocks noGrp="1"/>
          </p:cNvSpPr>
          <p:nvPr>
            <p:ph type="body" idx="1"/>
          </p:nvPr>
        </p:nvSpPr>
        <p:spPr>
          <a:xfrm>
            <a:off x="768100" y="1714500"/>
            <a:ext cx="7630200" cy="2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❑"/>
            </a:pPr>
            <a:r>
              <a:rPr lang="en-GB" sz="2200" dirty="0"/>
              <a:t> Reversing a </a:t>
            </a:r>
            <a:r>
              <a:rPr lang="en-GB" sz="2200" dirty="0" err="1"/>
              <a:t>linkedList</a:t>
            </a:r>
            <a:r>
              <a:rPr lang="en-GB" sz="2200" dirty="0"/>
              <a:t> takes n/2 operation. </a:t>
            </a:r>
            <a:r>
              <a:rPr lang="en-GB" sz="2200" dirty="0">
                <a:solidFill>
                  <a:srgbClr val="000000"/>
                </a:solidFill>
              </a:rPr>
              <a:t>Do we have to really rotate the list?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1397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-GB" sz="2200" dirty="0"/>
              <a:t> Can we reduce O(n) of rotate to o(1)?</a:t>
            </a:r>
            <a:endParaRPr sz="22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/>
              <a:t>Yes! Simply store a </a:t>
            </a:r>
            <a:r>
              <a:rPr lang="en-GB" sz="2200" dirty="0" err="1"/>
              <a:t>boolean</a:t>
            </a:r>
            <a:r>
              <a:rPr lang="en-GB" sz="2200" dirty="0"/>
              <a:t> rotated. Lazy rotation is thus used instead of really rotating the list.</a:t>
            </a:r>
            <a:endParaRPr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>
            <a:spLocks noGrp="1"/>
          </p:cNvSpPr>
          <p:nvPr>
            <p:ph type="title"/>
          </p:nvPr>
        </p:nvSpPr>
        <p:spPr>
          <a:xfrm>
            <a:off x="768099" y="438900"/>
            <a:ext cx="5745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Test case</a:t>
            </a:r>
            <a:endParaRPr/>
          </a:p>
        </p:txBody>
      </p:sp>
      <p:sp>
        <p:nvSpPr>
          <p:cNvPr id="390" name="Google Shape;390;p60"/>
          <p:cNvSpPr txBox="1"/>
          <p:nvPr/>
        </p:nvSpPr>
        <p:spPr>
          <a:xfrm>
            <a:off x="487750" y="1245700"/>
            <a:ext cx="81111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wentieth Century"/>
              <a:buAutoNum type="arabicParenR"/>
            </a:pPr>
            <a:r>
              <a:rPr lang="en-GB" sz="1700" dirty="0">
                <a:latin typeface="Twentieth Century"/>
                <a:ea typeface="Twentieth Century"/>
                <a:cs typeface="Twentieth Century"/>
                <a:sym typeface="Twentieth Century"/>
              </a:rPr>
              <a:t>Suppose we have a list of </a:t>
            </a:r>
            <a:r>
              <a:rPr lang="en-GB" sz="17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 (</a:t>
            </a:r>
            <a:endParaRPr sz="17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wentieth Century"/>
              <a:buAutoNum type="arabicParenR"/>
            </a:pPr>
            <a:r>
              <a:rPr lang="en-GB" sz="1700" dirty="0">
                <a:latin typeface="Twentieth Century"/>
                <a:ea typeface="Twentieth Century"/>
                <a:cs typeface="Twentieth Century"/>
                <a:sym typeface="Twentieth Century"/>
              </a:rPr>
              <a:t>Rotation will have the list become </a:t>
            </a:r>
            <a:r>
              <a:rPr lang="en-GB" sz="17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}</a:t>
            </a:r>
            <a:r>
              <a:rPr lang="en-GB" sz="1700" dirty="0">
                <a:latin typeface="Twentieth Century"/>
                <a:ea typeface="Twentieth Century"/>
                <a:cs typeface="Twentieth Century"/>
                <a:sym typeface="Twentieth Century"/>
              </a:rPr>
              <a:t>. Do not change the data structure, simply have variable </a:t>
            </a:r>
            <a:r>
              <a:rPr lang="en-GB" sz="17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rotated = !rotated</a:t>
            </a:r>
            <a:endParaRPr sz="17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wentieth Century"/>
              <a:buAutoNum type="arabicParenR"/>
            </a:pPr>
            <a:r>
              <a:rPr lang="en-GB" sz="1700" dirty="0">
                <a:latin typeface="Twentieth Century"/>
                <a:ea typeface="Twentieth Century"/>
                <a:cs typeface="Twentieth Century"/>
                <a:sym typeface="Twentieth Century"/>
              </a:rPr>
              <a:t>Let’s say we have add front (. If </a:t>
            </a:r>
            <a:r>
              <a:rPr lang="en-GB" sz="17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rotated == true</a:t>
            </a:r>
            <a:r>
              <a:rPr lang="en-GB" sz="1700" dirty="0">
                <a:latin typeface="Twentieth Century"/>
                <a:ea typeface="Twentieth Century"/>
                <a:cs typeface="Twentieth Century"/>
                <a:sym typeface="Twentieth Century"/>
              </a:rPr>
              <a:t> , instead of adding to the front, we add to the back. Instead of adding (, we add </a:t>
            </a:r>
            <a:r>
              <a:rPr lang="en-GB" sz="17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reverse(“(”)</a:t>
            </a:r>
            <a:endParaRPr sz="17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wentieth Century"/>
              <a:buAutoNum type="arabicParenR"/>
            </a:pPr>
            <a:r>
              <a:rPr lang="en-GB" sz="1700" dirty="0">
                <a:latin typeface="Twentieth Century"/>
                <a:ea typeface="Twentieth Century"/>
                <a:cs typeface="Twentieth Century"/>
                <a:sym typeface="Twentieth Century"/>
              </a:rPr>
              <a:t>For printing, if rotated is true, we simply print from the back of the list and print </a:t>
            </a:r>
            <a:r>
              <a:rPr lang="en-GB" sz="17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reverse(bracket)</a:t>
            </a:r>
            <a:r>
              <a:rPr lang="en-GB" sz="17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7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6203500" y="2913325"/>
            <a:ext cx="273720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 err="1">
                <a:latin typeface="+mj-lt"/>
              </a:rPr>
              <a:t>Visualgo</a:t>
            </a:r>
            <a:r>
              <a:rPr lang="en-US" sz="4100" dirty="0">
                <a:latin typeface="+mj-lt"/>
              </a:rPr>
              <a:t> quiz</a:t>
            </a:r>
            <a:endParaRPr sz="3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563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latin typeface="+mn-lt"/>
              </a:rPr>
              <a:t>Visualgo</a:t>
            </a:r>
            <a:r>
              <a:rPr lang="en-US" dirty="0">
                <a:latin typeface="+mn-lt"/>
              </a:rPr>
              <a:t> quiz</a:t>
            </a:r>
            <a:endParaRPr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D19C-95D4-447F-AEC2-6CC258CF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15 questions in 10 minutes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The meeting will be recorded during quiz. 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Make sure you record the whole screen including the </a:t>
            </a:r>
            <a:r>
              <a:rPr lang="en-US" b="1" dirty="0">
                <a:latin typeface="+mn-lt"/>
              </a:rPr>
              <a:t>timestamp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Upload your recording to TG group </a:t>
            </a:r>
            <a:r>
              <a:rPr lang="en-US" b="1" dirty="0">
                <a:latin typeface="+mn-lt"/>
              </a:rPr>
              <a:t>immediately</a:t>
            </a:r>
            <a:r>
              <a:rPr lang="en-US" dirty="0">
                <a:latin typeface="+mn-lt"/>
              </a:rPr>
              <a:t> after the quiz (don’t edit your message if you upload a wrong video, just send another message to upload),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and name your video as NAME+MATRIC NUMBER+ SCORE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dirty="0">
                <a:latin typeface="+mn-lt"/>
              </a:rPr>
              <a:t>https://visualgo.net/training?diff=Hard&amp;n=15&amp;tl=10&amp;module=heap</a:t>
            </a:r>
          </a:p>
        </p:txBody>
      </p:sp>
    </p:spTree>
    <p:extLst>
      <p:ext uri="{BB962C8B-B14F-4D97-AF65-F5344CB8AC3E}">
        <p14:creationId xmlns:p14="http://schemas.microsoft.com/office/powerpoint/2010/main" val="73635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>
            <a:spLocks noGrp="1"/>
          </p:cNvSpPr>
          <p:nvPr>
            <p:ph type="body" idx="1"/>
          </p:nvPr>
        </p:nvSpPr>
        <p:spPr>
          <a:xfrm>
            <a:off x="423000" y="3690700"/>
            <a:ext cx="8298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 sz="3800"/>
              <a:t>PRACTICE PE - Speaker</a:t>
            </a:r>
            <a:endParaRPr/>
          </a:p>
        </p:txBody>
      </p:sp>
      <p:sp>
        <p:nvSpPr>
          <p:cNvPr id="397" name="Google Shape;397;p61"/>
          <p:cNvSpPr/>
          <p:nvPr/>
        </p:nvSpPr>
        <p:spPr>
          <a:xfrm>
            <a:off x="6178225" y="3877725"/>
            <a:ext cx="271200" cy="86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403" name="Google Shape;403;p62"/>
          <p:cNvSpPr txBox="1">
            <a:spLocks noGrp="1"/>
          </p:cNvSpPr>
          <p:nvPr>
            <p:ph type="body" idx="1"/>
          </p:nvPr>
        </p:nvSpPr>
        <p:spPr>
          <a:xfrm>
            <a:off x="562575" y="1714500"/>
            <a:ext cx="788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 Implement a </a:t>
            </a:r>
            <a:r>
              <a:rPr lang="en-GB" sz="2400" b="1" dirty="0"/>
              <a:t>Data Structure </a:t>
            </a:r>
            <a:r>
              <a:rPr lang="en-GB" sz="2400" dirty="0"/>
              <a:t>that can support 2 operations.</a:t>
            </a:r>
            <a:endParaRPr dirty="0"/>
          </a:p>
          <a:p>
            <a:pPr marL="9144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 b="1" dirty="0"/>
              <a:t>Insert</a:t>
            </a:r>
            <a:r>
              <a:rPr lang="en-GB" sz="2100" dirty="0"/>
              <a:t> a speech that can start at time </a:t>
            </a:r>
            <a:r>
              <a:rPr lang="en-GB" sz="2100" b="1" dirty="0"/>
              <a:t>S</a:t>
            </a:r>
            <a:r>
              <a:rPr lang="en-GB" sz="2100" dirty="0"/>
              <a:t> and ends at (</a:t>
            </a:r>
            <a:r>
              <a:rPr lang="en-GB" sz="2100" b="1" dirty="0"/>
              <a:t>S + L - 1</a:t>
            </a:r>
            <a:r>
              <a:rPr lang="en-GB" sz="2100" dirty="0"/>
              <a:t>)</a:t>
            </a:r>
            <a:endParaRPr sz="2100" dirty="0"/>
          </a:p>
          <a:p>
            <a:pPr marL="86995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</a:pPr>
            <a:r>
              <a:rPr lang="en-GB" sz="2100" dirty="0"/>
              <a:t>If overlap with another speech, ignore the operation</a:t>
            </a:r>
            <a:br>
              <a:rPr lang="en-GB" sz="2100" dirty="0"/>
            </a:br>
            <a:endParaRPr sz="2100" dirty="0"/>
          </a:p>
          <a:p>
            <a:pPr marL="9144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 b="1" dirty="0"/>
              <a:t>Remove</a:t>
            </a:r>
            <a:r>
              <a:rPr lang="en-GB" sz="2100" dirty="0"/>
              <a:t> a speech that starts at time </a:t>
            </a:r>
            <a:r>
              <a:rPr lang="en-GB" sz="2100" b="1" dirty="0"/>
              <a:t>S </a:t>
            </a:r>
            <a:r>
              <a:rPr lang="en-GB" sz="2100" dirty="0"/>
              <a:t>and ends at (</a:t>
            </a:r>
            <a:r>
              <a:rPr lang="en-GB" sz="2100" b="1" dirty="0"/>
              <a:t>S + L - 1</a:t>
            </a:r>
            <a:r>
              <a:rPr lang="en-GB" sz="2100" dirty="0"/>
              <a:t>)</a:t>
            </a:r>
            <a:endParaRPr sz="2100" dirty="0"/>
          </a:p>
          <a:p>
            <a:pPr marL="869950" lvl="8" indent="0" algn="l" rtl="0">
              <a:spcBef>
                <a:spcPts val="500"/>
              </a:spcBef>
              <a:spcAft>
                <a:spcPts val="0"/>
              </a:spcAft>
              <a:buSzPts val="2100"/>
              <a:buNone/>
            </a:pPr>
            <a:r>
              <a:rPr lang="en-GB" sz="2100" dirty="0"/>
              <a:t>If speech does not exist, ignore the operation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dirty="0"/>
          </a:p>
          <a:p>
            <a:pPr marL="13970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GB" sz="2400" dirty="0"/>
              <a:t> </a:t>
            </a:r>
            <a:r>
              <a:rPr lang="en-GB" sz="2400" b="1" dirty="0"/>
              <a:t>L</a:t>
            </a:r>
            <a:r>
              <a:rPr lang="en-GB" sz="2400" dirty="0"/>
              <a:t> is the speech duration and is constant.</a:t>
            </a:r>
            <a:endParaRPr sz="2600" dirty="0"/>
          </a:p>
          <a:p>
            <a:pPr marL="1397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Noto Sans Symbols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SAMPLE IO</a:t>
            </a:r>
            <a:endParaRPr/>
          </a:p>
        </p:txBody>
      </p:sp>
      <p:graphicFrame>
        <p:nvGraphicFramePr>
          <p:cNvPr id="409" name="Google Shape;409;p63"/>
          <p:cNvGraphicFramePr/>
          <p:nvPr/>
        </p:nvGraphicFramePr>
        <p:xfrm>
          <a:off x="952500" y="1563600"/>
          <a:ext cx="7239000" cy="3011010"/>
        </p:xfrm>
        <a:graphic>
          <a:graphicData uri="http://schemas.openxmlformats.org/drawingml/2006/table">
            <a:tbl>
              <a:tblPr>
                <a:noFill/>
                <a:tableStyleId>{E25E6A55-EEC9-4639-A7ED-4471FED55DF5}</a:tableStyleId>
              </a:tblPr>
              <a:tblGrid>
                <a:gridCol w="29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Sample Input (</a:t>
                      </a:r>
                      <a:r>
                        <a:rPr lang="en-GB" b="1"/>
                        <a:t>speakers1.in</a:t>
                      </a:r>
                      <a:r>
                        <a:rPr lang="en-GB"/>
                        <a:t>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Sample Output (</a:t>
                      </a:r>
                      <a:r>
                        <a:rPr lang="en-GB" b="1"/>
                        <a:t>speakers1.out</a:t>
                      </a:r>
                      <a:r>
                        <a:rPr lang="en-GB"/>
                        <a:t>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10 4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INSERT 5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INSERT 2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INSERT 8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INSERT 1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INSERT 9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REMOVE 2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REMOVE 9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INSERT 12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INSERT 10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REMOVE 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Y 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// can insert (5 to 8)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 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// can’t insert (2 to 5) clash with (5 to 8)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 // cant insert (8 to 11) clash with (5 to 8)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Y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 // can insert (1 to 4)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Y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 // can insert (9 to 12)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 // no speech starting at 2 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Y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 // can remove (9 to 12) speech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Y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 // can insert (12 to 15)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 // can’t insert (10 to 13) clash with (12 to 15)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Y     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 // can remove (5 to 8) speech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1 12  </a:t>
                      </a:r>
                      <a:r>
                        <a:rPr lang="en-GB" dirty="0">
                          <a:solidFill>
                            <a:srgbClr val="0000FF"/>
                          </a:solidFill>
                        </a:rPr>
                        <a:t> // print start time of remaining speeches</a:t>
                      </a:r>
                      <a:endParaRPr dirty="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10" name="Google Shape;410;p63"/>
          <p:cNvCxnSpPr/>
          <p:nvPr/>
        </p:nvCxnSpPr>
        <p:spPr>
          <a:xfrm flipH="1">
            <a:off x="1456650" y="1165325"/>
            <a:ext cx="2581800" cy="103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1" name="Google Shape;411;p63"/>
          <p:cNvSpPr txBox="1"/>
          <p:nvPr/>
        </p:nvSpPr>
        <p:spPr>
          <a:xfrm>
            <a:off x="4038450" y="954400"/>
            <a:ext cx="27726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L : Fixed duration of each speech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12" name="Google Shape;412;p63"/>
          <p:cNvCxnSpPr>
            <a:stCxn id="413" idx="1"/>
          </p:cNvCxnSpPr>
          <p:nvPr/>
        </p:nvCxnSpPr>
        <p:spPr>
          <a:xfrm flipH="1">
            <a:off x="1186950" y="890800"/>
            <a:ext cx="2851500" cy="119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63"/>
          <p:cNvSpPr txBox="1"/>
          <p:nvPr/>
        </p:nvSpPr>
        <p:spPr>
          <a:xfrm>
            <a:off x="4038450" y="694900"/>
            <a:ext cx="21699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Q : Number of Queries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4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419" name="Google Shape;419;p64"/>
          <p:cNvSpPr txBox="1">
            <a:spLocks noGrp="1"/>
          </p:cNvSpPr>
          <p:nvPr>
            <p:ph type="body" idx="1"/>
          </p:nvPr>
        </p:nvSpPr>
        <p:spPr>
          <a:xfrm>
            <a:off x="562575" y="1714500"/>
            <a:ext cx="788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Two speeches will not overlap if and only if their start times a at least </a:t>
            </a:r>
            <a:r>
              <a:rPr lang="en-GB" sz="2400" b="1"/>
              <a:t>L</a:t>
            </a:r>
            <a:r>
              <a:rPr lang="en-GB" sz="2400"/>
              <a:t> apart.</a:t>
            </a:r>
            <a:endParaRPr sz="2400"/>
          </a:p>
          <a:p>
            <a:pPr marL="139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GB" sz="2400"/>
              <a:t> For the operations, we need to </a:t>
            </a:r>
            <a:r>
              <a:rPr lang="en-GB" sz="2400" b="1">
                <a:solidFill>
                  <a:srgbClr val="FF0000"/>
                </a:solidFill>
              </a:rPr>
              <a:t>search</a:t>
            </a:r>
            <a:r>
              <a:rPr lang="en-GB" sz="2400"/>
              <a:t> for the existence of a speech among all speeches. What are some powerful searching algorithms and or data structures we have learnt?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 dirty="0"/>
              <a:t>POP MIDDLE</a:t>
            </a:r>
            <a:endParaRPr dirty="0"/>
          </a:p>
        </p:txBody>
      </p:sp>
      <p:sp>
        <p:nvSpPr>
          <p:cNvPr id="320" name="Google Shape;320;p49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DATA STRUCTURE</a:t>
            </a:r>
            <a:endParaRPr/>
          </a:p>
        </p:txBody>
      </p:sp>
      <p:sp>
        <p:nvSpPr>
          <p:cNvPr id="425" name="Google Shape;425;p65"/>
          <p:cNvSpPr txBox="1">
            <a:spLocks noGrp="1"/>
          </p:cNvSpPr>
          <p:nvPr>
            <p:ph type="body" idx="1"/>
          </p:nvPr>
        </p:nvSpPr>
        <p:spPr>
          <a:xfrm>
            <a:off x="468300" y="1684375"/>
            <a:ext cx="82074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 </a:t>
            </a:r>
            <a:r>
              <a:rPr lang="en-GB" sz="2200" i="1" dirty="0"/>
              <a:t>We try using an </a:t>
            </a:r>
            <a:r>
              <a:rPr lang="en-GB" sz="2200" i="1" dirty="0" err="1"/>
              <a:t>ArrayList</a:t>
            </a:r>
            <a:r>
              <a:rPr lang="en-GB" sz="2200" i="1" dirty="0"/>
              <a:t> to store </a:t>
            </a:r>
            <a:r>
              <a:rPr lang="en-GB" sz="2200" b="1" i="1" dirty="0"/>
              <a:t>start</a:t>
            </a:r>
            <a:r>
              <a:rPr lang="en-GB" sz="2200" i="1" dirty="0"/>
              <a:t> times of speeches. (bad btw)</a:t>
            </a:r>
            <a:endParaRPr lang="en-US" sz="2200" i="1" dirty="0"/>
          </a:p>
          <a:p>
            <a:pPr marL="29210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i="1" dirty="0"/>
              <a:t> Each insertion O(n), check for collisions, if none, insert at the back.</a:t>
            </a:r>
          </a:p>
          <a:p>
            <a:pPr marL="29210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i="1" dirty="0"/>
              <a:t> Each deletion O(n), check for existence, remove and fill in gaps.</a:t>
            </a:r>
            <a:endParaRPr sz="2200" i="1" dirty="0"/>
          </a:p>
          <a:p>
            <a:pPr marL="444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03200" lvl="1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-GB" sz="2200" dirty="0"/>
              <a:t> If we want to </a:t>
            </a:r>
            <a:r>
              <a:rPr lang="en-GB" sz="2200" b="1" dirty="0">
                <a:solidFill>
                  <a:srgbClr val="FF0000"/>
                </a:solidFill>
              </a:rPr>
              <a:t>search</a:t>
            </a:r>
            <a:r>
              <a:rPr lang="en-GB" sz="2200" dirty="0"/>
              <a:t> more efficiently, we need a sorted collection. But we also constantly have to perform </a:t>
            </a:r>
            <a:r>
              <a:rPr lang="en-GB" sz="2200" b="1" dirty="0">
                <a:solidFill>
                  <a:srgbClr val="FF0000"/>
                </a:solidFill>
              </a:rPr>
              <a:t>insertions</a:t>
            </a:r>
            <a:r>
              <a:rPr lang="en-GB" sz="2200" dirty="0"/>
              <a:t> and </a:t>
            </a:r>
            <a:r>
              <a:rPr lang="en-GB" sz="2200" b="1" dirty="0">
                <a:solidFill>
                  <a:srgbClr val="FF0000"/>
                </a:solidFill>
              </a:rPr>
              <a:t>deletions</a:t>
            </a:r>
            <a:r>
              <a:rPr lang="en-GB" sz="2200" dirty="0"/>
              <a:t> at arbitrary locations (not always at front or back). </a:t>
            </a:r>
            <a:endParaRPr sz="2200" dirty="0"/>
          </a:p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03200" lvl="1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-GB" sz="2200" dirty="0"/>
              <a:t>Solution: An </a:t>
            </a:r>
            <a:r>
              <a:rPr lang="en-GB" sz="2200" i="1" dirty="0">
                <a:solidFill>
                  <a:srgbClr val="FF0000"/>
                </a:solidFill>
              </a:rPr>
              <a:t>AVL Tree</a:t>
            </a:r>
            <a:r>
              <a:rPr lang="en-GB" sz="2200" dirty="0"/>
              <a:t> can perform those operations in O(</a:t>
            </a:r>
            <a:r>
              <a:rPr lang="en-GB" sz="2200" dirty="0" err="1"/>
              <a:t>logn</a:t>
            </a:r>
            <a:r>
              <a:rPr lang="en-GB" sz="2200" dirty="0"/>
              <a:t>) time!</a:t>
            </a:r>
            <a:endParaRPr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JAVA’S AVL TREES</a:t>
            </a:r>
            <a:endParaRPr/>
          </a:p>
        </p:txBody>
      </p:sp>
      <p:sp>
        <p:nvSpPr>
          <p:cNvPr id="431" name="Google Shape;431;p66"/>
          <p:cNvSpPr txBox="1">
            <a:spLocks noGrp="1"/>
          </p:cNvSpPr>
          <p:nvPr>
            <p:ph type="body" idx="1"/>
          </p:nvPr>
        </p:nvSpPr>
        <p:spPr>
          <a:xfrm>
            <a:off x="768100" y="1714500"/>
            <a:ext cx="7630200" cy="29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❑"/>
            </a:pPr>
            <a:r>
              <a:rPr lang="en-GB" sz="2200" dirty="0"/>
              <a:t> Introducing </a:t>
            </a:r>
            <a:r>
              <a:rPr lang="en-GB" sz="2200" dirty="0" err="1">
                <a:solidFill>
                  <a:srgbClr val="000000"/>
                </a:solidFill>
              </a:rPr>
              <a:t>Java.util.</a:t>
            </a:r>
            <a:r>
              <a:rPr lang="en-GB" sz="2200" dirty="0" err="1">
                <a:solidFill>
                  <a:srgbClr val="0000FF"/>
                </a:solidFill>
              </a:rPr>
              <a:t>TreeMap</a:t>
            </a:r>
            <a:r>
              <a:rPr lang="en-GB" sz="2200" dirty="0">
                <a:solidFill>
                  <a:srgbClr val="0000FF"/>
                </a:solidFill>
              </a:rPr>
              <a:t>&lt;K, V&gt;</a:t>
            </a:r>
            <a:r>
              <a:rPr lang="en-GB" sz="2200" dirty="0"/>
              <a:t> and </a:t>
            </a:r>
            <a:r>
              <a:rPr lang="en-GB" sz="2200" dirty="0" err="1">
                <a:solidFill>
                  <a:srgbClr val="000000"/>
                </a:solidFill>
              </a:rPr>
              <a:t>Java.util.</a:t>
            </a:r>
            <a:r>
              <a:rPr lang="en-GB" sz="2200" dirty="0" err="1">
                <a:solidFill>
                  <a:srgbClr val="0000FF"/>
                </a:solidFill>
              </a:rPr>
              <a:t>TreeSet</a:t>
            </a:r>
            <a:r>
              <a:rPr lang="en-GB" sz="2200" dirty="0">
                <a:solidFill>
                  <a:srgbClr val="0000FF"/>
                </a:solidFill>
              </a:rPr>
              <a:t>&lt;V&gt;</a:t>
            </a:r>
            <a:r>
              <a:rPr lang="en-GB" sz="2200" dirty="0">
                <a:solidFill>
                  <a:srgbClr val="000000"/>
                </a:solidFill>
              </a:rPr>
              <a:t> which essentially AVLs. </a:t>
            </a:r>
            <a:endParaRPr sz="2200" dirty="0">
              <a:solidFill>
                <a:srgbClr val="000000"/>
              </a:solidFill>
            </a:endParaRPr>
          </a:p>
          <a:p>
            <a:pPr marL="292100" lvl="3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dirty="0" err="1">
                <a:solidFill>
                  <a:srgbClr val="000000"/>
                </a:solidFill>
              </a:rPr>
              <a:t>TreeSet</a:t>
            </a:r>
            <a:r>
              <a:rPr lang="en-GB" sz="2200" dirty="0">
                <a:solidFill>
                  <a:srgbClr val="000000"/>
                </a:solidFill>
              </a:rPr>
              <a:t> keeps a sorted order of its generic V objects. </a:t>
            </a:r>
            <a:endParaRPr sz="2200" dirty="0">
              <a:solidFill>
                <a:srgbClr val="000000"/>
              </a:solidFill>
            </a:endParaRPr>
          </a:p>
          <a:p>
            <a:pPr marL="292100" lvl="3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dirty="0" err="1">
                <a:solidFill>
                  <a:srgbClr val="000000"/>
                </a:solidFill>
              </a:rPr>
              <a:t>TreeMap</a:t>
            </a:r>
            <a:r>
              <a:rPr lang="en-GB" sz="2200" dirty="0">
                <a:solidFill>
                  <a:srgbClr val="000000"/>
                </a:solidFill>
              </a:rPr>
              <a:t> keeps a sorted order of its Keys, which are individually mapped to its respective Values (like </a:t>
            </a:r>
            <a:r>
              <a:rPr lang="en-GB" sz="2200" dirty="0" err="1">
                <a:solidFill>
                  <a:srgbClr val="000000"/>
                </a:solidFill>
              </a:rPr>
              <a:t>hashmap</a:t>
            </a:r>
            <a:r>
              <a:rPr lang="en-GB" sz="2200" dirty="0">
                <a:solidFill>
                  <a:srgbClr val="000000"/>
                </a:solidFill>
              </a:rPr>
              <a:t>). </a:t>
            </a:r>
            <a:endParaRPr sz="2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1397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-GB" sz="2200" dirty="0"/>
              <a:t> Both are </a:t>
            </a:r>
            <a:r>
              <a:rPr lang="en-GB" sz="2200" dirty="0">
                <a:solidFill>
                  <a:srgbClr val="0000FF"/>
                </a:solidFill>
              </a:rPr>
              <a:t>O(</a:t>
            </a:r>
            <a:r>
              <a:rPr lang="en-GB" sz="2200" dirty="0" err="1">
                <a:solidFill>
                  <a:srgbClr val="0000FF"/>
                </a:solidFill>
              </a:rPr>
              <a:t>logn</a:t>
            </a:r>
            <a:r>
              <a:rPr lang="en-GB" sz="2200" dirty="0">
                <a:solidFill>
                  <a:srgbClr val="0000FF"/>
                </a:solidFill>
              </a:rPr>
              <a:t>)</a:t>
            </a:r>
            <a:r>
              <a:rPr lang="en-GB" sz="2200" dirty="0"/>
              <a:t> for basic insert, remove, contains etc.</a:t>
            </a:r>
            <a:endParaRPr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Google Shape;436;p67"/>
          <p:cNvGraphicFramePr/>
          <p:nvPr/>
        </p:nvGraphicFramePr>
        <p:xfrm>
          <a:off x="593325" y="289913"/>
          <a:ext cx="7957325" cy="3596400"/>
        </p:xfrm>
        <a:graphic>
          <a:graphicData uri="http://schemas.openxmlformats.org/drawingml/2006/table">
            <a:tbl>
              <a:tblPr>
                <a:noFill/>
                <a:tableStyleId>{E25E6A55-EEC9-4639-A7ED-4471FED55DF5}</a:tableStyleId>
              </a:tblPr>
              <a:tblGrid>
                <a:gridCol w="268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AVL&lt;K, V&gt; Methods in Notes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TreeMap&lt;K, V&gt;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TreeSet&lt;V&gt;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key, 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key, 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search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key)/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containsKey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findMin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firstKey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findMax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lastKey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successor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ceilingKey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higherKey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ceiling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higher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predecessor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floorKey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r>
                        <a:rPr lang="en-GB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lowerKey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en-GB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key)</a:t>
                      </a:r>
                      <a:r>
                        <a:rPr lang="en-GB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floor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value)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lower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GB" b="1" dirty="0">
                          <a:solidFill>
                            <a:srgbClr val="1C4587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r>
                        <a:rPr lang="en-GB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value)</a:t>
                      </a:r>
                      <a:r>
                        <a:rPr lang="en-GB" b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7" name="Google Shape;437;p67"/>
          <p:cNvSpPr txBox="1"/>
          <p:nvPr/>
        </p:nvSpPr>
        <p:spPr>
          <a:xfrm>
            <a:off x="923238" y="3959575"/>
            <a:ext cx="72975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many more… 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</a:t>
            </a:r>
            <a:r>
              <a:rPr lang="en-GB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refer to java api for full descriptions because they differ.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>
            <a:spLocks noGrp="1"/>
          </p:cNvSpPr>
          <p:nvPr>
            <p:ph type="title"/>
          </p:nvPr>
        </p:nvSpPr>
        <p:spPr>
          <a:xfrm>
            <a:off x="768097" y="438900"/>
            <a:ext cx="21552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444" name="Google Shape;444;p68"/>
          <p:cNvSpPr/>
          <p:nvPr/>
        </p:nvSpPr>
        <p:spPr>
          <a:xfrm>
            <a:off x="7198660" y="820650"/>
            <a:ext cx="567000" cy="573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10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68"/>
          <p:cNvSpPr/>
          <p:nvPr/>
        </p:nvSpPr>
        <p:spPr>
          <a:xfrm>
            <a:off x="6631687" y="1514038"/>
            <a:ext cx="567000" cy="573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68"/>
          <p:cNvSpPr/>
          <p:nvPr/>
        </p:nvSpPr>
        <p:spPr>
          <a:xfrm>
            <a:off x="7766798" y="1514038"/>
            <a:ext cx="567000" cy="573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16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68"/>
          <p:cNvSpPr/>
          <p:nvPr/>
        </p:nvSpPr>
        <p:spPr>
          <a:xfrm>
            <a:off x="6203500" y="2286422"/>
            <a:ext cx="567000" cy="573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68"/>
          <p:cNvSpPr/>
          <p:nvPr/>
        </p:nvSpPr>
        <p:spPr>
          <a:xfrm>
            <a:off x="7026375" y="2286422"/>
            <a:ext cx="567000" cy="573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7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68"/>
          <p:cNvSpPr/>
          <p:nvPr/>
        </p:nvSpPr>
        <p:spPr>
          <a:xfrm>
            <a:off x="8253327" y="2286422"/>
            <a:ext cx="567000" cy="573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20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68"/>
          <p:cNvSpPr txBox="1"/>
          <p:nvPr/>
        </p:nvSpPr>
        <p:spPr>
          <a:xfrm>
            <a:off x="487750" y="1245700"/>
            <a:ext cx="53607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Let L = 3</a:t>
            </a:r>
            <a:endParaRPr sz="17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Try </a:t>
            </a:r>
            <a:r>
              <a:rPr lang="en-GB" sz="1900" b="1" dirty="0">
                <a:latin typeface="Twentieth Century"/>
                <a:ea typeface="Twentieth Century"/>
                <a:cs typeface="Twentieth Century"/>
                <a:sym typeface="Twentieth Century"/>
              </a:rPr>
              <a:t>Insert</a:t>
            </a: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 a speech at 6. This speech will last from 6 to 8. Cannot insert because;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wentieth Century"/>
              <a:buAutoNum type="arabicPeriod"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the next speech after 6 is 7, which is not after 8.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wentieth Century"/>
              <a:buAutoNum type="arabicPeriod"/>
            </a:pP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lang="en-GB" sz="19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prev</a:t>
            </a:r>
            <a:r>
              <a:rPr lang="en-GB" sz="1900" dirty="0">
                <a:latin typeface="Twentieth Century"/>
                <a:ea typeface="Twentieth Century"/>
                <a:cs typeface="Twentieth Century"/>
                <a:sym typeface="Twentieth Century"/>
              </a:rPr>
              <a:t> speech before 6 is 4, which end at 6.</a:t>
            </a: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Courier New"/>
                <a:ea typeface="Courier New"/>
                <a:cs typeface="Courier New"/>
                <a:sym typeface="Courier New"/>
              </a:rPr>
              <a:t>nextSpeech</a:t>
            </a:r>
            <a:r>
              <a:rPr lang="en-GB" sz="19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900" dirty="0" err="1">
                <a:latin typeface="Courier New"/>
                <a:ea typeface="Courier New"/>
                <a:cs typeface="Courier New"/>
                <a:sym typeface="Courier New"/>
              </a:rPr>
              <a:t>speeches.ceiling</a:t>
            </a:r>
            <a:r>
              <a:rPr lang="en-GB" sz="1900" dirty="0">
                <a:latin typeface="Courier New"/>
                <a:ea typeface="Courier New"/>
                <a:cs typeface="Courier New"/>
                <a:sym typeface="Courier New"/>
              </a:rPr>
              <a:t>(6)</a:t>
            </a:r>
            <a:endParaRPr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 err="1">
                <a:latin typeface="Courier New"/>
                <a:ea typeface="Courier New"/>
                <a:cs typeface="Courier New"/>
                <a:sym typeface="Courier New"/>
              </a:rPr>
              <a:t>prevSpeech</a:t>
            </a:r>
            <a:r>
              <a:rPr lang="en-GB" sz="19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900" dirty="0" err="1">
                <a:latin typeface="Courier New"/>
                <a:ea typeface="Courier New"/>
                <a:cs typeface="Courier New"/>
                <a:sym typeface="Courier New"/>
              </a:rPr>
              <a:t>speeches.floor</a:t>
            </a:r>
            <a:r>
              <a:rPr lang="en-GB" sz="1900" dirty="0">
                <a:latin typeface="Courier New"/>
                <a:ea typeface="Courier New"/>
                <a:cs typeface="Courier New"/>
                <a:sym typeface="Courier New"/>
              </a:rPr>
              <a:t>(6)</a:t>
            </a:r>
            <a:endParaRPr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latin typeface="Twentieth Century"/>
                <a:ea typeface="Twentieth Century"/>
                <a:cs typeface="Twentieth Century"/>
                <a:sym typeface="Twentieth Century"/>
              </a:rPr>
              <a:t>Notice that 6 does not have to be in the tree for us to find its “successor” etc.</a:t>
            </a:r>
            <a:endParaRPr sz="17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51" name="Google Shape;451;p68"/>
          <p:cNvCxnSpPr>
            <a:stCxn id="445" idx="0"/>
            <a:endCxn id="444" idx="3"/>
          </p:cNvCxnSpPr>
          <p:nvPr/>
        </p:nvCxnSpPr>
        <p:spPr>
          <a:xfrm rot="10800000" flipH="1">
            <a:off x="6915187" y="1310338"/>
            <a:ext cx="3666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68"/>
          <p:cNvCxnSpPr>
            <a:stCxn id="446" idx="0"/>
            <a:endCxn id="444" idx="5"/>
          </p:cNvCxnSpPr>
          <p:nvPr/>
        </p:nvCxnSpPr>
        <p:spPr>
          <a:xfrm rot="10800000">
            <a:off x="7682498" y="1310338"/>
            <a:ext cx="3678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68"/>
          <p:cNvCxnSpPr>
            <a:stCxn id="447" idx="0"/>
            <a:endCxn id="445" idx="3"/>
          </p:cNvCxnSpPr>
          <p:nvPr/>
        </p:nvCxnSpPr>
        <p:spPr>
          <a:xfrm rot="10800000" flipH="1">
            <a:off x="6487000" y="2003522"/>
            <a:ext cx="227700" cy="28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68"/>
          <p:cNvCxnSpPr>
            <a:stCxn id="448" idx="0"/>
            <a:endCxn id="445" idx="5"/>
          </p:cNvCxnSpPr>
          <p:nvPr/>
        </p:nvCxnSpPr>
        <p:spPr>
          <a:xfrm rot="10800000">
            <a:off x="7115775" y="2003522"/>
            <a:ext cx="194100" cy="28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68"/>
          <p:cNvCxnSpPr>
            <a:stCxn id="449" idx="0"/>
            <a:endCxn id="446" idx="5"/>
          </p:cNvCxnSpPr>
          <p:nvPr/>
        </p:nvCxnSpPr>
        <p:spPr>
          <a:xfrm rot="10800000">
            <a:off x="8250627" y="2003522"/>
            <a:ext cx="286200" cy="28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6" name="Google Shape;456;p68"/>
          <p:cNvSpPr txBox="1"/>
          <p:nvPr/>
        </p:nvSpPr>
        <p:spPr>
          <a:xfrm>
            <a:off x="6203500" y="2913325"/>
            <a:ext cx="273720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wentieth Century"/>
                <a:ea typeface="Twentieth Century"/>
                <a:cs typeface="Twentieth Century"/>
                <a:sym typeface="Twentieth Century"/>
              </a:rPr>
              <a:t>TreeSet&lt;Integer&gt; speeches;</a:t>
            </a:r>
            <a:endParaRPr sz="17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wentieth Century"/>
                <a:ea typeface="Twentieth Century"/>
                <a:cs typeface="Twentieth Century"/>
                <a:sym typeface="Twentieth Century"/>
              </a:rPr>
              <a:t>(16 represents a speech from 16 to (16 + L - 1) = 18)</a:t>
            </a:r>
            <a:endParaRPr sz="17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SUGGESTED APPROACH</a:t>
            </a:r>
            <a:endParaRPr/>
          </a:p>
        </p:txBody>
      </p:sp>
      <p:sp>
        <p:nvSpPr>
          <p:cNvPr id="462" name="Google Shape;462;p69"/>
          <p:cNvSpPr txBox="1">
            <a:spLocks noGrp="1"/>
          </p:cNvSpPr>
          <p:nvPr>
            <p:ph type="body" idx="1"/>
          </p:nvPr>
        </p:nvSpPr>
        <p:spPr>
          <a:xfrm>
            <a:off x="562575" y="1714500"/>
            <a:ext cx="788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Use a </a:t>
            </a:r>
            <a:r>
              <a:rPr lang="en-GB" sz="2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TreeSet</a:t>
            </a:r>
            <a:r>
              <a:rPr lang="en-GB" sz="2400"/>
              <a:t> to store start-times of speeches.</a:t>
            </a:r>
            <a:endParaRPr sz="2400"/>
          </a:p>
          <a:p>
            <a:pPr marL="139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GB" sz="2400"/>
              <a:t> For each </a:t>
            </a:r>
            <a:r>
              <a:rPr lang="en-GB" sz="2400" b="1"/>
              <a:t>insert </a:t>
            </a:r>
            <a:r>
              <a:rPr lang="en-GB" sz="2400" i="1"/>
              <a:t>x</a:t>
            </a:r>
            <a:r>
              <a:rPr lang="en-GB" sz="2400"/>
              <a:t>, we use </a:t>
            </a:r>
            <a:r>
              <a:rPr lang="en-GB" sz="2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100" i="1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2400"/>
              <a:t> and </a:t>
            </a:r>
            <a:r>
              <a:rPr lang="en-GB" sz="2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ceiling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100" i="1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2400"/>
              <a:t> to check if the nearest speakers are at least </a:t>
            </a:r>
            <a:r>
              <a:rPr lang="en-GB" sz="2400" i="1"/>
              <a:t>L</a:t>
            </a:r>
            <a:r>
              <a:rPr lang="en-GB" sz="2400"/>
              <a:t> time apart from </a:t>
            </a:r>
            <a:r>
              <a:rPr lang="en-GB" sz="2400" i="1"/>
              <a:t>x</a:t>
            </a:r>
            <a:r>
              <a:rPr lang="en-GB" sz="2400"/>
              <a:t>.</a:t>
            </a:r>
            <a:endParaRPr sz="2400"/>
          </a:p>
          <a:p>
            <a:pPr marL="139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GB" sz="2400"/>
              <a:t> For each </a:t>
            </a:r>
            <a:r>
              <a:rPr lang="en-GB" sz="2400" b="1"/>
              <a:t>remove</a:t>
            </a:r>
            <a:r>
              <a:rPr lang="en-GB" sz="2400"/>
              <a:t> </a:t>
            </a:r>
            <a:r>
              <a:rPr lang="en-GB" sz="2400" i="1"/>
              <a:t>x</a:t>
            </a:r>
            <a:r>
              <a:rPr lang="en-GB" sz="2400"/>
              <a:t>, we use </a:t>
            </a:r>
            <a:r>
              <a:rPr lang="en-GB" sz="2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100" i="1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2400"/>
              <a:t> to check for existence of </a:t>
            </a:r>
            <a:r>
              <a:rPr lang="en-GB" sz="2400" i="1"/>
              <a:t>x</a:t>
            </a:r>
            <a:r>
              <a:rPr lang="en-GB" sz="2400"/>
              <a:t> and </a:t>
            </a:r>
            <a:r>
              <a:rPr lang="en-GB" sz="21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2100" i="1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GB" sz="21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2400"/>
              <a:t> accordingly.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0"/>
          <p:cNvSpPr txBox="1">
            <a:spLocks noGrp="1"/>
          </p:cNvSpPr>
          <p:nvPr>
            <p:ph type="body" idx="1"/>
          </p:nvPr>
        </p:nvSpPr>
        <p:spPr>
          <a:xfrm>
            <a:off x="423000" y="3690700"/>
            <a:ext cx="8298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 sz="3800"/>
              <a:t>Retransmission</a:t>
            </a:r>
            <a:endParaRPr sz="3800"/>
          </a:p>
        </p:txBody>
      </p:sp>
      <p:sp>
        <p:nvSpPr>
          <p:cNvPr id="468" name="Google Shape;468;p70"/>
          <p:cNvSpPr/>
          <p:nvPr/>
        </p:nvSpPr>
        <p:spPr>
          <a:xfrm>
            <a:off x="6178225" y="3877725"/>
            <a:ext cx="271200" cy="86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474" name="Google Shape;474;p71"/>
          <p:cNvSpPr txBox="1">
            <a:spLocks noGrp="1"/>
          </p:cNvSpPr>
          <p:nvPr>
            <p:ph type="body" idx="1"/>
          </p:nvPr>
        </p:nvSpPr>
        <p:spPr>
          <a:xfrm>
            <a:off x="562575" y="1714500"/>
            <a:ext cx="788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 dirty="0"/>
              <a:t> 0 &lt; N ≤ 2,000,000,000 cats, all start as asleep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Not possible to naively store the state of all cats</a:t>
            </a:r>
            <a:endParaRPr sz="2300" dirty="0"/>
          </a:p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 dirty="0"/>
              <a:t> 0 &lt; Q ≤ 300,000 queries (sleep(x)/wake(x)/transmit(x, y))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At most 300,000 cats awake</a:t>
            </a:r>
            <a:endParaRPr sz="2300" dirty="0"/>
          </a:p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 dirty="0"/>
              <a:t> Transmit(</a:t>
            </a:r>
            <a:r>
              <a:rPr lang="en-GB" sz="2300" dirty="0" err="1"/>
              <a:t>x,y</a:t>
            </a:r>
            <a:r>
              <a:rPr lang="en-GB" sz="2300" dirty="0"/>
              <a:t>) query returns yes IFF all cats from x to y are awake</a:t>
            </a:r>
            <a:endParaRPr sz="2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Key ideas</a:t>
            </a:r>
            <a:endParaRPr/>
          </a:p>
        </p:txBody>
      </p:sp>
      <p:sp>
        <p:nvSpPr>
          <p:cNvPr id="480" name="Google Shape;480;p72"/>
          <p:cNvSpPr txBox="1">
            <a:spLocks noGrp="1"/>
          </p:cNvSpPr>
          <p:nvPr>
            <p:ph type="body" idx="1"/>
          </p:nvPr>
        </p:nvSpPr>
        <p:spPr>
          <a:xfrm>
            <a:off x="562575" y="1714500"/>
            <a:ext cx="788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 dirty="0"/>
              <a:t> Not possible to naively store the state of all cats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Store the </a:t>
            </a:r>
            <a:r>
              <a:rPr lang="en-GB" sz="2300" i="1" dirty="0"/>
              <a:t>transition </a:t>
            </a:r>
            <a:r>
              <a:rPr lang="en-GB" sz="2300" dirty="0"/>
              <a:t>between sleep/wake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At most 300,000 of these (because all cats start asleep)</a:t>
            </a:r>
            <a:endParaRPr sz="2300" dirty="0"/>
          </a:p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 dirty="0"/>
              <a:t> Query transmission by checking if all cats within a range are awake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Successful IFF there is no wake-&gt;sleep transition in the range</a:t>
            </a:r>
            <a:endParaRPr sz="23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486" name="Google Shape;486;p73"/>
          <p:cNvSpPr txBox="1">
            <a:spLocks noGrp="1"/>
          </p:cNvSpPr>
          <p:nvPr>
            <p:ph type="body" idx="1"/>
          </p:nvPr>
        </p:nvSpPr>
        <p:spPr>
          <a:xfrm>
            <a:off x="555525" y="1404050"/>
            <a:ext cx="788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 dirty="0"/>
              <a:t>Want to quickly find the next/previous transition after an index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 </a:t>
            </a:r>
            <a:r>
              <a:rPr lang="en-GB" sz="2300" dirty="0" err="1"/>
              <a:t>Treemap</a:t>
            </a:r>
            <a:r>
              <a:rPr lang="en-GB" sz="2300" dirty="0"/>
              <a:t>&lt;</a:t>
            </a:r>
            <a:r>
              <a:rPr lang="en-GB" sz="2300" dirty="0" err="1"/>
              <a:t>wakeIndex</a:t>
            </a:r>
            <a:r>
              <a:rPr lang="en-GB" sz="2300" dirty="0"/>
              <a:t>, </a:t>
            </a:r>
            <a:r>
              <a:rPr lang="en-GB" sz="2300" dirty="0" err="1"/>
              <a:t>sleepIndex</a:t>
            </a:r>
            <a:r>
              <a:rPr lang="en-GB" sz="2300" dirty="0"/>
              <a:t>&gt; allows for O(log(n))</a:t>
            </a:r>
            <a:endParaRPr sz="2300" dirty="0"/>
          </a:p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 dirty="0"/>
              <a:t>When two intervals meet, combine them</a:t>
            </a:r>
            <a:endParaRPr sz="2300" dirty="0"/>
          </a:p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 dirty="0"/>
              <a:t>To query transmission (</a:t>
            </a:r>
            <a:r>
              <a:rPr lang="en-GB" sz="2300" dirty="0" err="1"/>
              <a:t>x,y</a:t>
            </a:r>
            <a:r>
              <a:rPr lang="en-GB" sz="2300" dirty="0"/>
              <a:t>):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Find interval starting before x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Check if that interval ends after y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Interval contains (</a:t>
            </a:r>
            <a:r>
              <a:rPr lang="en-GB" sz="2300" dirty="0" err="1"/>
              <a:t>x,y</a:t>
            </a:r>
            <a:r>
              <a:rPr lang="en-GB" sz="2300" dirty="0"/>
              <a:t>) -&gt; all cats are awake -&gt; successful</a:t>
            </a:r>
            <a:endParaRPr sz="2300" dirty="0"/>
          </a:p>
          <a:p>
            <a:pPr marL="17145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GB" sz="2300" dirty="0"/>
              <a:t>Interval does not contain (</a:t>
            </a:r>
            <a:r>
              <a:rPr lang="en-GB" sz="2300" dirty="0" err="1"/>
              <a:t>x,y</a:t>
            </a:r>
            <a:r>
              <a:rPr lang="en-GB" sz="2300" dirty="0"/>
              <a:t>) -&gt; some cat in the interval is asleep -&gt; fail</a:t>
            </a:r>
            <a:endParaRPr sz="23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4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Example</a:t>
            </a:r>
            <a:endParaRPr/>
          </a:p>
        </p:txBody>
      </p:sp>
      <p:graphicFrame>
        <p:nvGraphicFramePr>
          <p:cNvPr id="492" name="Google Shape;492;p74"/>
          <p:cNvGraphicFramePr/>
          <p:nvPr/>
        </p:nvGraphicFramePr>
        <p:xfrm>
          <a:off x="952500" y="1428750"/>
          <a:ext cx="7239000" cy="3565890"/>
        </p:xfrm>
        <a:graphic>
          <a:graphicData uri="http://schemas.openxmlformats.org/drawingml/2006/table">
            <a:tbl>
              <a:tblPr>
                <a:noFill/>
                <a:tableStyleId>{E25E6A55-EEC9-4639-A7ED-4471FED55DF5}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Query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Stored intervals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WAKE 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(4,4)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WAKE 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(3,4)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WAKE 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(3,4), (6,6)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WAKE 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(3,4), (6,7)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WAKE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(3,7)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SLEEP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(3,5), (7,7)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TRANSMIT 3 6  (fail)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TRANSMIT 3 5  (success)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326" name="Google Shape;326;p50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Implement a </a:t>
            </a:r>
            <a:r>
              <a:rPr lang="en-GB" sz="2400" b="1" dirty="0"/>
              <a:t>Queue</a:t>
            </a:r>
            <a:r>
              <a:rPr lang="en-GB" sz="2400" dirty="0"/>
              <a:t> that can support 3 operations</a:t>
            </a:r>
            <a:endParaRPr dirty="0"/>
          </a:p>
          <a:p>
            <a:pPr marL="18415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</a:pPr>
            <a:r>
              <a:rPr lang="en-GB" sz="2100" dirty="0"/>
              <a:t>Push back</a:t>
            </a:r>
            <a:endParaRPr dirty="0"/>
          </a:p>
          <a:p>
            <a:pPr marL="18415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</a:pPr>
            <a:r>
              <a:rPr lang="en-GB" sz="2100" dirty="0"/>
              <a:t>Pop front</a:t>
            </a:r>
            <a:endParaRPr dirty="0"/>
          </a:p>
          <a:p>
            <a:pPr marL="18415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</a:pPr>
            <a:r>
              <a:rPr lang="en-GB" sz="2100" dirty="0"/>
              <a:t>Pop middle</a:t>
            </a:r>
            <a:endParaRPr dirty="0"/>
          </a:p>
          <a:p>
            <a:pPr marL="20320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Font typeface="Noto Sans Symbols"/>
              <a:buNone/>
            </a:pPr>
            <a:endParaRPr sz="1000" dirty="0"/>
          </a:p>
          <a:p>
            <a:pPr marL="139700" lvl="0" indent="-1651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Noto Sans Symbols"/>
              <a:buChar char="❑"/>
            </a:pPr>
            <a:r>
              <a:rPr lang="en-GB" sz="2600" dirty="0"/>
              <a:t>Using default data structures is not fast enough</a:t>
            </a:r>
            <a:endParaRPr sz="2400" dirty="0"/>
          </a:p>
          <a:p>
            <a:pPr marL="18415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</a:pPr>
            <a:r>
              <a:rPr lang="en-GB" sz="2100" dirty="0"/>
              <a:t>FIFO concept</a:t>
            </a:r>
            <a:endParaRPr sz="2100" dirty="0"/>
          </a:p>
          <a:p>
            <a:pPr marL="18415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</a:pPr>
            <a:r>
              <a:rPr lang="en-GB" sz="2100" dirty="0"/>
              <a:t>Removing from the middle is O(</a:t>
            </a:r>
            <a:r>
              <a:rPr lang="en-GB" sz="2100" b="1" dirty="0"/>
              <a:t>N</a:t>
            </a:r>
            <a:r>
              <a:rPr lang="en-GB" sz="2100" dirty="0"/>
              <a:t>)!</a:t>
            </a:r>
            <a:endParaRPr dirty="0"/>
          </a:p>
          <a:p>
            <a:pPr marL="1397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Noto Sans Symbols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 solution (advanced)</a:t>
            </a:r>
            <a:endParaRPr/>
          </a:p>
        </p:txBody>
      </p:sp>
      <p:sp>
        <p:nvSpPr>
          <p:cNvPr id="498" name="Google Shape;498;p75"/>
          <p:cNvSpPr txBox="1">
            <a:spLocks noGrp="1"/>
          </p:cNvSpPr>
          <p:nvPr>
            <p:ph type="body" idx="1"/>
          </p:nvPr>
        </p:nvSpPr>
        <p:spPr>
          <a:xfrm>
            <a:off x="562575" y="1714500"/>
            <a:ext cx="788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/>
              <a:t>Let awake cats have value 0, asleep have value 1</a:t>
            </a:r>
            <a:endParaRPr sz="2300"/>
          </a:p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/>
              <a:t>Sleep/wake -&gt; set value of a cat</a:t>
            </a:r>
            <a:endParaRPr sz="2300"/>
          </a:p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/>
              <a:t>Query transmission (x,y) -&gt; check if sum of range has value y-x (ie all cats in range are awake)</a:t>
            </a:r>
            <a:endParaRPr sz="2300"/>
          </a:p>
          <a:p>
            <a:pPr marL="139700" lvl="0" indent="-184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❑"/>
            </a:pPr>
            <a:r>
              <a:rPr lang="en-GB" sz="2300"/>
              <a:t>Fenwick tree + hashmap data structure allows us to do these queries in O(log(n))</a:t>
            </a:r>
            <a:endParaRPr sz="2300"/>
          </a:p>
          <a:p>
            <a:pPr marL="330200" lvl="2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🢝"/>
            </a:pPr>
            <a:r>
              <a:rPr lang="en-GB" sz="2300"/>
              <a:t>Easier to code, harder to understand/debug</a:t>
            </a:r>
            <a:endParaRPr sz="2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6"/>
          <p:cNvSpPr txBox="1">
            <a:spLocks noGrp="1"/>
          </p:cNvSpPr>
          <p:nvPr>
            <p:ph type="ctrTitle"/>
          </p:nvPr>
        </p:nvSpPr>
        <p:spPr>
          <a:xfrm>
            <a:off x="1171281" y="1568447"/>
            <a:ext cx="680143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GB" sz="2400" dirty="0"/>
              <a:t>PE PRACTICE:</a:t>
            </a:r>
            <a:br>
              <a:rPr lang="en-GB" sz="2400" dirty="0"/>
            </a:br>
            <a:r>
              <a:rPr lang="en-GB" sz="2400" dirty="0"/>
              <a:t>SHOOTING</a:t>
            </a:r>
            <a:endParaRPr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-GB" sz="2700"/>
              <a:t>Qns: How to represent the chess board?</a:t>
            </a:r>
            <a:endParaRPr sz="1100"/>
          </a:p>
        </p:txBody>
      </p:sp>
      <p:sp>
        <p:nvSpPr>
          <p:cNvPr id="509" name="Google Shape;509;p77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-GB" sz="1100" dirty="0"/>
              <a:t>Answer: </a:t>
            </a:r>
            <a:endParaRPr sz="1100" dirty="0"/>
          </a:p>
          <a:p>
            <a:pPr marL="203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1100" dirty="0"/>
          </a:p>
          <a:p>
            <a:pPr marL="203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 sz="1100" dirty="0"/>
              <a:t>1. If the question is interested in the ordered values of cells, like remove/poll/peak/….  largest/least value of a given row/col.</a:t>
            </a:r>
            <a:endParaRPr sz="1100" dirty="0"/>
          </a:p>
          <a:p>
            <a:pPr marL="40640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100" dirty="0"/>
              <a:t>Then we should consider Heap (Priority Queue) for chess board representation like in one previous lab.</a:t>
            </a:r>
            <a:endParaRPr sz="1100" dirty="0"/>
          </a:p>
          <a:p>
            <a:pPr marL="40640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100" dirty="0" err="1"/>
              <a:t>ArrayList</a:t>
            </a:r>
            <a:r>
              <a:rPr lang="en-GB" sz="1100" dirty="0"/>
              <a:t>&lt;</a:t>
            </a:r>
            <a:r>
              <a:rPr lang="en-GB" sz="1100" dirty="0" err="1"/>
              <a:t>PriorityQueue</a:t>
            </a:r>
            <a:r>
              <a:rPr lang="en-GB" sz="1100" dirty="0"/>
              <a:t>&lt;…&gt;&gt; for rows</a:t>
            </a:r>
            <a:endParaRPr sz="1100" dirty="0"/>
          </a:p>
          <a:p>
            <a:pPr marL="40640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100" dirty="0" err="1"/>
              <a:t>ArrayList</a:t>
            </a:r>
            <a:r>
              <a:rPr lang="en-GB" sz="1100" dirty="0"/>
              <a:t>&lt;</a:t>
            </a:r>
            <a:r>
              <a:rPr lang="en-GB" sz="1100" dirty="0" err="1"/>
              <a:t>PriorityQueue</a:t>
            </a:r>
            <a:r>
              <a:rPr lang="en-GB" sz="1100" dirty="0"/>
              <a:t>&lt;…&gt;&gt; for cols</a:t>
            </a:r>
            <a:endParaRPr sz="1100" dirty="0"/>
          </a:p>
          <a:p>
            <a:pPr marL="40640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203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 sz="1100" dirty="0"/>
              <a:t>2. If the question is interested in just values of cells, like find a specific value and remove/poll…</a:t>
            </a:r>
            <a:endParaRPr sz="1100" dirty="0"/>
          </a:p>
          <a:p>
            <a:pPr marL="203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 sz="1100" dirty="0"/>
              <a:t>And we are required to find some values bigger than a given one sometimes</a:t>
            </a:r>
            <a:endParaRPr sz="1100" dirty="0"/>
          </a:p>
          <a:p>
            <a:pPr marL="40640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100" dirty="0"/>
              <a:t>Then we should consider </a:t>
            </a:r>
            <a:r>
              <a:rPr lang="en-GB" sz="1100" dirty="0" err="1"/>
              <a:t>TreeSet</a:t>
            </a:r>
            <a:r>
              <a:rPr lang="en-GB" sz="1100" dirty="0"/>
              <a:t> (AVL) for chess board representation.</a:t>
            </a:r>
            <a:endParaRPr sz="1100" dirty="0"/>
          </a:p>
          <a:p>
            <a:pPr marL="40640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100" dirty="0" err="1"/>
              <a:t>ArrayList</a:t>
            </a:r>
            <a:r>
              <a:rPr lang="en-GB" sz="1100" dirty="0"/>
              <a:t>&lt;</a:t>
            </a:r>
            <a:r>
              <a:rPr lang="en-GB" sz="1100" dirty="0" err="1"/>
              <a:t>TreeSet</a:t>
            </a:r>
            <a:r>
              <a:rPr lang="en-GB" sz="1100" dirty="0"/>
              <a:t>&lt;…&gt;&gt; for rows</a:t>
            </a:r>
            <a:endParaRPr sz="1100" dirty="0"/>
          </a:p>
          <a:p>
            <a:pPr marL="40640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-GB" sz="1100" dirty="0" err="1"/>
              <a:t>ArrayList</a:t>
            </a:r>
            <a:r>
              <a:rPr lang="en-GB" sz="1100" dirty="0"/>
              <a:t>&lt;</a:t>
            </a:r>
            <a:r>
              <a:rPr lang="en-GB" sz="1100" dirty="0" err="1"/>
              <a:t>TreeSet</a:t>
            </a:r>
            <a:r>
              <a:rPr lang="en-GB" sz="1100" dirty="0"/>
              <a:t>&lt;…&gt;&gt; for cols</a:t>
            </a:r>
            <a:endParaRPr sz="1100" dirty="0"/>
          </a:p>
          <a:p>
            <a:pPr marL="406400" lvl="2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8"/>
          <p:cNvSpPr txBox="1">
            <a:spLocks noGrp="1"/>
          </p:cNvSpPr>
          <p:nvPr>
            <p:ph type="title"/>
          </p:nvPr>
        </p:nvSpPr>
        <p:spPr>
          <a:xfrm>
            <a:off x="800099" y="481945"/>
            <a:ext cx="859983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en-GB" sz="2400"/>
              <a:t>Idea: Use TreeSet to maintain the chessboard status</a:t>
            </a:r>
            <a:endParaRPr sz="1100"/>
          </a:p>
        </p:txBody>
      </p:sp>
      <p:sp>
        <p:nvSpPr>
          <p:cNvPr id="515" name="Google Shape;515;p78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-GB" sz="1100" dirty="0" err="1"/>
              <a:t>ArrayList</a:t>
            </a:r>
            <a:r>
              <a:rPr lang="en-GB" sz="1100" dirty="0"/>
              <a:t>&lt;</a:t>
            </a:r>
            <a:r>
              <a:rPr lang="en-GB" sz="1100" dirty="0" err="1"/>
              <a:t>TreeSet</a:t>
            </a:r>
            <a:r>
              <a:rPr lang="en-GB" sz="1100" dirty="0"/>
              <a:t>&lt;Integer&gt;&gt; horizontal = new </a:t>
            </a:r>
            <a:r>
              <a:rPr lang="en-GB" sz="1100" dirty="0" err="1"/>
              <a:t>ArrayList</a:t>
            </a:r>
            <a:r>
              <a:rPr lang="en-GB" sz="1100" dirty="0"/>
              <a:t>&lt;&gt;();</a:t>
            </a:r>
            <a:br>
              <a:rPr lang="en-GB" sz="1100" dirty="0"/>
            </a:br>
            <a:r>
              <a:rPr lang="en-GB" sz="1100" dirty="0" err="1"/>
              <a:t>ArrayList</a:t>
            </a:r>
            <a:r>
              <a:rPr lang="en-GB" sz="1100" dirty="0"/>
              <a:t>&lt;</a:t>
            </a:r>
            <a:r>
              <a:rPr lang="en-GB" sz="1100" dirty="0" err="1"/>
              <a:t>TreeSet</a:t>
            </a:r>
            <a:r>
              <a:rPr lang="en-GB" sz="1100" dirty="0"/>
              <a:t>&lt;Integer&gt;&gt; vertical = new </a:t>
            </a:r>
            <a:r>
              <a:rPr lang="en-GB" sz="1100" dirty="0" err="1"/>
              <a:t>ArrayList</a:t>
            </a:r>
            <a:r>
              <a:rPr lang="en-GB" sz="1100" dirty="0"/>
              <a:t>&lt;&gt;();</a:t>
            </a:r>
            <a:endParaRPr sz="1100" dirty="0"/>
          </a:p>
          <a:p>
            <a:pPr marL="13970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</a:pPr>
            <a:r>
              <a:rPr lang="en-GB" sz="1100" dirty="0" err="1"/>
              <a:t>Current_X</a:t>
            </a:r>
            <a:r>
              <a:rPr lang="en-GB" sz="1100" dirty="0"/>
              <a:t> = 0, </a:t>
            </a:r>
            <a:r>
              <a:rPr lang="en-GB" sz="1100" dirty="0" err="1"/>
              <a:t>Current_Y</a:t>
            </a:r>
            <a:r>
              <a:rPr lang="en-GB" sz="1100" dirty="0"/>
              <a:t> = 0 //The cat starts at the (0, 0) position</a:t>
            </a:r>
            <a:endParaRPr sz="1100" dirty="0"/>
          </a:p>
          <a:p>
            <a:pPr marL="139700" lvl="0" indent="-50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endParaRPr sz="1100" dirty="0"/>
          </a:p>
          <a:p>
            <a:pPr marL="13970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</a:pPr>
            <a:r>
              <a:rPr lang="en-GB" sz="1100" dirty="0"/>
              <a:t>If “SHOOT UP”:</a:t>
            </a:r>
            <a:endParaRPr sz="1100" dirty="0"/>
          </a:p>
          <a:p>
            <a:pPr marL="342900" lvl="1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◦"/>
            </a:pPr>
            <a:r>
              <a:rPr lang="en-GB" sz="1100" dirty="0"/>
              <a:t>x = </a:t>
            </a:r>
            <a:r>
              <a:rPr lang="en-GB" sz="1100" dirty="0" err="1"/>
              <a:t>vertical.get</a:t>
            </a:r>
            <a:r>
              <a:rPr lang="en-GB" sz="1100" dirty="0"/>
              <a:t>(</a:t>
            </a:r>
            <a:r>
              <a:rPr lang="en-GB" sz="1100" dirty="0" err="1"/>
              <a:t>Current_Y</a:t>
            </a:r>
            <a:r>
              <a:rPr lang="en-GB" sz="1100" dirty="0"/>
              <a:t>).lower(</a:t>
            </a:r>
            <a:r>
              <a:rPr lang="en-GB" sz="1100" dirty="0" err="1"/>
              <a:t>Current_X</a:t>
            </a:r>
            <a:r>
              <a:rPr lang="en-GB" sz="1100" dirty="0"/>
              <a:t>); // find the nearest above enemy</a:t>
            </a:r>
            <a:endParaRPr sz="1100" dirty="0"/>
          </a:p>
          <a:p>
            <a:pPr marL="342900" lvl="1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◦"/>
            </a:pPr>
            <a:r>
              <a:rPr lang="en-GB" sz="1100" dirty="0"/>
              <a:t>y = </a:t>
            </a:r>
            <a:r>
              <a:rPr lang="en-GB" sz="1100" dirty="0" err="1"/>
              <a:t>Current_Y</a:t>
            </a:r>
            <a:endParaRPr sz="1100" dirty="0"/>
          </a:p>
          <a:p>
            <a:pPr marL="2032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 sz="1100" dirty="0" err="1"/>
              <a:t>System.out.println</a:t>
            </a:r>
            <a:r>
              <a:rPr lang="en-GB" sz="1100" dirty="0"/>
              <a:t>(</a:t>
            </a:r>
            <a:r>
              <a:rPr lang="en-GB" sz="1100" dirty="0" err="1"/>
              <a:t>x.toString</a:t>
            </a:r>
            <a:r>
              <a:rPr lang="en-GB" sz="1100" dirty="0"/>
              <a:t>() + " " + </a:t>
            </a:r>
            <a:r>
              <a:rPr lang="en-GB" sz="1100" dirty="0" err="1"/>
              <a:t>y.toString</a:t>
            </a:r>
            <a:r>
              <a:rPr lang="en-GB" sz="1100" dirty="0"/>
              <a:t>());</a:t>
            </a:r>
            <a:br>
              <a:rPr lang="en-GB" sz="1100" dirty="0"/>
            </a:br>
            <a:r>
              <a:rPr lang="en-GB" sz="1100" dirty="0" err="1"/>
              <a:t>horizontal.get</a:t>
            </a:r>
            <a:r>
              <a:rPr lang="en-GB" sz="1100" dirty="0"/>
              <a:t>(x).remove(y);</a:t>
            </a:r>
            <a:br>
              <a:rPr lang="en-GB" sz="1100" dirty="0"/>
            </a:br>
            <a:r>
              <a:rPr lang="en-GB" sz="1100" dirty="0" err="1"/>
              <a:t>vertical.get</a:t>
            </a:r>
            <a:r>
              <a:rPr lang="en-GB" sz="1100" dirty="0"/>
              <a:t>(y).remove(x);</a:t>
            </a:r>
            <a:br>
              <a:rPr lang="en-GB" sz="1100" dirty="0"/>
            </a:br>
            <a:r>
              <a:rPr lang="en-GB" sz="1100" dirty="0"/>
              <a:t>enemies--;</a:t>
            </a:r>
            <a:endParaRPr sz="1100" dirty="0"/>
          </a:p>
          <a:p>
            <a:pPr marL="139700" lvl="0" indent="-50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9"/>
          <p:cNvSpPr txBox="1">
            <a:spLocks noGrp="1"/>
          </p:cNvSpPr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en-GB" sz="2700"/>
              <a:t>Finish the tail part</a:t>
            </a:r>
            <a:endParaRPr sz="1100"/>
          </a:p>
        </p:txBody>
      </p:sp>
      <p:sp>
        <p:nvSpPr>
          <p:cNvPr id="521" name="Google Shape;521;p79"/>
          <p:cNvSpPr txBox="1"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-GB" sz="1100"/>
              <a:t>boolean first = true</a:t>
            </a:r>
            <a:endParaRPr sz="1100"/>
          </a:p>
          <a:p>
            <a:pPr marL="13970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◦"/>
            </a:pPr>
            <a:r>
              <a:rPr lang="en-GB" sz="1100"/>
              <a:t>for (int row = 0; row &lt; N; ++row) {</a:t>
            </a:r>
            <a:br>
              <a:rPr lang="en-GB" sz="1100"/>
            </a:br>
            <a:r>
              <a:rPr lang="en-GB" sz="1100"/>
              <a:t>   for (int col : horizontal.get(row)) {</a:t>
            </a:r>
            <a:br>
              <a:rPr lang="en-GB" sz="1100"/>
            </a:br>
            <a:r>
              <a:rPr lang="en-GB" sz="1100"/>
              <a:t>      if (first) first = false;</a:t>
            </a:r>
            <a:br>
              <a:rPr lang="en-GB" sz="1100"/>
            </a:br>
            <a:r>
              <a:rPr lang="en-GB" sz="1100"/>
              <a:t>      else System.out.print(" ");</a:t>
            </a:r>
            <a:br>
              <a:rPr lang="en-GB" sz="1100"/>
            </a:br>
            <a:r>
              <a:rPr lang="en-GB" sz="1100"/>
              <a:t>      System.out.print(row + " " + col);</a:t>
            </a:r>
            <a:br>
              <a:rPr lang="en-GB" sz="1100"/>
            </a:br>
            <a:r>
              <a:rPr lang="en-GB" sz="1100"/>
              <a:t>   }</a:t>
            </a:r>
            <a:br>
              <a:rPr lang="en-GB" sz="1100"/>
            </a:br>
            <a:r>
              <a:rPr lang="en-GB" sz="1100"/>
              <a:t>}</a:t>
            </a:r>
            <a:br>
              <a:rPr lang="en-GB" sz="1100"/>
            </a:br>
            <a:r>
              <a:rPr lang="en-GB" sz="1100"/>
              <a:t>System.out.println(); // End Line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0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 sz="3100"/>
              <a:t>COMPUTER GAME</a:t>
            </a:r>
            <a:endParaRPr sz="3100"/>
          </a:p>
        </p:txBody>
      </p:sp>
      <p:sp>
        <p:nvSpPr>
          <p:cNvPr id="527" name="Google Shape;527;p80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 sz="2400"/>
              <a:t>PROBLEM</a:t>
            </a:r>
            <a:endParaRPr sz="2400"/>
          </a:p>
        </p:txBody>
      </p:sp>
      <p:sp>
        <p:nvSpPr>
          <p:cNvPr id="533" name="Google Shape;533;p81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Given a grid with a starting point, ending point and </a:t>
            </a:r>
            <a:r>
              <a:rPr lang="en-GB" sz="2400" b="1"/>
              <a:t>N </a:t>
            </a:r>
            <a:r>
              <a:rPr lang="en-GB" sz="2400"/>
              <a:t>checkpoints, find the minimum number of moves to collect all the checkpoints and reach the goal</a:t>
            </a:r>
            <a:endParaRPr sz="2400" u="sng"/>
          </a:p>
        </p:txBody>
      </p:sp>
      <p:pic>
        <p:nvPicPr>
          <p:cNvPr id="534" name="Google Shape;534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2121" y="2774827"/>
            <a:ext cx="3066738" cy="210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2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 sz="2400"/>
              <a:t>SOLUTION</a:t>
            </a:r>
            <a:endParaRPr sz="2400"/>
          </a:p>
        </p:txBody>
      </p:sp>
      <p:sp>
        <p:nvSpPr>
          <p:cNvPr id="540" name="Google Shape;540;p82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We can model the grid as a graph where each cell is a vertex and between in pair of adjacent cells is an undirected, unweighted edge</a:t>
            </a:r>
            <a:endParaRPr sz="1100"/>
          </a:p>
        </p:txBody>
      </p:sp>
      <p:pic>
        <p:nvPicPr>
          <p:cNvPr id="541" name="Google Shape;541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9452" y="2863688"/>
            <a:ext cx="3025094" cy="2094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82"/>
          <p:cNvCxnSpPr/>
          <p:nvPr/>
        </p:nvCxnSpPr>
        <p:spPr>
          <a:xfrm>
            <a:off x="4571999" y="3142695"/>
            <a:ext cx="0" cy="55263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3" name="Google Shape;543;p82"/>
          <p:cNvCxnSpPr/>
          <p:nvPr/>
        </p:nvCxnSpPr>
        <p:spPr>
          <a:xfrm>
            <a:off x="3967208" y="3142695"/>
            <a:ext cx="0" cy="55263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4" name="Google Shape;544;p82"/>
          <p:cNvCxnSpPr/>
          <p:nvPr/>
        </p:nvCxnSpPr>
        <p:spPr>
          <a:xfrm>
            <a:off x="3381282" y="3142695"/>
            <a:ext cx="0" cy="55263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5" name="Google Shape;545;p82"/>
          <p:cNvCxnSpPr/>
          <p:nvPr/>
        </p:nvCxnSpPr>
        <p:spPr>
          <a:xfrm>
            <a:off x="3381282" y="3695330"/>
            <a:ext cx="0" cy="55263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6" name="Google Shape;546;p82"/>
          <p:cNvCxnSpPr/>
          <p:nvPr/>
        </p:nvCxnSpPr>
        <p:spPr>
          <a:xfrm>
            <a:off x="3381282" y="4179385"/>
            <a:ext cx="0" cy="55263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7" name="Google Shape;547;p82"/>
          <p:cNvCxnSpPr/>
          <p:nvPr/>
        </p:nvCxnSpPr>
        <p:spPr>
          <a:xfrm>
            <a:off x="5758278" y="4179384"/>
            <a:ext cx="0" cy="552635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8" name="Google Shape;548;p82"/>
          <p:cNvCxnSpPr/>
          <p:nvPr/>
        </p:nvCxnSpPr>
        <p:spPr>
          <a:xfrm>
            <a:off x="3967208" y="3695330"/>
            <a:ext cx="60479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9" name="Google Shape;549;p82"/>
          <p:cNvCxnSpPr/>
          <p:nvPr/>
        </p:nvCxnSpPr>
        <p:spPr>
          <a:xfrm>
            <a:off x="3967208" y="3142695"/>
            <a:ext cx="60479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0" name="Google Shape;550;p82"/>
          <p:cNvCxnSpPr/>
          <p:nvPr/>
        </p:nvCxnSpPr>
        <p:spPr>
          <a:xfrm>
            <a:off x="3362416" y="3143805"/>
            <a:ext cx="60479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1" name="Google Shape;551;p82"/>
          <p:cNvCxnSpPr/>
          <p:nvPr/>
        </p:nvCxnSpPr>
        <p:spPr>
          <a:xfrm>
            <a:off x="3362415" y="3695330"/>
            <a:ext cx="60479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2" name="Google Shape;552;p82"/>
          <p:cNvCxnSpPr/>
          <p:nvPr/>
        </p:nvCxnSpPr>
        <p:spPr>
          <a:xfrm>
            <a:off x="3362415" y="4713154"/>
            <a:ext cx="60479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82"/>
          <p:cNvCxnSpPr/>
          <p:nvPr/>
        </p:nvCxnSpPr>
        <p:spPr>
          <a:xfrm>
            <a:off x="3967207" y="4713154"/>
            <a:ext cx="60479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4" name="Google Shape;554;p82"/>
          <p:cNvSpPr/>
          <p:nvPr/>
        </p:nvSpPr>
        <p:spPr>
          <a:xfrm>
            <a:off x="4510962" y="3069456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5" name="Google Shape;555;p82"/>
          <p:cNvSpPr/>
          <p:nvPr/>
        </p:nvSpPr>
        <p:spPr>
          <a:xfrm>
            <a:off x="4503766" y="3621883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6" name="Google Shape;556;p82"/>
          <p:cNvSpPr/>
          <p:nvPr/>
        </p:nvSpPr>
        <p:spPr>
          <a:xfrm>
            <a:off x="3893968" y="3069916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7" name="Google Shape;557;p82"/>
          <p:cNvSpPr/>
          <p:nvPr/>
        </p:nvSpPr>
        <p:spPr>
          <a:xfrm>
            <a:off x="3899530" y="3637973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8" name="Google Shape;558;p82"/>
          <p:cNvSpPr/>
          <p:nvPr/>
        </p:nvSpPr>
        <p:spPr>
          <a:xfrm>
            <a:off x="3308044" y="3083665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9" name="Google Shape;559;p82"/>
          <p:cNvSpPr/>
          <p:nvPr/>
        </p:nvSpPr>
        <p:spPr>
          <a:xfrm>
            <a:off x="3308053" y="3637973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0" name="Google Shape;560;p82"/>
          <p:cNvSpPr/>
          <p:nvPr/>
        </p:nvSpPr>
        <p:spPr>
          <a:xfrm>
            <a:off x="3308043" y="4102326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1" name="Google Shape;561;p82"/>
          <p:cNvSpPr/>
          <p:nvPr/>
        </p:nvSpPr>
        <p:spPr>
          <a:xfrm>
            <a:off x="3308042" y="4649350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2" name="Google Shape;562;p82"/>
          <p:cNvSpPr/>
          <p:nvPr/>
        </p:nvSpPr>
        <p:spPr>
          <a:xfrm>
            <a:off x="3899530" y="4649345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3" name="Google Shape;563;p82"/>
          <p:cNvSpPr/>
          <p:nvPr/>
        </p:nvSpPr>
        <p:spPr>
          <a:xfrm>
            <a:off x="4491017" y="4642901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4" name="Google Shape;564;p82"/>
          <p:cNvSpPr/>
          <p:nvPr/>
        </p:nvSpPr>
        <p:spPr>
          <a:xfrm>
            <a:off x="5683730" y="4109809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5" name="Google Shape;565;p82"/>
          <p:cNvSpPr/>
          <p:nvPr/>
        </p:nvSpPr>
        <p:spPr>
          <a:xfrm>
            <a:off x="5689484" y="4661567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566" name="Google Shape;566;p82"/>
          <p:cNvCxnSpPr/>
          <p:nvPr/>
        </p:nvCxnSpPr>
        <p:spPr>
          <a:xfrm>
            <a:off x="4564255" y="3709547"/>
            <a:ext cx="60479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7" name="Google Shape;567;p82"/>
          <p:cNvSpPr/>
          <p:nvPr/>
        </p:nvSpPr>
        <p:spPr>
          <a:xfrm>
            <a:off x="5090837" y="3637973"/>
            <a:ext cx="146476" cy="146476"/>
          </a:xfrm>
          <a:prstGeom prst="ellipse">
            <a:avLst/>
          </a:prstGeom>
          <a:solidFill>
            <a:schemeClr val="dk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 sz="2400"/>
              <a:t>SOLUTION</a:t>
            </a:r>
            <a:endParaRPr sz="2400"/>
          </a:p>
        </p:txBody>
      </p:sp>
      <p:sp>
        <p:nvSpPr>
          <p:cNvPr id="573" name="Google Shape;573;p83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Run a BFS from the starting point to find the distance to each checkpoint</a:t>
            </a:r>
            <a:endParaRPr sz="1100"/>
          </a:p>
          <a:p>
            <a:pPr marL="139700" lvl="0" indent="-152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Run a BFS from the ending point to find the distance to each checkpoint</a:t>
            </a:r>
            <a:endParaRPr sz="1100"/>
          </a:p>
          <a:p>
            <a:pPr marL="139700" lvl="0" indent="-152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Run a BFS from each checkpoint to find the distance to all other checkpoints</a:t>
            </a:r>
            <a:endParaRPr sz="1100"/>
          </a:p>
          <a:p>
            <a:pPr marL="139700" lvl="0" indent="-152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Save all of these values in arrays</a:t>
            </a:r>
            <a:endParaRPr sz="1100"/>
          </a:p>
          <a:p>
            <a:pPr marL="1397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4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 sz="2400"/>
              <a:t>SOLUTION</a:t>
            </a:r>
            <a:endParaRPr sz="2400"/>
          </a:p>
        </p:txBody>
      </p:sp>
      <p:sp>
        <p:nvSpPr>
          <p:cNvPr id="579" name="Google Shape;579;p84"/>
          <p:cNvSpPr txBox="1">
            <a:spLocks noGrp="1"/>
          </p:cNvSpPr>
          <p:nvPr>
            <p:ph type="body" idx="1"/>
          </p:nvPr>
        </p:nvSpPr>
        <p:spPr>
          <a:xfrm>
            <a:off x="768100" y="1714500"/>
            <a:ext cx="7290000" cy="30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Consider all possible permutations of checkpoints</a:t>
            </a:r>
            <a:endParaRPr sz="1100" dirty="0"/>
          </a:p>
          <a:p>
            <a:pPr marL="139700" lvl="0" indent="-152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Each permutation represents the order of visiting the checkpoints</a:t>
            </a:r>
            <a:endParaRPr sz="1100" dirty="0"/>
          </a:p>
          <a:p>
            <a:pPr marL="139700" lvl="0" indent="-152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E.g. S – 2 – 4 – 3 – 1 – E </a:t>
            </a:r>
            <a:endParaRPr sz="1100" dirty="0"/>
          </a:p>
          <a:p>
            <a:pPr marL="139700" lvl="0" indent="-152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You can calculate the total length of this path using all the values saved during the </a:t>
            </a:r>
            <a:r>
              <a:rPr lang="en-GB" sz="2400" dirty="0" err="1"/>
              <a:t>BFSes</a:t>
            </a:r>
            <a:endParaRPr sz="2400" dirty="0"/>
          </a:p>
          <a:p>
            <a:pPr marL="139700" lvl="0" indent="-152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Find the shortest length among all possible permutations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DATA STRUCTURE</a:t>
            </a:r>
            <a:endParaRPr/>
          </a:p>
        </p:txBody>
      </p:sp>
      <p:sp>
        <p:nvSpPr>
          <p:cNvPr id="332" name="Google Shape;332;p51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00" cy="31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❑"/>
            </a:pPr>
            <a:r>
              <a:rPr lang="en-GB" sz="2200" dirty="0"/>
              <a:t>Use </a:t>
            </a:r>
            <a:r>
              <a:rPr lang="en-GB" sz="2200" b="1" dirty="0"/>
              <a:t>TWO Queues! </a:t>
            </a:r>
            <a:endParaRPr sz="2200" dirty="0"/>
          </a:p>
          <a:p>
            <a:pPr marL="196850" lvl="2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</a:pPr>
            <a:r>
              <a:rPr lang="en-GB" sz="1900" dirty="0"/>
              <a:t>One stores front half of elements</a:t>
            </a:r>
            <a:endParaRPr dirty="0"/>
          </a:p>
          <a:p>
            <a:pPr marL="196850" lvl="2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</a:pPr>
            <a:r>
              <a:rPr lang="en-GB" sz="1900" dirty="0"/>
              <a:t>One stores back half of elements</a:t>
            </a:r>
            <a:endParaRPr dirty="0"/>
          </a:p>
          <a:p>
            <a:pPr marL="196850" lvl="2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</a:pPr>
            <a:r>
              <a:rPr lang="en-GB" sz="1900" dirty="0"/>
              <a:t>If odd number of elements, back half will store 1 more element</a:t>
            </a:r>
            <a:endParaRPr sz="2200" dirty="0"/>
          </a:p>
          <a:p>
            <a:pPr marL="203200" lvl="1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Noto Sans Symbols"/>
              <a:buNone/>
            </a:pPr>
            <a:endParaRPr sz="1700" dirty="0"/>
          </a:p>
          <a:p>
            <a:pPr marL="139700" lvl="0" indent="-127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Noto Sans Symbols"/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338" name="Google Shape;338;p52"/>
          <p:cNvSpPr txBox="1"/>
          <p:nvPr/>
        </p:nvSpPr>
        <p:spPr>
          <a:xfrm>
            <a:off x="744100" y="1470450"/>
            <a:ext cx="73380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GB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PUSH : Push back to back half</a:t>
            </a: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GB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POP : Pop front from front half if not empty, otherwise pop front from back half</a:t>
            </a: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GB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POP MIDDLE : Pop front from the back half</a:t>
            </a: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After each operation, balance the 2 halves if needed</a:t>
            </a: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wentieth Century"/>
                <a:ea typeface="Twentieth Century"/>
                <a:cs typeface="Twentieth Century"/>
                <a:sym typeface="Twentieth Century"/>
              </a:rPr>
              <a:t>Every operation is O(1) </a:t>
            </a: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LIST QUEUE CONTENT</a:t>
            </a:r>
            <a:endParaRPr/>
          </a:p>
        </p:txBody>
      </p:sp>
      <p:sp>
        <p:nvSpPr>
          <p:cNvPr id="345" name="Google Shape;345;p53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At the end print all the numbers in the front half from front to back</a:t>
            </a:r>
            <a:endParaRPr/>
          </a:p>
          <a:p>
            <a:pPr marL="139700" lvl="0" indent="-152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/>
              <a:t> Then print all the numbers in the back half from front to back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>
            <a:spLocks noGrp="1"/>
          </p:cNvSpPr>
          <p:nvPr>
            <p:ph type="body" idx="1"/>
          </p:nvPr>
        </p:nvSpPr>
        <p:spPr>
          <a:xfrm>
            <a:off x="423000" y="3690700"/>
            <a:ext cx="82980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 sz="3800"/>
              <a:t>Brackets</a:t>
            </a:r>
            <a:endParaRPr sz="3800"/>
          </a:p>
        </p:txBody>
      </p:sp>
      <p:sp>
        <p:nvSpPr>
          <p:cNvPr id="351" name="Google Shape;351;p54"/>
          <p:cNvSpPr/>
          <p:nvPr/>
        </p:nvSpPr>
        <p:spPr>
          <a:xfrm>
            <a:off x="6178225" y="3877725"/>
            <a:ext cx="271200" cy="86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357" name="Google Shape;357;p55"/>
          <p:cNvSpPr txBox="1">
            <a:spLocks noGrp="1"/>
          </p:cNvSpPr>
          <p:nvPr>
            <p:ph type="body" idx="1"/>
          </p:nvPr>
        </p:nvSpPr>
        <p:spPr>
          <a:xfrm>
            <a:off x="562575" y="1714500"/>
            <a:ext cx="78861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397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GB" sz="2400" dirty="0"/>
              <a:t> Implement a </a:t>
            </a:r>
            <a:r>
              <a:rPr lang="en-GB" sz="2400" b="1" dirty="0"/>
              <a:t>Data Structure </a:t>
            </a:r>
            <a:r>
              <a:rPr lang="en-GB" sz="2400" dirty="0"/>
              <a:t>that can support 3 operations.</a:t>
            </a:r>
            <a:endParaRPr dirty="0"/>
          </a:p>
          <a:p>
            <a:pPr marL="9144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 b="1" dirty="0"/>
              <a:t>Insert a bracket of type ( , [ , { to the front</a:t>
            </a:r>
            <a:endParaRPr sz="2100" dirty="0"/>
          </a:p>
          <a:p>
            <a:pPr marL="457200" lvl="0" indent="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 dirty="0"/>
              <a:t> The opposite can also be inserted. That is ),],}</a:t>
            </a:r>
            <a:endParaRPr sz="2100" dirty="0"/>
          </a:p>
          <a:p>
            <a:pPr marL="914400" lvl="0" indent="-361950" algn="l" rtl="0">
              <a:spcBef>
                <a:spcPts val="50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 b="1" dirty="0"/>
              <a:t>Insert a bracket of type ( , [ , { to the back</a:t>
            </a:r>
            <a:endParaRPr sz="2100" b="1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 b="1" dirty="0"/>
              <a:t>		</a:t>
            </a:r>
            <a:r>
              <a:rPr lang="en-GB" sz="2100" dirty="0"/>
              <a:t>  The opposite can also be inserted. That is ),],}</a:t>
            </a:r>
            <a:endParaRPr sz="2100" b="1" dirty="0"/>
          </a:p>
          <a:p>
            <a:pPr marL="914400" lvl="0" indent="-361950" algn="l" rtl="0">
              <a:spcBef>
                <a:spcPts val="50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 b="1" dirty="0"/>
              <a:t>Rotate the whole data structure</a:t>
            </a:r>
            <a:endParaRPr sz="2100" b="1" dirty="0"/>
          </a:p>
          <a:p>
            <a:pPr marL="10160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 dirty="0"/>
          </a:p>
          <a:p>
            <a:pPr marL="13970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GB" sz="2400" dirty="0"/>
              <a:t> </a:t>
            </a:r>
            <a:r>
              <a:rPr lang="en-GB" sz="2400" b="1" dirty="0"/>
              <a:t>Note that rotating will also rotate the bracket</a:t>
            </a:r>
            <a:endParaRPr sz="2600" dirty="0"/>
          </a:p>
          <a:p>
            <a:pPr marL="1397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Noto Sans Symbols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n-GB"/>
              <a:t>Given sample</a:t>
            </a:r>
            <a:endParaRPr/>
          </a:p>
        </p:txBody>
      </p:sp>
      <p:sp>
        <p:nvSpPr>
          <p:cNvPr id="363" name="Google Shape;363;p56"/>
          <p:cNvSpPr txBox="1"/>
          <p:nvPr/>
        </p:nvSpPr>
        <p:spPr>
          <a:xfrm>
            <a:off x="3794650" y="713800"/>
            <a:ext cx="30165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4" name="Google Shape;364;p56"/>
          <p:cNvSpPr txBox="1"/>
          <p:nvPr/>
        </p:nvSpPr>
        <p:spPr>
          <a:xfrm>
            <a:off x="4153925" y="805350"/>
            <a:ext cx="21699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wentieth Century"/>
                <a:ea typeface="Twentieth Century"/>
                <a:cs typeface="Twentieth Century"/>
                <a:sym typeface="Twentieth Century"/>
              </a:rPr>
              <a:t>Q : Number of Queries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5" name="Google Shape;3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00" y="1631825"/>
            <a:ext cx="7288940" cy="23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2317</Words>
  <Application>Microsoft Office PowerPoint</Application>
  <PresentationFormat>On-screen Show (16:9)</PresentationFormat>
  <Paragraphs>277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Roboto</vt:lpstr>
      <vt:lpstr>Noto Sans Symbols</vt:lpstr>
      <vt:lpstr>Twentieth Century</vt:lpstr>
      <vt:lpstr>Courier New</vt:lpstr>
      <vt:lpstr>Garamond</vt:lpstr>
      <vt:lpstr>Consolas</vt:lpstr>
      <vt:lpstr>Arial</vt:lpstr>
      <vt:lpstr>Century Gothic</vt:lpstr>
      <vt:lpstr>Simple Light</vt:lpstr>
      <vt:lpstr>Integral</vt:lpstr>
      <vt:lpstr>Savon</vt:lpstr>
      <vt:lpstr>Integral</vt:lpstr>
      <vt:lpstr>Material</vt:lpstr>
      <vt:lpstr>Material</vt:lpstr>
      <vt:lpstr>CS2040 Lab09 B03 (Please set up your camera for Visualgo quiz)   26/10/2020</vt:lpstr>
      <vt:lpstr>POP MIDDLE</vt:lpstr>
      <vt:lpstr>PROBLEM</vt:lpstr>
      <vt:lpstr>DATA STRUCTURE</vt:lpstr>
      <vt:lpstr>APPROACH</vt:lpstr>
      <vt:lpstr>LIST QUEUE CONTENT</vt:lpstr>
      <vt:lpstr>PowerPoint Presentation</vt:lpstr>
      <vt:lpstr>PROBLEM</vt:lpstr>
      <vt:lpstr>Given sample</vt:lpstr>
      <vt:lpstr>Useful functions / Variables</vt:lpstr>
      <vt:lpstr>DATA STRUCTURE</vt:lpstr>
      <vt:lpstr>Rotation</vt:lpstr>
      <vt:lpstr>Test case</vt:lpstr>
      <vt:lpstr>Visualgo quiz</vt:lpstr>
      <vt:lpstr>Visualgo quiz</vt:lpstr>
      <vt:lpstr>PowerPoint Presentation</vt:lpstr>
      <vt:lpstr>PROBLEM</vt:lpstr>
      <vt:lpstr>SAMPLE IO</vt:lpstr>
      <vt:lpstr>ANALYSIS</vt:lpstr>
      <vt:lpstr>DATA STRUCTURE</vt:lpstr>
      <vt:lpstr>JAVA’S AVL TREES</vt:lpstr>
      <vt:lpstr>PowerPoint Presentation</vt:lpstr>
      <vt:lpstr>EXAMPLE</vt:lpstr>
      <vt:lpstr>SUGGESTED APPROACH</vt:lpstr>
      <vt:lpstr>PowerPoint Presentation</vt:lpstr>
      <vt:lpstr>PROBLEM</vt:lpstr>
      <vt:lpstr>Key ideas</vt:lpstr>
      <vt:lpstr>Implementation</vt:lpstr>
      <vt:lpstr>Example</vt:lpstr>
      <vt:lpstr>Alternative solution (advanced)</vt:lpstr>
      <vt:lpstr>PE PRACTICE: SHOOTING</vt:lpstr>
      <vt:lpstr>Qns: How to represent the chess board?</vt:lpstr>
      <vt:lpstr>Idea: Use TreeSet to maintain the chessboard status</vt:lpstr>
      <vt:lpstr>Finish the tail part</vt:lpstr>
      <vt:lpstr>COMPUTER GAME</vt:lpstr>
      <vt:lpstr>PROBLEM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 Lab09 B03 (Please set up your camera for Visualgo quiz)   26/10/2020</dc:title>
  <cp:lastModifiedBy> </cp:lastModifiedBy>
  <cp:revision>1</cp:revision>
  <dcterms:modified xsi:type="dcterms:W3CDTF">2020-10-26T03:04:57Z</dcterms:modified>
</cp:coreProperties>
</file>