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4" r:id="rId2"/>
    <p:sldId id="305" r:id="rId3"/>
    <p:sldId id="306" r:id="rId4"/>
    <p:sldId id="307" r:id="rId5"/>
    <p:sldId id="308" r:id="rId6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72123"/>
    <a:srgbClr val="38A9B7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8113" autoAdjust="0"/>
  </p:normalViewPr>
  <p:slideViewPr>
    <p:cSldViewPr>
      <p:cViewPr varScale="1">
        <p:scale>
          <a:sx n="72" d="100"/>
          <a:sy n="72" d="100"/>
        </p:scale>
        <p:origin x="15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5:45:0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24575,'-1'19'0,"-1"-1"0,-1 0 0,-1 0 0,-10 32 0,8-32 0,1 1 0,0 0 0,2 0 0,-3 26 0,7 41 0,1-51 0,-2 0 0,-2 1 0,-1-1 0,-8 39 0,4-34 0,2 0 0,2 0 0,2 1 0,4 54 0,0 2 0,-4-48 0,-3-1 0,-10 54 0,8-44 0,2-1 0,6 97 0,1-41 0,-1-12 0,-5 111 0,-8-140 0,6-50 0,1-1 0,-1 34 0,3-18 0,-7 43 0,3-44 0,0 53 0,7 1750 0,0-1821 0,1 1 0,7 31 0,3 32 0,-10 654 0,-5-359 0,3 107 0,1-466 0,1-1 0,8 35 0,3 30 0,-12-34 0,-1-5 0,2-1 0,8 43 0,1 0 0,-11-67 0,2 0 0,0 0 0,1 0 0,1 0 0,1 0 0,10 23 0,-1-5 0,-2-1 0,9 38 0,13 40 0,-10-44 0,-18-49 0,1 1 0,0-1 0,2 0 0,0 0 0,1-1 0,1-1 0,0 0 0,2 0 0,15 16 0,0-2 0,-24-26 0,0-1 0,0 1 0,1-1 0,0 0 0,0-1 0,0 1 0,0-1 0,1 0 0,-1 0 0,1 0 0,0-1 0,0 0 0,1 0 0,11 3 0,26 4-112,-20-3 192,-1-2 0,42 4 0,-60-8-155,-1-1 0,1 0 1,-1 0-1,1 0 0,0-1 1,-1 1-1,1-1 1,-1 0-1,1 0 0,-1-1 1,1 1-1,-1-1 0,0 0 1,0 0-1,0-1 0,0 1 1,0-1-1,-1 0 1,7-6-1,1-7-6751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5:45:1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24575,'-1'-5'0,"1"0"0,1 0 0,-1 0 0,1 0 0,0 1 0,0-1 0,0 0 0,1 0 0,0 1 0,-1-1 0,2 1 0,-1-1 0,0 1 0,1 0 0,0 0 0,0 0 0,0 0 0,1 1 0,6-7 0,-4 6 0,1 0 0,-1 1 0,1 0 0,-1 0 0,1 0 0,0 1 0,0 0 0,0 0 0,0 1 0,0 0 0,0 0 0,14 1 0,-13 0 0,18 0 0,50 6 0,-68-5 0,0 1 0,0 0 0,0 0 0,0 1 0,0 0 0,0 1 0,-1 0 0,0 0 0,0 0 0,8 7 0,21 15 0,-29-22 0,-1 0 0,0 0 0,0 0 0,0 1 0,-1 0 0,1 0 0,-1 0 0,0 1 0,-1 0 0,1 0 0,-1 0 0,-1 0 0,4 8 0,13 36 0,-3 1 0,-2 1 0,9 58 0,1 34 0,-23-129 0,1-1 0,1-1 0,10 26 0,-9-27 0,0 0 0,-1 0 0,-1 0 0,0 1 0,1 16 0,8 67 0,-6-60 0,1 50 0,-6-63 0,1 0 0,7 26 0,-5-25 0,0-1 0,0 27 0,-5 1451 0,0-1483 0,-1 0 0,-7 33 0,-4 31 0,12-46 0,1-7 0,-1-1 0,-2 1 0,-6 28 0,-4 11 0,3 0 0,3 1 0,3 104 0,3-155 0,-1 0 0,-7 33 0,-3 31 0,10 638 0,4-351 0,-2 598 0,1-948 0,1-1 0,7 32 0,4 32 0,-13-47 0,0-7 0,2-1 0,0 1 0,8 34 0,-3-22 0,-2 1 0,-2 1 0,-2-1 0,-5 51 0,2 5 0,2 411 0,-1-490 0,-1-1 0,-8 35 0,-2 30 0,11-65 0,1 12 0,-2 0 0,-9 51 0,-4 2-1365,10-67-5461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DE15-36E7-4D46-9BE5-88809E62D41A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2EC3-5BAE-4ECB-A098-9A43F02F2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5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2EC3-5BAE-4ECB-A098-9A43F02F25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1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2EC3-5BAE-4ECB-A098-9A43F02F25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0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2EC3-5BAE-4ECB-A098-9A43F02F25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2EC3-5BAE-4ECB-A098-9A43F02F25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2EC3-5BAE-4ECB-A098-9A43F02F25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" y="498171"/>
            <a:ext cx="78581" cy="59293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183933" y="513825"/>
            <a:ext cx="2716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 Algorithm Application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098" y="823734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13" dirty="0">
                <a:latin typeface="+mj-ea"/>
                <a:ea typeface="+mj-ea"/>
              </a:rPr>
              <a:t>주제</a:t>
            </a:r>
            <a:r>
              <a:rPr lang="en-US" altLang="ko-KR" sz="1200" b="1" spc="-113" dirty="0">
                <a:latin typeface="+mj-ea"/>
                <a:ea typeface="+mj-ea"/>
              </a:rPr>
              <a:t>:1000</a:t>
            </a:r>
            <a:r>
              <a:rPr lang="ko-KR" altLang="en-US" sz="1200" b="1" spc="-113" dirty="0">
                <a:latin typeface="+mj-ea"/>
                <a:ea typeface="+mj-ea"/>
              </a:rPr>
              <a:t>만 관객 돌파 가능성 여부 예측</a:t>
            </a:r>
            <a:endParaRPr lang="ko-KR" altLang="en-US" sz="1400" b="1" spc="-113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A3095-A4D3-34FD-22BB-0EDDAC79545E}"/>
              </a:ext>
            </a:extLst>
          </p:cNvPr>
          <p:cNvSpPr txBox="1"/>
          <p:nvPr/>
        </p:nvSpPr>
        <p:spPr>
          <a:xfrm>
            <a:off x="183933" y="5465576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Logistic Regression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알고리즘 적용 위하여 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training set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test set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나눔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(4:1)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비율  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C27C20C-5C51-D6E6-95F9-59407335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26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EEE544B-3D91-4438-8148-61EB1DF4468D}"/>
                  </a:ext>
                </a:extLst>
              </p14:cNvPr>
              <p14:cNvContentPartPr/>
              <p14:nvPr/>
            </p14:nvContentPartPr>
            <p14:xfrm>
              <a:off x="8829840" y="1924183"/>
              <a:ext cx="252000" cy="2554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EEE544B-3D91-4438-8148-61EB1DF446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1200" y="1915183"/>
                <a:ext cx="269640" cy="25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6739D19-4A2E-FFDE-7961-D7CA3CF702AF}"/>
                  </a:ext>
                </a:extLst>
              </p14:cNvPr>
              <p14:cNvContentPartPr/>
              <p14:nvPr/>
            </p14:nvContentPartPr>
            <p14:xfrm>
              <a:off x="8899680" y="1888183"/>
              <a:ext cx="236160" cy="2600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6739D19-4A2E-FFDE-7961-D7CA3CF702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0680" y="1879543"/>
                <a:ext cx="253800" cy="2618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41C85B0-C89D-F04C-86B3-CF87E7F336AC}"/>
              </a:ext>
            </a:extLst>
          </p:cNvPr>
          <p:cNvSpPr txBox="1"/>
          <p:nvPr/>
        </p:nvSpPr>
        <p:spPr>
          <a:xfrm>
            <a:off x="7351309" y="4620395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+mj-lt"/>
              </a:rPr>
              <a:t>500=training</a:t>
            </a:r>
          </a:p>
          <a:p>
            <a:pPr algn="l" fontAlgn="base"/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1000=test</a:t>
            </a:r>
            <a:endParaRPr lang="ko-KR" alt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5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" y="498171"/>
            <a:ext cx="78581" cy="59293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183933" y="513825"/>
            <a:ext cx="2716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 Algorithm Application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098" y="823734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13" dirty="0">
                <a:latin typeface="+mj-ea"/>
                <a:ea typeface="+mj-ea"/>
              </a:rPr>
              <a:t>주제</a:t>
            </a:r>
            <a:r>
              <a:rPr lang="en-US" altLang="ko-KR" sz="1200" b="1" spc="-113" dirty="0">
                <a:latin typeface="+mj-ea"/>
                <a:ea typeface="+mj-ea"/>
              </a:rPr>
              <a:t>:1000</a:t>
            </a:r>
            <a:r>
              <a:rPr lang="ko-KR" altLang="en-US" sz="1200" b="1" spc="-113" dirty="0">
                <a:latin typeface="+mj-ea"/>
                <a:ea typeface="+mj-ea"/>
              </a:rPr>
              <a:t>만 관객 돌파 가능성 여부 예측</a:t>
            </a:r>
            <a:endParaRPr lang="ko-KR" altLang="en-US" sz="1400" b="1" spc="-113" dirty="0"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21345E-DEE4-C883-685E-63F7DD60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46200"/>
            <a:ext cx="74866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DE9879-5DD4-F5CE-FF98-8BFBA165F39A}"/>
              </a:ext>
            </a:extLst>
          </p:cNvPr>
          <p:cNvSpPr txBox="1"/>
          <p:nvPr/>
        </p:nvSpPr>
        <p:spPr>
          <a:xfrm>
            <a:off x="183933" y="5465576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Training set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으로 모델을 만들고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Test set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으로 모델 테스트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94%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를 예측 하는 것으로 보이지만 사실상 아님 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1000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만관객에 대한 데이터가 부족하여 오류  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" y="498171"/>
            <a:ext cx="78581" cy="59293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183933" y="513825"/>
            <a:ext cx="2716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 Algorithm Application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098" y="823734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13" dirty="0">
                <a:latin typeface="+mj-ea"/>
                <a:ea typeface="+mj-ea"/>
              </a:rPr>
              <a:t>주제</a:t>
            </a:r>
            <a:r>
              <a:rPr lang="en-US" altLang="ko-KR" sz="1200" b="1" spc="-113" dirty="0">
                <a:latin typeface="+mj-ea"/>
                <a:ea typeface="+mj-ea"/>
              </a:rPr>
              <a:t>:1000</a:t>
            </a:r>
            <a:r>
              <a:rPr lang="ko-KR" altLang="en-US" sz="1200" b="1" spc="-113" dirty="0">
                <a:latin typeface="+mj-ea"/>
                <a:ea typeface="+mj-ea"/>
              </a:rPr>
              <a:t>만 관객 돌파 가능성 여부 예측</a:t>
            </a:r>
            <a:endParaRPr lang="ko-KR" altLang="en-US" sz="1400" b="1" spc="-113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E9879-5DD4-F5CE-FF98-8BFBA165F39A}"/>
              </a:ext>
            </a:extLst>
          </p:cNvPr>
          <p:cNvSpPr txBox="1"/>
          <p:nvPr/>
        </p:nvSpPr>
        <p:spPr>
          <a:xfrm>
            <a:off x="467544" y="5319389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다른 방식으로 접근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1000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만 관객 돌파여부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누적 관객수 예측을 통하여 수행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Linear Regression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E976F7-5059-FE95-9F68-52959D6D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57995"/>
            <a:ext cx="4823756" cy="25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" y="498171"/>
            <a:ext cx="78581" cy="59293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183933" y="513825"/>
            <a:ext cx="2716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 Algorithm Application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098" y="823734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13" dirty="0">
                <a:latin typeface="+mj-ea"/>
                <a:ea typeface="+mj-ea"/>
              </a:rPr>
              <a:t>주제</a:t>
            </a:r>
            <a:r>
              <a:rPr lang="en-US" altLang="ko-KR" sz="1200" b="1" spc="-113" dirty="0">
                <a:latin typeface="+mj-ea"/>
                <a:ea typeface="+mj-ea"/>
              </a:rPr>
              <a:t>:1000</a:t>
            </a:r>
            <a:r>
              <a:rPr lang="ko-KR" altLang="en-US" sz="1200" b="1" spc="-113" dirty="0">
                <a:latin typeface="+mj-ea"/>
                <a:ea typeface="+mj-ea"/>
              </a:rPr>
              <a:t>만 관객 돌파 가능성 여부 예측</a:t>
            </a:r>
            <a:endParaRPr lang="ko-KR" altLang="en-US" sz="1400" b="1" spc="-113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E9879-5DD4-F5CE-FF98-8BFBA165F39A}"/>
              </a:ext>
            </a:extLst>
          </p:cNvPr>
          <p:cNvSpPr txBox="1"/>
          <p:nvPr/>
        </p:nvSpPr>
        <p:spPr>
          <a:xfrm>
            <a:off x="1619672" y="563415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관객수 및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p-value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가 너무 높은 것들을 제외한 모델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D04026-0D7E-357B-4991-C1EB72E8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203885"/>
            <a:ext cx="5076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" y="498171"/>
            <a:ext cx="78581" cy="59293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183933" y="513825"/>
            <a:ext cx="2716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 Algorithm Application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098" y="823734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13" dirty="0">
                <a:latin typeface="+mj-ea"/>
                <a:ea typeface="+mj-ea"/>
              </a:rPr>
              <a:t>주제</a:t>
            </a:r>
            <a:r>
              <a:rPr lang="en-US" altLang="ko-KR" sz="1200" b="1" spc="-113" dirty="0">
                <a:latin typeface="+mj-ea"/>
                <a:ea typeface="+mj-ea"/>
              </a:rPr>
              <a:t>:1000</a:t>
            </a:r>
            <a:r>
              <a:rPr lang="ko-KR" altLang="en-US" sz="1200" b="1" spc="-113" dirty="0">
                <a:latin typeface="+mj-ea"/>
                <a:ea typeface="+mj-ea"/>
              </a:rPr>
              <a:t>만 관객 돌파 가능성 여부 예측</a:t>
            </a:r>
            <a:endParaRPr lang="ko-KR" altLang="en-US" sz="1400" b="1" spc="-113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E9879-5DD4-F5CE-FF98-8BFBA165F39A}"/>
              </a:ext>
            </a:extLst>
          </p:cNvPr>
          <p:cNvSpPr txBox="1"/>
          <p:nvPr/>
        </p:nvSpPr>
        <p:spPr>
          <a:xfrm>
            <a:off x="467544" y="5680323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RSE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값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0.6301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실제 회귀선으로부터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0.6301 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정도 벗어나고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R^2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값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0.609360.93%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의 변화가 위의 변수들로 인하여 발생함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D04026-0D7E-357B-4991-C1EB72E8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203885"/>
            <a:ext cx="5076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159</Words>
  <Application>Microsoft Office PowerPoint</Application>
  <PresentationFormat>화면 슬라이드 쇼(4:3)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이정현</cp:lastModifiedBy>
  <cp:revision>237</cp:revision>
  <dcterms:created xsi:type="dcterms:W3CDTF">2013-09-05T09:43:46Z</dcterms:created>
  <dcterms:modified xsi:type="dcterms:W3CDTF">2022-11-13T07:55:14Z</dcterms:modified>
</cp:coreProperties>
</file>