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34" r:id="rId2"/>
  </p:sldMasterIdLst>
  <p:notesMasterIdLst>
    <p:notesMasterId r:id="rId20"/>
  </p:notesMasterIdLst>
  <p:sldIdLst>
    <p:sldId id="256" r:id="rId3"/>
    <p:sldId id="258" r:id="rId4"/>
    <p:sldId id="264" r:id="rId5"/>
    <p:sldId id="266" r:id="rId6"/>
    <p:sldId id="275" r:id="rId7"/>
    <p:sldId id="261" r:id="rId8"/>
    <p:sldId id="259" r:id="rId9"/>
    <p:sldId id="263" r:id="rId10"/>
    <p:sldId id="265" r:id="rId11"/>
    <p:sldId id="273" r:id="rId12"/>
    <p:sldId id="274" r:id="rId13"/>
    <p:sldId id="267" r:id="rId14"/>
    <p:sldId id="268" r:id="rId15"/>
    <p:sldId id="269" r:id="rId16"/>
    <p:sldId id="270" r:id="rId17"/>
    <p:sldId id="271"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varScale="1">
        <p:scale>
          <a:sx n="65" d="100"/>
          <a:sy n="65" d="100"/>
        </p:scale>
        <p:origin x="2299"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PV,</a:t>
            </a:r>
            <a:r>
              <a:rPr lang="en-US" sz="1400" b="1" baseline="0" dirty="0"/>
              <a:t> Top 5 Apps by PV</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0.94377684905180448</c:v>
                </c:pt>
                <c:pt idx="1">
                  <c:v>0.95909424104301344</c:v>
                </c:pt>
                <c:pt idx="2">
                  <c:v>0.960853978675416</c:v>
                </c:pt>
                <c:pt idx="3">
                  <c:v>0.99985662421566113</c:v>
                </c:pt>
                <c:pt idx="4">
                  <c:v>0.9375909627242216</c:v>
                </c:pt>
                <c:pt idx="5">
                  <c:v>0.98009064471744767</c:v>
                </c:pt>
                <c:pt idx="6">
                  <c:v>0.92012268573305878</c:v>
                </c:pt>
                <c:pt idx="7">
                  <c:v>0.99034051567091319</c:v>
                </c:pt>
                <c:pt idx="8">
                  <c:v>0.91206997223167674</c:v>
                </c:pt>
                <c:pt idx="9">
                  <c:v>0.97915638012693496</c:v>
                </c:pt>
                <c:pt idx="10">
                  <c:v>0.95032494148677071</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0.64190607071192385</c:v>
                </c:pt>
                <c:pt idx="1">
                  <c:v>0.65089185251326553</c:v>
                </c:pt>
                <c:pt idx="2">
                  <c:v>0.6795287192274948</c:v>
                </c:pt>
                <c:pt idx="3">
                  <c:v>0.67761909992932989</c:v>
                </c:pt>
                <c:pt idx="4">
                  <c:v>0.62571794553944038</c:v>
                </c:pt>
                <c:pt idx="5">
                  <c:v>0.70105782814276385</c:v>
                </c:pt>
                <c:pt idx="6">
                  <c:v>0.64109948507082193</c:v>
                </c:pt>
                <c:pt idx="7">
                  <c:v>0.69720492926756561</c:v>
                </c:pt>
                <c:pt idx="8">
                  <c:v>0.61600711342220671</c:v>
                </c:pt>
                <c:pt idx="9">
                  <c:v>0.66349172712452675</c:v>
                </c:pt>
                <c:pt idx="10">
                  <c:v>0.6440084829331465</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0.63683330742635347</c:v>
                </c:pt>
                <c:pt idx="1">
                  <c:v>0.61747837864742494</c:v>
                </c:pt>
                <c:pt idx="2">
                  <c:v>0.62764979907115959</c:v>
                </c:pt>
                <c:pt idx="3">
                  <c:v>0.60560973470690727</c:v>
                </c:pt>
                <c:pt idx="4">
                  <c:v>0.60532450449705932</c:v>
                </c:pt>
                <c:pt idx="5">
                  <c:v>0.65970906661681927</c:v>
                </c:pt>
                <c:pt idx="6">
                  <c:v>0.61873633341693712</c:v>
                </c:pt>
                <c:pt idx="7">
                  <c:v>0.66621010111843837</c:v>
                </c:pt>
                <c:pt idx="8">
                  <c:v>0.60768038538188252</c:v>
                </c:pt>
                <c:pt idx="9">
                  <c:v>0.63568560197259383</c:v>
                </c:pt>
                <c:pt idx="10">
                  <c:v>0.63827537454407213</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0.62004529011107024</c:v>
                </c:pt>
                <c:pt idx="1">
                  <c:v>0.61615983058874635</c:v>
                </c:pt>
                <c:pt idx="2">
                  <c:v>0.61140160826015122</c:v>
                </c:pt>
                <c:pt idx="3">
                  <c:v>0.59816826210889318</c:v>
                </c:pt>
                <c:pt idx="4">
                  <c:v>0.59153030866493117</c:v>
                </c:pt>
                <c:pt idx="5">
                  <c:v>0.63858621207431754</c:v>
                </c:pt>
                <c:pt idx="6">
                  <c:v>0.60323929664418774</c:v>
                </c:pt>
                <c:pt idx="7">
                  <c:v>0.64231233310568148</c:v>
                </c:pt>
                <c:pt idx="8">
                  <c:v>0.59913274000696959</c:v>
                </c:pt>
                <c:pt idx="9">
                  <c:v>0.6019199186259655</c:v>
                </c:pt>
                <c:pt idx="10">
                  <c:v>0.61497285223775977</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33967.68</c:v>
                </c:pt>
                <c:pt idx="1">
                  <c:v>33150.1</c:v>
                </c:pt>
                <c:pt idx="2">
                  <c:v>33758.22</c:v>
                </c:pt>
                <c:pt idx="3">
                  <c:v>33408.71</c:v>
                </c:pt>
                <c:pt idx="4">
                  <c:v>34849.440000000002</c:v>
                </c:pt>
                <c:pt idx="5">
                  <c:v>32632.9</c:v>
                </c:pt>
                <c:pt idx="6">
                  <c:v>33969.72</c:v>
                </c:pt>
                <c:pt idx="7">
                  <c:v>31700.45</c:v>
                </c:pt>
                <c:pt idx="8">
                  <c:v>34492.54</c:v>
                </c:pt>
                <c:pt idx="9">
                  <c:v>33032.65</c:v>
                </c:pt>
                <c:pt idx="10">
                  <c:v>33667.599999999999</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32057.91</c:v>
                </c:pt>
                <c:pt idx="1">
                  <c:v>31794.07</c:v>
                </c:pt>
                <c:pt idx="2">
                  <c:v>32436.720000000001</c:v>
                </c:pt>
                <c:pt idx="3">
                  <c:v>33403.919999999998</c:v>
                </c:pt>
                <c:pt idx="4">
                  <c:v>32674.52</c:v>
                </c:pt>
                <c:pt idx="5">
                  <c:v>31983.200000000001</c:v>
                </c:pt>
                <c:pt idx="6">
                  <c:v>31256.31</c:v>
                </c:pt>
                <c:pt idx="7">
                  <c:v>31394.240000000002</c:v>
                </c:pt>
                <c:pt idx="8">
                  <c:v>31459.61</c:v>
                </c:pt>
                <c:pt idx="9">
                  <c:v>32344.13</c:v>
                </c:pt>
                <c:pt idx="10">
                  <c:v>31995.16</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21804.06</c:v>
                </c:pt>
                <c:pt idx="1">
                  <c:v>21577.13</c:v>
                </c:pt>
                <c:pt idx="2">
                  <c:v>22939.68</c:v>
                </c:pt>
                <c:pt idx="3">
                  <c:v>22638.38</c:v>
                </c:pt>
                <c:pt idx="4">
                  <c:v>21805.919999999998</c:v>
                </c:pt>
                <c:pt idx="5">
                  <c:v>22877.55</c:v>
                </c:pt>
                <c:pt idx="6">
                  <c:v>21777.97</c:v>
                </c:pt>
                <c:pt idx="7">
                  <c:v>22101.71</c:v>
                </c:pt>
                <c:pt idx="8">
                  <c:v>21247.65</c:v>
                </c:pt>
                <c:pt idx="9">
                  <c:v>21916.89</c:v>
                </c:pt>
                <c:pt idx="10">
                  <c:v>21682.22</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21631.75</c:v>
                </c:pt>
                <c:pt idx="1">
                  <c:v>20469.47</c:v>
                </c:pt>
                <c:pt idx="2">
                  <c:v>21188.34</c:v>
                </c:pt>
                <c:pt idx="3">
                  <c:v>20232.64</c:v>
                </c:pt>
                <c:pt idx="4">
                  <c:v>21095.22</c:v>
                </c:pt>
                <c:pt idx="5">
                  <c:v>21528.22</c:v>
                </c:pt>
                <c:pt idx="6">
                  <c:v>21018.3</c:v>
                </c:pt>
                <c:pt idx="7">
                  <c:v>21119.16</c:v>
                </c:pt>
                <c:pt idx="8">
                  <c:v>20960.439999999999</c:v>
                </c:pt>
                <c:pt idx="9">
                  <c:v>20998.38</c:v>
                </c:pt>
                <c:pt idx="10">
                  <c:v>21489.200000000001</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21061.5</c:v>
                </c:pt>
                <c:pt idx="1">
                  <c:v>20425.759999999998</c:v>
                </c:pt>
                <c:pt idx="2">
                  <c:v>20639.830000000002</c:v>
                </c:pt>
                <c:pt idx="3">
                  <c:v>19984.03</c:v>
                </c:pt>
                <c:pt idx="4">
                  <c:v>20614.5</c:v>
                </c:pt>
                <c:pt idx="5">
                  <c:v>20838.919999999998</c:v>
                </c:pt>
                <c:pt idx="6">
                  <c:v>20491.87</c:v>
                </c:pt>
                <c:pt idx="7">
                  <c:v>20361.59</c:v>
                </c:pt>
                <c:pt idx="8">
                  <c:v>20665.61</c:v>
                </c:pt>
                <c:pt idx="9">
                  <c:v>19883.009999999998</c:v>
                </c:pt>
                <c:pt idx="10">
                  <c:v>20704.66</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min val="10000"/>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15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2706660932850304"/>
          <c:y val="4.2502818381488852E-2"/>
          <c:w val="5.926265202641789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numCache>
            </c:numRef>
          </c:val>
          <c:smooth val="0"/>
          <c:extLst>
            <c:ext xmlns:c16="http://schemas.microsoft.com/office/drawing/2014/chart" uri="{C3380CC4-5D6E-409C-BE32-E72D297353CC}">
              <c16:uniqueId val="{00000000-0792-40AC-953D-61D09A64BC88}"/>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numCache>
            </c:numRef>
          </c:val>
          <c:smooth val="0"/>
          <c:extLst>
            <c:ext xmlns:c16="http://schemas.microsoft.com/office/drawing/2014/chart" uri="{C3380CC4-5D6E-409C-BE32-E72D297353CC}">
              <c16:uniqueId val="{00000001-0792-40AC-953D-61D09A64BC88}"/>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numCache>
            </c:numRef>
          </c:val>
          <c:smooth val="0"/>
          <c:extLst>
            <c:ext xmlns:c16="http://schemas.microsoft.com/office/drawing/2014/chart" uri="{C3380CC4-5D6E-409C-BE32-E72D297353CC}">
              <c16:uniqueId val="{00000002-0792-40AC-953D-61D09A64BC88}"/>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numCache>
            </c:numRef>
          </c:val>
          <c:smooth val="0"/>
          <c:extLst>
            <c:ext xmlns:c16="http://schemas.microsoft.com/office/drawing/2014/chart" uri="{C3380CC4-5D6E-409C-BE32-E72D297353CC}">
              <c16:uniqueId val="{00000003-0792-40AC-953D-61D09A64BC88}"/>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1"/>
        <c:axPos val="b"/>
        <c:numFmt formatCode="General" sourceLinked="1"/>
        <c:majorTickMark val="none"/>
        <c:minorTickMark val="none"/>
        <c:tickLblPos val="nextTo"/>
        <c:crossAx val="1006053144"/>
        <c:crosses val="autoZero"/>
        <c:auto val="1"/>
        <c:lblAlgn val="ctr"/>
        <c:lblOffset val="100"/>
        <c:noMultiLvlLbl val="0"/>
      </c:catAx>
      <c:valAx>
        <c:axId val="1006053144"/>
        <c:scaling>
          <c:orientation val="minMax"/>
        </c:scaling>
        <c:delete val="1"/>
        <c:axPos val="l"/>
        <c:numFmt formatCode="#,##0" sourceLinked="0"/>
        <c:majorTickMark val="none"/>
        <c:minorTickMark val="none"/>
        <c:tickLblPos val="nextTo"/>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PV Series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19050" cap="rnd">
              <a:solidFill>
                <a:schemeClr val="bg1"/>
              </a:solidFill>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Sheet1!$B$2:$B$101</c:f>
              <c:numCache>
                <c:formatCode>General</c:formatCode>
                <c:ptCount val="100"/>
                <c:pt idx="0">
                  <c:v>169128.79</c:v>
                </c:pt>
                <c:pt idx="1">
                  <c:v>167806.8</c:v>
                </c:pt>
                <c:pt idx="2">
                  <c:v>169100.24</c:v>
                </c:pt>
                <c:pt idx="3">
                  <c:v>179859.71</c:v>
                </c:pt>
                <c:pt idx="4">
                  <c:v>182133.96</c:v>
                </c:pt>
                <c:pt idx="5">
                  <c:v>170063.05</c:v>
                </c:pt>
                <c:pt idx="6">
                  <c:v>169492.61</c:v>
                </c:pt>
                <c:pt idx="7">
                  <c:v>169370.02</c:v>
                </c:pt>
                <c:pt idx="8">
                  <c:v>169436.89</c:v>
                </c:pt>
                <c:pt idx="9">
                  <c:v>172926.81</c:v>
                </c:pt>
                <c:pt idx="10">
                  <c:v>180467.57</c:v>
                </c:pt>
                <c:pt idx="11">
                  <c:v>179249.22</c:v>
                </c:pt>
                <c:pt idx="12">
                  <c:v>169293.07</c:v>
                </c:pt>
                <c:pt idx="13">
                  <c:v>171188.88</c:v>
                </c:pt>
                <c:pt idx="14">
                  <c:v>167643.09</c:v>
                </c:pt>
                <c:pt idx="15">
                  <c:v>167072.5</c:v>
                </c:pt>
                <c:pt idx="16">
                  <c:v>168100.31</c:v>
                </c:pt>
                <c:pt idx="17">
                  <c:v>180765.17</c:v>
                </c:pt>
                <c:pt idx="18">
                  <c:v>180467.20000000001</c:v>
                </c:pt>
                <c:pt idx="19">
                  <c:v>167780.08</c:v>
                </c:pt>
                <c:pt idx="20">
                  <c:v>172016.22</c:v>
                </c:pt>
                <c:pt idx="21">
                  <c:v>171107.97</c:v>
                </c:pt>
                <c:pt idx="22">
                  <c:v>169397.21</c:v>
                </c:pt>
                <c:pt idx="23">
                  <c:v>171181.12</c:v>
                </c:pt>
                <c:pt idx="24">
                  <c:v>181333.3</c:v>
                </c:pt>
                <c:pt idx="25">
                  <c:v>181903.31</c:v>
                </c:pt>
                <c:pt idx="26">
                  <c:v>170921.92</c:v>
                </c:pt>
                <c:pt idx="27">
                  <c:v>168192.08</c:v>
                </c:pt>
                <c:pt idx="28">
                  <c:v>168497.81</c:v>
                </c:pt>
                <c:pt idx="29">
                  <c:v>169908.8</c:v>
                </c:pt>
                <c:pt idx="37">
                  <c:v>170174.61</c:v>
                </c:pt>
                <c:pt idx="38">
                  <c:v>180578.58</c:v>
                </c:pt>
                <c:pt idx="39">
                  <c:v>182348.98</c:v>
                </c:pt>
                <c:pt idx="40">
                  <c:v>171510.87</c:v>
                </c:pt>
                <c:pt idx="41">
                  <c:v>169262.47</c:v>
                </c:pt>
                <c:pt idx="42">
                  <c:v>168447.78</c:v>
                </c:pt>
                <c:pt idx="43">
                  <c:v>167031.84</c:v>
                </c:pt>
                <c:pt idx="44">
                  <c:v>167706.29</c:v>
                </c:pt>
                <c:pt idx="45">
                  <c:v>183253.53</c:v>
                </c:pt>
                <c:pt idx="46">
                  <c:v>184128.51</c:v>
                </c:pt>
                <c:pt idx="47">
                  <c:v>169511.56</c:v>
                </c:pt>
                <c:pt idx="48">
                  <c:v>168160.98</c:v>
                </c:pt>
                <c:pt idx="49">
                  <c:v>170932.65</c:v>
                </c:pt>
                <c:pt idx="50">
                  <c:v>168416.16</c:v>
                </c:pt>
                <c:pt idx="51">
                  <c:v>170817.49</c:v>
                </c:pt>
                <c:pt idx="52">
                  <c:v>181953.6</c:v>
                </c:pt>
                <c:pt idx="53">
                  <c:v>181104.11</c:v>
                </c:pt>
                <c:pt idx="54">
                  <c:v>167320.95000000001</c:v>
                </c:pt>
                <c:pt idx="55">
                  <c:v>168021.87</c:v>
                </c:pt>
                <c:pt idx="56">
                  <c:v>168220.51</c:v>
                </c:pt>
                <c:pt idx="57">
                  <c:v>167048.04</c:v>
                </c:pt>
                <c:pt idx="58">
                  <c:v>169243.68</c:v>
                </c:pt>
                <c:pt idx="59">
                  <c:v>182269.4</c:v>
                </c:pt>
                <c:pt idx="60">
                  <c:v>178572.16</c:v>
                </c:pt>
                <c:pt idx="61">
                  <c:v>168704.35</c:v>
                </c:pt>
                <c:pt idx="62">
                  <c:v>167004.35999999999</c:v>
                </c:pt>
                <c:pt idx="63">
                  <c:v>170618.92</c:v>
                </c:pt>
                <c:pt idx="64">
                  <c:v>169110.13</c:v>
                </c:pt>
                <c:pt idx="65">
                  <c:v>169233.54</c:v>
                </c:pt>
                <c:pt idx="66">
                  <c:v>181889.33</c:v>
                </c:pt>
                <c:pt idx="67">
                  <c:v>183141.76000000001</c:v>
                </c:pt>
                <c:pt idx="68">
                  <c:v>170714.38</c:v>
                </c:pt>
                <c:pt idx="69">
                  <c:v>170502.33</c:v>
                </c:pt>
                <c:pt idx="70">
                  <c:v>166359.03</c:v>
                </c:pt>
                <c:pt idx="71">
                  <c:v>168366.99</c:v>
                </c:pt>
                <c:pt idx="72">
                  <c:v>169429.69</c:v>
                </c:pt>
                <c:pt idx="73">
                  <c:v>184130.94</c:v>
                </c:pt>
                <c:pt idx="74">
                  <c:v>179882.11</c:v>
                </c:pt>
                <c:pt idx="75">
                  <c:v>168094.71</c:v>
                </c:pt>
                <c:pt idx="76">
                  <c:v>169241.26</c:v>
                </c:pt>
                <c:pt idx="77">
                  <c:v>167416.95000000001</c:v>
                </c:pt>
                <c:pt idx="78">
                  <c:v>174093.3</c:v>
                </c:pt>
                <c:pt idx="79">
                  <c:v>169740.67</c:v>
                </c:pt>
                <c:pt idx="80">
                  <c:v>180198.25</c:v>
                </c:pt>
                <c:pt idx="81">
                  <c:v>179906.85</c:v>
                </c:pt>
                <c:pt idx="85">
                  <c:v>166999.59</c:v>
                </c:pt>
                <c:pt idx="86">
                  <c:v>169920.76</c:v>
                </c:pt>
                <c:pt idx="87">
                  <c:v>179993.12</c:v>
                </c:pt>
                <c:pt idx="88">
                  <c:v>178391.8</c:v>
                </c:pt>
                <c:pt idx="89">
                  <c:v>170647.27</c:v>
                </c:pt>
                <c:pt idx="90">
                  <c:v>169802.32</c:v>
                </c:pt>
                <c:pt idx="91">
                  <c:v>169635.69</c:v>
                </c:pt>
                <c:pt idx="92">
                  <c:v>169676.01</c:v>
                </c:pt>
                <c:pt idx="93">
                  <c:v>167918.04</c:v>
                </c:pt>
                <c:pt idx="94">
                  <c:v>182970.57</c:v>
                </c:pt>
                <c:pt idx="95">
                  <c:v>183677.55</c:v>
                </c:pt>
                <c:pt idx="96">
                  <c:v>170400.84</c:v>
                </c:pt>
                <c:pt idx="97">
                  <c:v>169824.35</c:v>
                </c:pt>
                <c:pt idx="98">
                  <c:v>167628.37</c:v>
                </c:pt>
                <c:pt idx="99">
                  <c:v>168480.29</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Actual, Week of July 4th</c:v>
                </c:pt>
              </c:strCache>
            </c:strRef>
          </c:tx>
          <c:spPr>
            <a:ln w="31750" cap="rnd">
              <a:solidFill>
                <a:schemeClr val="bg1"/>
              </a:solidFill>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Sheet1!$C$2:$C$101</c:f>
              <c:numCache>
                <c:formatCode>General</c:formatCode>
                <c:ptCount val="100"/>
                <c:pt idx="30">
                  <c:v>169571.1</c:v>
                </c:pt>
                <c:pt idx="31">
                  <c:v>181986.59</c:v>
                </c:pt>
                <c:pt idx="32">
                  <c:v>182092.85</c:v>
                </c:pt>
                <c:pt idx="33">
                  <c:v>216370.56</c:v>
                </c:pt>
                <c:pt idx="34">
                  <c:v>170557.61</c:v>
                </c:pt>
                <c:pt idx="35">
                  <c:v>170018.42</c:v>
                </c:pt>
                <c:pt idx="36">
                  <c:v>167972.43</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Predicted</c:v>
                </c:pt>
              </c:strCache>
            </c:strRef>
          </c:tx>
          <c:spPr>
            <a:ln w="25400" cap="rnd">
              <a:solidFill>
                <a:schemeClr val="accent3"/>
              </a:solidFill>
              <a:prstDash val="dash"/>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Sheet1!$D$2:$D$101</c:f>
              <c:numCache>
                <c:formatCode>General</c:formatCode>
                <c:ptCount val="100"/>
                <c:pt idx="0">
                  <c:v>172783.72464760431</c:v>
                </c:pt>
                <c:pt idx="1">
                  <c:v>172358.73448151711</c:v>
                </c:pt>
                <c:pt idx="2">
                  <c:v>172832.5683088236</c:v>
                </c:pt>
                <c:pt idx="3">
                  <c:v>174184.39265973249</c:v>
                </c:pt>
                <c:pt idx="4">
                  <c:v>175877.16510287061</c:v>
                </c:pt>
                <c:pt idx="5">
                  <c:v>173696.39213009449</c:v>
                </c:pt>
                <c:pt idx="6">
                  <c:v>171185.29802585021</c:v>
                </c:pt>
                <c:pt idx="7">
                  <c:v>169757.5218879813</c:v>
                </c:pt>
                <c:pt idx="8">
                  <c:v>168965.81279039351</c:v>
                </c:pt>
                <c:pt idx="9">
                  <c:v>170291.17220825111</c:v>
                </c:pt>
                <c:pt idx="10">
                  <c:v>179296.35136963299</c:v>
                </c:pt>
                <c:pt idx="11">
                  <c:v>180530.1175896514</c:v>
                </c:pt>
                <c:pt idx="12">
                  <c:v>170065.52172118679</c:v>
                </c:pt>
                <c:pt idx="13">
                  <c:v>169652.4771819567</c:v>
                </c:pt>
                <c:pt idx="14">
                  <c:v>169796.97730336839</c:v>
                </c:pt>
                <c:pt idx="15">
                  <c:v>168656.11333158091</c:v>
                </c:pt>
                <c:pt idx="16">
                  <c:v>171120.52630526639</c:v>
                </c:pt>
                <c:pt idx="17">
                  <c:v>179038.1297447363</c:v>
                </c:pt>
                <c:pt idx="18">
                  <c:v>180571.7315982696</c:v>
                </c:pt>
                <c:pt idx="19">
                  <c:v>170743.99936379911</c:v>
                </c:pt>
                <c:pt idx="20">
                  <c:v>170822.5800487177</c:v>
                </c:pt>
                <c:pt idx="21">
                  <c:v>169823.6430208504</c:v>
                </c:pt>
                <c:pt idx="22">
                  <c:v>169379.62099677231</c:v>
                </c:pt>
                <c:pt idx="23">
                  <c:v>170574.03732598919</c:v>
                </c:pt>
                <c:pt idx="24">
                  <c:v>180127.77927578599</c:v>
                </c:pt>
                <c:pt idx="25">
                  <c:v>180115.90648149219</c:v>
                </c:pt>
                <c:pt idx="26">
                  <c:v>169430.51796167731</c:v>
                </c:pt>
                <c:pt idx="27">
                  <c:v>171262.09913325429</c:v>
                </c:pt>
                <c:pt idx="28">
                  <c:v>168739.81255179911</c:v>
                </c:pt>
                <c:pt idx="29">
                  <c:v>168462.74812973419</c:v>
                </c:pt>
                <c:pt idx="30">
                  <c:v>170728.16022149191</c:v>
                </c:pt>
                <c:pt idx="31">
                  <c:v>179932.38569211541</c:v>
                </c:pt>
                <c:pt idx="32">
                  <c:v>180373.0459466959</c:v>
                </c:pt>
                <c:pt idx="33">
                  <c:v>170156.8019146726</c:v>
                </c:pt>
                <c:pt idx="34">
                  <c:v>170043.62076246299</c:v>
                </c:pt>
                <c:pt idx="35">
                  <c:v>168713.54715355061</c:v>
                </c:pt>
                <c:pt idx="36">
                  <c:v>168773.29508162921</c:v>
                </c:pt>
                <c:pt idx="37">
                  <c:v>169720.96044304009</c:v>
                </c:pt>
                <c:pt idx="38">
                  <c:v>179543.43035461401</c:v>
                </c:pt>
                <c:pt idx="39">
                  <c:v>181775.11193300111</c:v>
                </c:pt>
                <c:pt idx="40">
                  <c:v>171117.84612917199</c:v>
                </c:pt>
                <c:pt idx="41">
                  <c:v>169199.81817849341</c:v>
                </c:pt>
                <c:pt idx="42">
                  <c:v>168496.73834066751</c:v>
                </c:pt>
                <c:pt idx="43">
                  <c:v>168790.9170666108</c:v>
                </c:pt>
                <c:pt idx="44">
                  <c:v>169118.1485387022</c:v>
                </c:pt>
                <c:pt idx="45">
                  <c:v>181016.35130856241</c:v>
                </c:pt>
                <c:pt idx="46">
                  <c:v>181595.18704629189</c:v>
                </c:pt>
                <c:pt idx="47">
                  <c:v>169541.59991397939</c:v>
                </c:pt>
                <c:pt idx="48">
                  <c:v>168290.20953819979</c:v>
                </c:pt>
                <c:pt idx="49">
                  <c:v>169562.38784799431</c:v>
                </c:pt>
                <c:pt idx="50">
                  <c:v>168355.8300170695</c:v>
                </c:pt>
                <c:pt idx="51">
                  <c:v>170019.15695359471</c:v>
                </c:pt>
                <c:pt idx="52">
                  <c:v>181439.8819970531</c:v>
                </c:pt>
                <c:pt idx="53">
                  <c:v>182054.79600563069</c:v>
                </c:pt>
                <c:pt idx="54">
                  <c:v>169092.99818542399</c:v>
                </c:pt>
                <c:pt idx="55">
                  <c:v>169528.15693691009</c:v>
                </c:pt>
                <c:pt idx="56">
                  <c:v>169775.62893422559</c:v>
                </c:pt>
                <c:pt idx="57">
                  <c:v>169378.0643801702</c:v>
                </c:pt>
                <c:pt idx="58">
                  <c:v>170857.47964617121</c:v>
                </c:pt>
                <c:pt idx="59">
                  <c:v>181969.44617604869</c:v>
                </c:pt>
                <c:pt idx="60">
                  <c:v>180950.1824156162</c:v>
                </c:pt>
                <c:pt idx="61">
                  <c:v>170423.40037596761</c:v>
                </c:pt>
                <c:pt idx="62">
                  <c:v>168965.2396621943</c:v>
                </c:pt>
                <c:pt idx="63">
                  <c:v>170518.84305244661</c:v>
                </c:pt>
                <c:pt idx="64">
                  <c:v>167916.80758201311</c:v>
                </c:pt>
                <c:pt idx="65">
                  <c:v>169990.27304995351</c:v>
                </c:pt>
                <c:pt idx="66">
                  <c:v>181643.70490968149</c:v>
                </c:pt>
                <c:pt idx="67">
                  <c:v>181937.8951932413</c:v>
                </c:pt>
                <c:pt idx="68">
                  <c:v>169698.62697828459</c:v>
                </c:pt>
                <c:pt idx="69">
                  <c:v>169149.95298815821</c:v>
                </c:pt>
                <c:pt idx="70">
                  <c:v>169073.09514926339</c:v>
                </c:pt>
                <c:pt idx="71">
                  <c:v>168844.75733282699</c:v>
                </c:pt>
                <c:pt idx="72">
                  <c:v>171237.90624544321</c:v>
                </c:pt>
                <c:pt idx="73">
                  <c:v>182067.7883435963</c:v>
                </c:pt>
                <c:pt idx="74">
                  <c:v>179915.3333831786</c:v>
                </c:pt>
                <c:pt idx="75">
                  <c:v>169316.80900004311</c:v>
                </c:pt>
                <c:pt idx="76">
                  <c:v>169560.76859513001</c:v>
                </c:pt>
                <c:pt idx="77">
                  <c:v>168532.31723014751</c:v>
                </c:pt>
                <c:pt idx="78">
                  <c:v>171031.9241764014</c:v>
                </c:pt>
                <c:pt idx="79">
                  <c:v>169967.46909648631</c:v>
                </c:pt>
                <c:pt idx="80">
                  <c:v>181287.0657287724</c:v>
                </c:pt>
                <c:pt idx="81">
                  <c:v>180086.88995815039</c:v>
                </c:pt>
                <c:pt idx="82">
                  <c:v>169475.37832305531</c:v>
                </c:pt>
                <c:pt idx="83">
                  <c:v>169604.7445854565</c:v>
                </c:pt>
                <c:pt idx="84">
                  <c:v>168583.80813321669</c:v>
                </c:pt>
                <c:pt idx="85">
                  <c:v>171015.4916332521</c:v>
                </c:pt>
                <c:pt idx="86">
                  <c:v>169983.70437528371</c:v>
                </c:pt>
                <c:pt idx="87">
                  <c:v>180990.4740112556</c:v>
                </c:pt>
                <c:pt idx="88">
                  <c:v>179841.2286320217</c:v>
                </c:pt>
                <c:pt idx="89">
                  <c:v>169534.76886694451</c:v>
                </c:pt>
                <c:pt idx="90">
                  <c:v>169670.0408604074</c:v>
                </c:pt>
                <c:pt idx="91">
                  <c:v>168678.64336253889</c:v>
                </c:pt>
                <c:pt idx="92">
                  <c:v>171043.5087139559</c:v>
                </c:pt>
                <c:pt idx="93">
                  <c:v>170050.24794128849</c:v>
                </c:pt>
                <c:pt idx="94">
                  <c:v>180750.892331229</c:v>
                </c:pt>
                <c:pt idx="95">
                  <c:v>179628.54176176249</c:v>
                </c:pt>
                <c:pt idx="96">
                  <c:v>169618.3801599016</c:v>
                </c:pt>
                <c:pt idx="97">
                  <c:v>169748.21220657459</c:v>
                </c:pt>
                <c:pt idx="98">
                  <c:v>168790.69480362919</c:v>
                </c:pt>
                <c:pt idx="99">
                  <c:v>171091.97843882261</c:v>
                </c:pt>
              </c:numCache>
            </c:numRef>
          </c:val>
          <c:smooth val="0"/>
          <c:extLst>
            <c:ext xmlns:c16="http://schemas.microsoft.com/office/drawing/2014/chart" uri="{C3380CC4-5D6E-409C-BE32-E72D297353CC}">
              <c16:uniqueId val="{00000000-214A-4F08-9CA7-40C9DEBAE94B}"/>
            </c:ext>
          </c:extLst>
        </c:ser>
        <c:dLbls>
          <c:showLegendKey val="0"/>
          <c:showVal val="0"/>
          <c:showCatName val="0"/>
          <c:showSerName val="0"/>
          <c:showPercent val="0"/>
          <c:showBubbleSize val="0"/>
        </c:dLbls>
        <c:smooth val="0"/>
        <c:axId val="1006052160"/>
        <c:axId val="1006053144"/>
      </c:lineChart>
      <c:dateAx>
        <c:axId val="1006052160"/>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006053144"/>
        <c:crosses val="autoZero"/>
        <c:auto val="1"/>
        <c:lblOffset val="100"/>
        <c:baseTimeUnit val="days"/>
      </c:dateAx>
      <c:valAx>
        <c:axId val="1006053144"/>
        <c:scaling>
          <c:orientation val="minMax"/>
          <c:min val="150000"/>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006052160"/>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Transaction,</a:t>
            </a:r>
            <a:r>
              <a:rPr lang="en-US" sz="1400" b="1" baseline="0" dirty="0"/>
              <a:t> Top 5 Apps by Transaction</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0.73862310385064178</c:v>
                </c:pt>
                <c:pt idx="1">
                  <c:v>0.72552447552447552</c:v>
                </c:pt>
                <c:pt idx="2">
                  <c:v>0.70860737775235916</c:v>
                </c:pt>
                <c:pt idx="3">
                  <c:v>0.66969947615108905</c:v>
                </c:pt>
                <c:pt idx="4">
                  <c:v>0.69989047097480828</c:v>
                </c:pt>
                <c:pt idx="5">
                  <c:v>0.64732742412033306</c:v>
                </c:pt>
                <c:pt idx="6">
                  <c:v>0.65121071612570836</c:v>
                </c:pt>
                <c:pt idx="7">
                  <c:v>0.62399414776883688</c:v>
                </c:pt>
                <c:pt idx="8">
                  <c:v>0.64342857142857146</c:v>
                </c:pt>
                <c:pt idx="9">
                  <c:v>0.69948763644464251</c:v>
                </c:pt>
                <c:pt idx="10">
                  <c:v>0.68707926167209554</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0.66919486581096854</c:v>
                </c:pt>
                <c:pt idx="1">
                  <c:v>0.66637529137529139</c:v>
                </c:pt>
                <c:pt idx="2">
                  <c:v>0.66685730626251072</c:v>
                </c:pt>
                <c:pt idx="3">
                  <c:v>0.65122690929142546</c:v>
                </c:pt>
                <c:pt idx="4">
                  <c:v>0.6319824753559693</c:v>
                </c:pt>
                <c:pt idx="5">
                  <c:v>0.62986838571044856</c:v>
                </c:pt>
                <c:pt idx="6">
                  <c:v>0.64425553838227723</c:v>
                </c:pt>
                <c:pt idx="7">
                  <c:v>0.57425018288222385</c:v>
                </c:pt>
                <c:pt idx="8">
                  <c:v>0.5819428571428571</c:v>
                </c:pt>
                <c:pt idx="9">
                  <c:v>0.54243706838939632</c:v>
                </c:pt>
                <c:pt idx="10">
                  <c:v>0.52985884907709013</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0.54171528588098017</c:v>
                </c:pt>
                <c:pt idx="1">
                  <c:v>0.55944055944055948</c:v>
                </c:pt>
                <c:pt idx="2">
                  <c:v>0.5693451529882757</c:v>
                </c:pt>
                <c:pt idx="3">
                  <c:v>0.56989247311827962</c:v>
                </c:pt>
                <c:pt idx="4">
                  <c:v>0.5750273822562979</c:v>
                </c:pt>
                <c:pt idx="5">
                  <c:v>0.60354552780016113</c:v>
                </c:pt>
                <c:pt idx="6">
                  <c:v>0.59325090159711491</c:v>
                </c:pt>
                <c:pt idx="7">
                  <c:v>0.56791026578883197</c:v>
                </c:pt>
                <c:pt idx="8">
                  <c:v>0.5108571428571429</c:v>
                </c:pt>
                <c:pt idx="9">
                  <c:v>0.51481398975272885</c:v>
                </c:pt>
                <c:pt idx="10">
                  <c:v>0.49511400651465798</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0.4944574095682614</c:v>
                </c:pt>
                <c:pt idx="1">
                  <c:v>0.51078088578088576</c:v>
                </c:pt>
                <c:pt idx="2">
                  <c:v>0.49242207606519872</c:v>
                </c:pt>
                <c:pt idx="3">
                  <c:v>0.47863247863247865</c:v>
                </c:pt>
                <c:pt idx="4">
                  <c:v>0.48685651697699889</c:v>
                </c:pt>
                <c:pt idx="5">
                  <c:v>0.48562986838571043</c:v>
                </c:pt>
                <c:pt idx="6">
                  <c:v>0.43637300360638848</c:v>
                </c:pt>
                <c:pt idx="7">
                  <c:v>0.42209217264081933</c:v>
                </c:pt>
                <c:pt idx="8">
                  <c:v>0.44571428571428573</c:v>
                </c:pt>
                <c:pt idx="9">
                  <c:v>0.48095344174649141</c:v>
                </c:pt>
                <c:pt idx="10">
                  <c:v>0.48881650380021713</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3428</c:v>
                </c:pt>
                <c:pt idx="1">
                  <c:v>3432</c:v>
                </c:pt>
                <c:pt idx="2">
                  <c:v>3497</c:v>
                </c:pt>
                <c:pt idx="3">
                  <c:v>3627</c:v>
                </c:pt>
                <c:pt idx="4">
                  <c:v>3652</c:v>
                </c:pt>
                <c:pt idx="5">
                  <c:v>3723</c:v>
                </c:pt>
                <c:pt idx="6">
                  <c:v>3882</c:v>
                </c:pt>
                <c:pt idx="7">
                  <c:v>4101</c:v>
                </c:pt>
                <c:pt idx="8">
                  <c:v>4375</c:v>
                </c:pt>
                <c:pt idx="9">
                  <c:v>4489</c:v>
                </c:pt>
                <c:pt idx="10">
                  <c:v>4605</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2532</c:v>
                </c:pt>
                <c:pt idx="1">
                  <c:v>2490</c:v>
                </c:pt>
                <c:pt idx="2">
                  <c:v>2478</c:v>
                </c:pt>
                <c:pt idx="3">
                  <c:v>2429</c:v>
                </c:pt>
                <c:pt idx="4">
                  <c:v>2556</c:v>
                </c:pt>
                <c:pt idx="5">
                  <c:v>2410</c:v>
                </c:pt>
                <c:pt idx="6">
                  <c:v>2528</c:v>
                </c:pt>
                <c:pt idx="7">
                  <c:v>2559</c:v>
                </c:pt>
                <c:pt idx="8">
                  <c:v>2815</c:v>
                </c:pt>
                <c:pt idx="9">
                  <c:v>3140</c:v>
                </c:pt>
                <c:pt idx="10">
                  <c:v>3164</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2294</c:v>
                </c:pt>
                <c:pt idx="1">
                  <c:v>2287</c:v>
                </c:pt>
                <c:pt idx="2">
                  <c:v>2332</c:v>
                </c:pt>
                <c:pt idx="3">
                  <c:v>2362</c:v>
                </c:pt>
                <c:pt idx="4">
                  <c:v>2308</c:v>
                </c:pt>
                <c:pt idx="5">
                  <c:v>2345</c:v>
                </c:pt>
                <c:pt idx="6">
                  <c:v>2501</c:v>
                </c:pt>
                <c:pt idx="7">
                  <c:v>2355</c:v>
                </c:pt>
                <c:pt idx="8">
                  <c:v>2546</c:v>
                </c:pt>
                <c:pt idx="9">
                  <c:v>2435</c:v>
                </c:pt>
                <c:pt idx="10">
                  <c:v>2440</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1857</c:v>
                </c:pt>
                <c:pt idx="1">
                  <c:v>1920</c:v>
                </c:pt>
                <c:pt idx="2">
                  <c:v>1991</c:v>
                </c:pt>
                <c:pt idx="3">
                  <c:v>2067</c:v>
                </c:pt>
                <c:pt idx="4">
                  <c:v>2100</c:v>
                </c:pt>
                <c:pt idx="5">
                  <c:v>2247</c:v>
                </c:pt>
                <c:pt idx="6">
                  <c:v>2303</c:v>
                </c:pt>
                <c:pt idx="7">
                  <c:v>2329</c:v>
                </c:pt>
                <c:pt idx="8">
                  <c:v>2235</c:v>
                </c:pt>
                <c:pt idx="9">
                  <c:v>2311</c:v>
                </c:pt>
                <c:pt idx="10">
                  <c:v>2280</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1695</c:v>
                </c:pt>
                <c:pt idx="1">
                  <c:v>1753</c:v>
                </c:pt>
                <c:pt idx="2">
                  <c:v>1722</c:v>
                </c:pt>
                <c:pt idx="3">
                  <c:v>1736</c:v>
                </c:pt>
                <c:pt idx="4">
                  <c:v>1778</c:v>
                </c:pt>
                <c:pt idx="5">
                  <c:v>1808</c:v>
                </c:pt>
                <c:pt idx="6">
                  <c:v>1694</c:v>
                </c:pt>
                <c:pt idx="7">
                  <c:v>1731</c:v>
                </c:pt>
                <c:pt idx="8">
                  <c:v>1950</c:v>
                </c:pt>
                <c:pt idx="9">
                  <c:v>2159</c:v>
                </c:pt>
                <c:pt idx="10">
                  <c:v>2251</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min val="1000"/>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1000"/>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2706660932850304"/>
          <c:y val="4.2502818381488852E-2"/>
          <c:w val="5.926265202641789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Transaction,</a:t>
            </a:r>
            <a:r>
              <a:rPr lang="en-US" sz="1400" b="1" baseline="0" dirty="0"/>
              <a:t> Top 5 App Categories by Transaction</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0.4900598705282932</c:v>
                </c:pt>
                <c:pt idx="1">
                  <c:v>0.49274241684301917</c:v>
                </c:pt>
                <c:pt idx="2">
                  <c:v>0.49016692120140398</c:v>
                </c:pt>
                <c:pt idx="3">
                  <c:v>0.48279853128991063</c:v>
                </c:pt>
                <c:pt idx="4">
                  <c:v>0.48286382589240312</c:v>
                </c:pt>
                <c:pt idx="5">
                  <c:v>0.46516879884002926</c:v>
                </c:pt>
                <c:pt idx="6">
                  <c:v>0.45179584120982985</c:v>
                </c:pt>
                <c:pt idx="7">
                  <c:v>0.43707925243638662</c:v>
                </c:pt>
                <c:pt idx="8">
                  <c:v>0.42449477474518821</c:v>
                </c:pt>
                <c:pt idx="9">
                  <c:v>0.41391928864569083</c:v>
                </c:pt>
                <c:pt idx="10">
                  <c:v>0.4076045197740113</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0.20151906261403105</c:v>
                </c:pt>
                <c:pt idx="1">
                  <c:v>0.20785175538553366</c:v>
                </c:pt>
                <c:pt idx="2">
                  <c:v>0.20514160169332582</c:v>
                </c:pt>
                <c:pt idx="3">
                  <c:v>0.20390325670498086</c:v>
                </c:pt>
                <c:pt idx="4">
                  <c:v>0.20203650971219364</c:v>
                </c:pt>
                <c:pt idx="5">
                  <c:v>0.19408979508038957</c:v>
                </c:pt>
                <c:pt idx="6">
                  <c:v>0.19025470102477365</c:v>
                </c:pt>
                <c:pt idx="7">
                  <c:v>0.18714608598439741</c:v>
                </c:pt>
                <c:pt idx="8">
                  <c:v>0.1821625869409681</c:v>
                </c:pt>
                <c:pt idx="9">
                  <c:v>0.17331281349749203</c:v>
                </c:pt>
                <c:pt idx="10">
                  <c:v>0.17531073446327683</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0.19373454245671887</c:v>
                </c:pt>
                <c:pt idx="1">
                  <c:v>0.19591404851049976</c:v>
                </c:pt>
                <c:pt idx="2">
                  <c:v>0.1901240521930177</c:v>
                </c:pt>
                <c:pt idx="3">
                  <c:v>0.19154427415921668</c:v>
                </c:pt>
                <c:pt idx="4">
                  <c:v>0.18828180616292078</c:v>
                </c:pt>
                <c:pt idx="5">
                  <c:v>0.18204098392208692</c:v>
                </c:pt>
                <c:pt idx="6">
                  <c:v>0.17760670580041787</c:v>
                </c:pt>
                <c:pt idx="7">
                  <c:v>0.17351204219019611</c:v>
                </c:pt>
                <c:pt idx="8">
                  <c:v>0.16944838668058504</c:v>
                </c:pt>
                <c:pt idx="9">
                  <c:v>0.16043091655266759</c:v>
                </c:pt>
                <c:pt idx="10">
                  <c:v>0.16161581920903956</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9.4035922316975926E-2</c:v>
                </c:pt>
                <c:pt idx="1">
                  <c:v>9.2951326713332241E-2</c:v>
                </c:pt>
                <c:pt idx="2">
                  <c:v>9.3615197063472932E-2</c:v>
                </c:pt>
                <c:pt idx="3">
                  <c:v>9.1767773520647078E-2</c:v>
                </c:pt>
                <c:pt idx="4">
                  <c:v>9.1414115732736709E-2</c:v>
                </c:pt>
                <c:pt idx="5">
                  <c:v>8.9474292020068527E-2</c:v>
                </c:pt>
                <c:pt idx="6">
                  <c:v>8.4556263058402151E-2</c:v>
                </c:pt>
                <c:pt idx="7">
                  <c:v>8.3845723868082728E-2</c:v>
                </c:pt>
                <c:pt idx="8">
                  <c:v>8.1926834703667642E-2</c:v>
                </c:pt>
                <c:pt idx="9">
                  <c:v>7.7382580939352491E-2</c:v>
                </c:pt>
                <c:pt idx="10">
                  <c:v>7.8372881355932206E-2</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73993</c:v>
                </c:pt>
                <c:pt idx="1">
                  <c:v>73716</c:v>
                </c:pt>
                <c:pt idx="2">
                  <c:v>74646</c:v>
                </c:pt>
                <c:pt idx="3">
                  <c:v>75168</c:v>
                </c:pt>
                <c:pt idx="4">
                  <c:v>78664</c:v>
                </c:pt>
                <c:pt idx="5">
                  <c:v>77933</c:v>
                </c:pt>
                <c:pt idx="6">
                  <c:v>80408</c:v>
                </c:pt>
                <c:pt idx="7">
                  <c:v>82294</c:v>
                </c:pt>
                <c:pt idx="8">
                  <c:v>85259</c:v>
                </c:pt>
                <c:pt idx="9">
                  <c:v>87720</c:v>
                </c:pt>
                <c:pt idx="10">
                  <c:v>88500</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36261</c:v>
                </c:pt>
                <c:pt idx="1">
                  <c:v>36323</c:v>
                </c:pt>
                <c:pt idx="2">
                  <c:v>36589</c:v>
                </c:pt>
                <c:pt idx="3">
                  <c:v>36291</c:v>
                </c:pt>
                <c:pt idx="4">
                  <c:v>37984</c:v>
                </c:pt>
                <c:pt idx="5">
                  <c:v>36252</c:v>
                </c:pt>
                <c:pt idx="6">
                  <c:v>36328</c:v>
                </c:pt>
                <c:pt idx="7">
                  <c:v>35969</c:v>
                </c:pt>
                <c:pt idx="8">
                  <c:v>36192</c:v>
                </c:pt>
                <c:pt idx="9">
                  <c:v>36309</c:v>
                </c:pt>
                <c:pt idx="10">
                  <c:v>36073</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14911</c:v>
                </c:pt>
                <c:pt idx="1">
                  <c:v>15322</c:v>
                </c:pt>
                <c:pt idx="2">
                  <c:v>15313</c:v>
                </c:pt>
                <c:pt idx="3">
                  <c:v>15327</c:v>
                </c:pt>
                <c:pt idx="4">
                  <c:v>15893</c:v>
                </c:pt>
                <c:pt idx="5">
                  <c:v>15126</c:v>
                </c:pt>
                <c:pt idx="6">
                  <c:v>15298</c:v>
                </c:pt>
                <c:pt idx="7">
                  <c:v>15401</c:v>
                </c:pt>
                <c:pt idx="8">
                  <c:v>15531</c:v>
                </c:pt>
                <c:pt idx="9">
                  <c:v>15203</c:v>
                </c:pt>
                <c:pt idx="10">
                  <c:v>15515</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14335</c:v>
                </c:pt>
                <c:pt idx="1">
                  <c:v>14442</c:v>
                </c:pt>
                <c:pt idx="2">
                  <c:v>14192</c:v>
                </c:pt>
                <c:pt idx="3">
                  <c:v>14398</c:v>
                </c:pt>
                <c:pt idx="4">
                  <c:v>14811</c:v>
                </c:pt>
                <c:pt idx="5">
                  <c:v>14187</c:v>
                </c:pt>
                <c:pt idx="6">
                  <c:v>14281</c:v>
                </c:pt>
                <c:pt idx="7">
                  <c:v>14279</c:v>
                </c:pt>
                <c:pt idx="8">
                  <c:v>14447</c:v>
                </c:pt>
                <c:pt idx="9">
                  <c:v>14073</c:v>
                </c:pt>
                <c:pt idx="10">
                  <c:v>14303</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6958</c:v>
                </c:pt>
                <c:pt idx="1">
                  <c:v>6852</c:v>
                </c:pt>
                <c:pt idx="2">
                  <c:v>6988</c:v>
                </c:pt>
                <c:pt idx="3">
                  <c:v>6898</c:v>
                </c:pt>
                <c:pt idx="4">
                  <c:v>7191</c:v>
                </c:pt>
                <c:pt idx="5">
                  <c:v>6973</c:v>
                </c:pt>
                <c:pt idx="6">
                  <c:v>6799</c:v>
                </c:pt>
                <c:pt idx="7">
                  <c:v>6900</c:v>
                </c:pt>
                <c:pt idx="8">
                  <c:v>6985</c:v>
                </c:pt>
                <c:pt idx="9">
                  <c:v>6788</c:v>
                </c:pt>
                <c:pt idx="10">
                  <c:v>6936</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Transaction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Transaction,</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2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0789542374802401"/>
          <c:y val="4.2502818381488852E-2"/>
          <c:w val="7.843382431470441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PV,</a:t>
            </a:r>
            <a:r>
              <a:rPr lang="en-US" sz="1400" b="1" baseline="0" dirty="0"/>
              <a:t> Top 5 App Categories by PV</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665-48AB-8421-792E8357449A}"/>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0.27714032229376806</c:v>
                </c:pt>
                <c:pt idx="1">
                  <c:v>0.27946172845570022</c:v>
                </c:pt>
                <c:pt idx="2">
                  <c:v>0.28198192052116972</c:v>
                </c:pt>
                <c:pt idx="3">
                  <c:v>0.27967376086842244</c:v>
                </c:pt>
                <c:pt idx="4">
                  <c:v>0.28092791233469244</c:v>
                </c:pt>
                <c:pt idx="5">
                  <c:v>0.2799715271572823</c:v>
                </c:pt>
                <c:pt idx="6">
                  <c:v>0.27623167562698175</c:v>
                </c:pt>
                <c:pt idx="7">
                  <c:v>0.28018133569848752</c:v>
                </c:pt>
                <c:pt idx="8">
                  <c:v>0.27747727525410215</c:v>
                </c:pt>
                <c:pt idx="9">
                  <c:v>0.27663779193401583</c:v>
                </c:pt>
                <c:pt idx="10">
                  <c:v>0.2768207402419488</c:v>
                </c:pt>
              </c:numCache>
            </c:numRef>
          </c:val>
          <c:extLst>
            <c:ext xmlns:c16="http://schemas.microsoft.com/office/drawing/2014/chart" uri="{C3380CC4-5D6E-409C-BE32-E72D297353CC}">
              <c16:uniqueId val="{00000001-9665-48AB-8421-792E8357449A}"/>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0.11409880623633505</c:v>
                </c:pt>
                <c:pt idx="1">
                  <c:v>0.11716386666154448</c:v>
                </c:pt>
                <c:pt idx="2">
                  <c:v>0.11249708964053107</c:v>
                </c:pt>
                <c:pt idx="3">
                  <c:v>0.11429673153350824</c:v>
                </c:pt>
                <c:pt idx="4">
                  <c:v>0.11447515139954988</c:v>
                </c:pt>
                <c:pt idx="5">
                  <c:v>0.11353491592565555</c:v>
                </c:pt>
                <c:pt idx="6">
                  <c:v>0.11399942514478893</c:v>
                </c:pt>
                <c:pt idx="7">
                  <c:v>0.11547549763720424</c:v>
                </c:pt>
                <c:pt idx="8">
                  <c:v>0.11509831636963591</c:v>
                </c:pt>
                <c:pt idx="9">
                  <c:v>0.11292560859366922</c:v>
                </c:pt>
                <c:pt idx="10">
                  <c:v>0.11484969084868897</c:v>
                </c:pt>
              </c:numCache>
            </c:numRef>
          </c:val>
          <c:extLst>
            <c:ext xmlns:c16="http://schemas.microsoft.com/office/drawing/2014/chart" uri="{C3380CC4-5D6E-409C-BE32-E72D297353CC}">
              <c16:uniqueId val="{00000002-9665-48AB-8421-792E8357449A}"/>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0.10527367164515815</c:v>
                </c:pt>
                <c:pt idx="1">
                  <c:v>0.11127808567095308</c:v>
                </c:pt>
                <c:pt idx="2">
                  <c:v>0.1087676176842985</c:v>
                </c:pt>
                <c:pt idx="3">
                  <c:v>0.10923349895918186</c:v>
                </c:pt>
                <c:pt idx="4">
                  <c:v>0.10810863157955108</c:v>
                </c:pt>
                <c:pt idx="5">
                  <c:v>0.1071744105853451</c:v>
                </c:pt>
                <c:pt idx="6">
                  <c:v>0.10839566739169558</c:v>
                </c:pt>
                <c:pt idx="7">
                  <c:v>0.11028499337461709</c:v>
                </c:pt>
                <c:pt idx="8">
                  <c:v>0.10991463820075992</c:v>
                </c:pt>
                <c:pt idx="9">
                  <c:v>0.1092138194301534</c:v>
                </c:pt>
                <c:pt idx="10">
                  <c:v>0.11009298707536778</c:v>
                </c:pt>
              </c:numCache>
            </c:numRef>
          </c:val>
          <c:extLst>
            <c:ext xmlns:c16="http://schemas.microsoft.com/office/drawing/2014/chart" uri="{C3380CC4-5D6E-409C-BE32-E72D297353CC}">
              <c16:uniqueId val="{00000003-9665-48AB-8421-792E8357449A}"/>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5.15265929953658E-2</c:v>
                </c:pt>
                <c:pt idx="1">
                  <c:v>5.0661450997955472E-2</c:v>
                </c:pt>
                <c:pt idx="2">
                  <c:v>5.1828779828680178E-2</c:v>
                </c:pt>
                <c:pt idx="3">
                  <c:v>5.0772330643691896E-2</c:v>
                </c:pt>
                <c:pt idx="4">
                  <c:v>5.1428457926562025E-2</c:v>
                </c:pt>
                <c:pt idx="5">
                  <c:v>5.1008488756694705E-2</c:v>
                </c:pt>
                <c:pt idx="6">
                  <c:v>4.9823184772293388E-2</c:v>
                </c:pt>
                <c:pt idx="7">
                  <c:v>5.2807034602712653E-2</c:v>
                </c:pt>
                <c:pt idx="8">
                  <c:v>5.1650174721933784E-2</c:v>
                </c:pt>
                <c:pt idx="9">
                  <c:v>4.8988142956162425E-2</c:v>
                </c:pt>
                <c:pt idx="10">
                  <c:v>5.1235876728839384E-2</c:v>
                </c:pt>
              </c:numCache>
            </c:numRef>
          </c:val>
          <c:extLst>
            <c:ext xmlns:c16="http://schemas.microsoft.com/office/drawing/2014/chart" uri="{C3380CC4-5D6E-409C-BE32-E72D297353CC}">
              <c16:uniqueId val="{00000004-9665-48AB-8421-792E8357449A}"/>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782283.82</c:v>
                </c:pt>
                <c:pt idx="1">
                  <c:v>772845.61</c:v>
                </c:pt>
                <c:pt idx="2">
                  <c:v>781132.03</c:v>
                </c:pt>
                <c:pt idx="3">
                  <c:v>779401.29</c:v>
                </c:pt>
                <c:pt idx="4">
                  <c:v>809047.98</c:v>
                </c:pt>
                <c:pt idx="5">
                  <c:v>780659.66999999993</c:v>
                </c:pt>
                <c:pt idx="6">
                  <c:v>782005.61</c:v>
                </c:pt>
                <c:pt idx="7">
                  <c:v>770295.1</c:v>
                </c:pt>
                <c:pt idx="8">
                  <c:v>778373.94</c:v>
                </c:pt>
                <c:pt idx="9">
                  <c:v>781375.2</c:v>
                </c:pt>
                <c:pt idx="10">
                  <c:v>778295.26</c:v>
                </c:pt>
              </c:numCache>
            </c:numRef>
          </c:val>
          <c:smooth val="0"/>
          <c:extLst>
            <c:ext xmlns:c16="http://schemas.microsoft.com/office/drawing/2014/chart" uri="{C3380CC4-5D6E-409C-BE32-E72D297353CC}">
              <c16:uniqueId val="{00000005-9665-48AB-8421-792E8357449A}"/>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216802.39</c:v>
                </c:pt>
                <c:pt idx="1">
                  <c:v>215980.77</c:v>
                </c:pt>
                <c:pt idx="2">
                  <c:v>220265.11</c:v>
                </c:pt>
                <c:pt idx="3">
                  <c:v>217978.09</c:v>
                </c:pt>
                <c:pt idx="4">
                  <c:v>227284.16</c:v>
                </c:pt>
                <c:pt idx="5">
                  <c:v>218562.48</c:v>
                </c:pt>
                <c:pt idx="6">
                  <c:v>216014.72</c:v>
                </c:pt>
                <c:pt idx="7">
                  <c:v>215822.31</c:v>
                </c:pt>
                <c:pt idx="8">
                  <c:v>215981.08</c:v>
                </c:pt>
                <c:pt idx="9">
                  <c:v>216157.91</c:v>
                </c:pt>
                <c:pt idx="10">
                  <c:v>215448.27</c:v>
                </c:pt>
              </c:numCache>
            </c:numRef>
          </c:val>
          <c:smooth val="0"/>
          <c:extLst>
            <c:ext xmlns:c16="http://schemas.microsoft.com/office/drawing/2014/chart" uri="{C3380CC4-5D6E-409C-BE32-E72D297353CC}">
              <c16:uniqueId val="{00000006-9665-48AB-8421-792E8357449A}"/>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89257.65</c:v>
                </c:pt>
                <c:pt idx="1">
                  <c:v>90549.58</c:v>
                </c:pt>
                <c:pt idx="2">
                  <c:v>87875.08</c:v>
                </c:pt>
                <c:pt idx="3">
                  <c:v>89083.02</c:v>
                </c:pt>
                <c:pt idx="4">
                  <c:v>92615.89</c:v>
                </c:pt>
                <c:pt idx="5">
                  <c:v>88632.13</c:v>
                </c:pt>
                <c:pt idx="6">
                  <c:v>89148.19</c:v>
                </c:pt>
                <c:pt idx="7">
                  <c:v>88950.21</c:v>
                </c:pt>
                <c:pt idx="8">
                  <c:v>89589.53</c:v>
                </c:pt>
                <c:pt idx="9">
                  <c:v>88237.27</c:v>
                </c:pt>
                <c:pt idx="10">
                  <c:v>89386.97</c:v>
                </c:pt>
              </c:numCache>
            </c:numRef>
          </c:val>
          <c:smooth val="0"/>
          <c:extLst>
            <c:ext xmlns:c16="http://schemas.microsoft.com/office/drawing/2014/chart" uri="{C3380CC4-5D6E-409C-BE32-E72D297353CC}">
              <c16:uniqueId val="{00000007-9665-48AB-8421-792E8357449A}"/>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82353.89</c:v>
                </c:pt>
                <c:pt idx="1">
                  <c:v>86000.78</c:v>
                </c:pt>
                <c:pt idx="2">
                  <c:v>84961.87</c:v>
                </c:pt>
                <c:pt idx="3">
                  <c:v>85136.73</c:v>
                </c:pt>
                <c:pt idx="4">
                  <c:v>87465.07</c:v>
                </c:pt>
                <c:pt idx="5">
                  <c:v>83666.740000000005</c:v>
                </c:pt>
                <c:pt idx="6">
                  <c:v>84766.02</c:v>
                </c:pt>
                <c:pt idx="7">
                  <c:v>84951.99</c:v>
                </c:pt>
                <c:pt idx="8">
                  <c:v>85554.69</c:v>
                </c:pt>
                <c:pt idx="9">
                  <c:v>85336.97</c:v>
                </c:pt>
                <c:pt idx="10">
                  <c:v>85684.85</c:v>
                </c:pt>
              </c:numCache>
            </c:numRef>
          </c:val>
          <c:smooth val="0"/>
          <c:extLst>
            <c:ext xmlns:c16="http://schemas.microsoft.com/office/drawing/2014/chart" uri="{C3380CC4-5D6E-409C-BE32-E72D297353CC}">
              <c16:uniqueId val="{00000008-9665-48AB-8421-792E8357449A}"/>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40308.42</c:v>
                </c:pt>
                <c:pt idx="1">
                  <c:v>39153.480000000003</c:v>
                </c:pt>
                <c:pt idx="2">
                  <c:v>40485.120000000003</c:v>
                </c:pt>
                <c:pt idx="3">
                  <c:v>39572.019999999997</c:v>
                </c:pt>
                <c:pt idx="4">
                  <c:v>41608.089999999997</c:v>
                </c:pt>
                <c:pt idx="5">
                  <c:v>39820.269999999997</c:v>
                </c:pt>
                <c:pt idx="6">
                  <c:v>38962.01</c:v>
                </c:pt>
                <c:pt idx="7">
                  <c:v>40677</c:v>
                </c:pt>
                <c:pt idx="8">
                  <c:v>40203.15</c:v>
                </c:pt>
                <c:pt idx="9">
                  <c:v>38278.120000000003</c:v>
                </c:pt>
                <c:pt idx="10">
                  <c:v>39876.639999999999</c:v>
                </c:pt>
              </c:numCache>
            </c:numRef>
          </c:val>
          <c:smooth val="0"/>
          <c:extLst>
            <c:ext xmlns:c16="http://schemas.microsoft.com/office/drawing/2014/chart" uri="{C3380CC4-5D6E-409C-BE32-E72D297353CC}">
              <c16:uniqueId val="{00000009-9665-48AB-8421-792E8357449A}"/>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20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1109061214652132"/>
          <c:y val="4.2502818381488852E-2"/>
          <c:w val="7.5238635916207067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PV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189008.81</c:v>
                </c:pt>
                <c:pt idx="1">
                  <c:v>189319.46</c:v>
                </c:pt>
                <c:pt idx="2">
                  <c:v>191547.88</c:v>
                </c:pt>
                <c:pt idx="3">
                  <c:v>189198.23</c:v>
                </c:pt>
                <c:pt idx="4">
                  <c:v>199852.98</c:v>
                </c:pt>
                <c:pt idx="5">
                  <c:v>192929.82</c:v>
                </c:pt>
                <c:pt idx="6">
                  <c:v>190952.59</c:v>
                </c:pt>
                <c:pt idx="7">
                  <c:v>188029.03</c:v>
                </c:pt>
                <c:pt idx="8">
                  <c:v>190343.99</c:v>
                </c:pt>
                <c:pt idx="9">
                  <c:v>190027.01</c:v>
                </c:pt>
                <c:pt idx="10">
                  <c:v>191682.78</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766004.88</c:v>
                </c:pt>
                <c:pt idx="1">
                  <c:v>762175.4</c:v>
                </c:pt>
                <c:pt idx="2">
                  <c:v>767322.25</c:v>
                </c:pt>
                <c:pt idx="3">
                  <c:v>766114.98</c:v>
                </c:pt>
                <c:pt idx="4">
                  <c:v>795944.4</c:v>
                </c:pt>
                <c:pt idx="5">
                  <c:v>764337.02</c:v>
                </c:pt>
                <c:pt idx="6">
                  <c:v>766068.63</c:v>
                </c:pt>
                <c:pt idx="7">
                  <c:v>758996.9</c:v>
                </c:pt>
                <c:pt idx="8">
                  <c:v>765295.82</c:v>
                </c:pt>
                <c:pt idx="9">
                  <c:v>764828.54</c:v>
                </c:pt>
                <c:pt idx="10">
                  <c:v>762136.02</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137527.85999999999</c:v>
                </c:pt>
                <c:pt idx="1">
                  <c:v>136793.87</c:v>
                </c:pt>
                <c:pt idx="2">
                  <c:v>138402.6</c:v>
                </c:pt>
                <c:pt idx="3">
                  <c:v>139672.35</c:v>
                </c:pt>
                <c:pt idx="4">
                  <c:v>141889.01999999999</c:v>
                </c:pt>
                <c:pt idx="5">
                  <c:v>136161.57</c:v>
                </c:pt>
                <c:pt idx="6">
                  <c:v>136880.88</c:v>
                </c:pt>
                <c:pt idx="7">
                  <c:v>135139.1</c:v>
                </c:pt>
                <c:pt idx="8">
                  <c:v>135719.42000000001</c:v>
                </c:pt>
                <c:pt idx="9">
                  <c:v>138492.6</c:v>
                </c:pt>
                <c:pt idx="10">
                  <c:v>136755.51</c:v>
                </c:pt>
              </c:numCache>
            </c:numRef>
          </c:val>
          <c:smooth val="0"/>
          <c:extLst>
            <c:ext xmlns:c16="http://schemas.microsoft.com/office/drawing/2014/chart" uri="{C3380CC4-5D6E-409C-BE32-E72D297353CC}">
              <c16:uniqueId val="{00000002-805D-458D-BD49-DE8AD36BA6BB}"/>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118464.62</c:v>
                </c:pt>
                <c:pt idx="1">
                  <c:v>116241.49</c:v>
                </c:pt>
                <c:pt idx="2">
                  <c:v>117446.48</c:v>
                </c:pt>
                <c:pt idx="3">
                  <c:v>116185.59</c:v>
                </c:pt>
                <c:pt idx="4">
                  <c:v>120334.79</c:v>
                </c:pt>
                <c:pt idx="5">
                  <c:v>117912.88</c:v>
                </c:pt>
                <c:pt idx="6">
                  <c:v>116994.45</c:v>
                </c:pt>
                <c:pt idx="7">
                  <c:v>118531.58</c:v>
                </c:pt>
                <c:pt idx="8">
                  <c:v>118343.16</c:v>
                </c:pt>
                <c:pt idx="9">
                  <c:v>116037.32</c:v>
                </c:pt>
                <c:pt idx="10">
                  <c:v>118117.68</c:v>
                </c:pt>
              </c:numCache>
            </c:numRef>
          </c:val>
          <c:smooth val="0"/>
          <c:extLst>
            <c:ext xmlns:c16="http://schemas.microsoft.com/office/drawing/2014/chart" uri="{C3380CC4-5D6E-409C-BE32-E72D297353CC}">
              <c16:uniqueId val="{00000004-805D-458D-BD49-DE8AD36BA6BB}"/>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20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Transaction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35947</c:v>
                </c:pt>
                <c:pt idx="1">
                  <c:v>35651</c:v>
                </c:pt>
                <c:pt idx="2">
                  <c:v>35706</c:v>
                </c:pt>
                <c:pt idx="3">
                  <c:v>35630</c:v>
                </c:pt>
                <c:pt idx="4">
                  <c:v>36746</c:v>
                </c:pt>
                <c:pt idx="5">
                  <c:v>36250</c:v>
                </c:pt>
                <c:pt idx="6">
                  <c:v>36290</c:v>
                </c:pt>
                <c:pt idx="7">
                  <c:v>36431</c:v>
                </c:pt>
                <c:pt idx="8">
                  <c:v>36865</c:v>
                </c:pt>
                <c:pt idx="9">
                  <c:v>37066</c:v>
                </c:pt>
                <c:pt idx="10">
                  <c:v>37025</c:v>
                </c:pt>
              </c:numCache>
            </c:numRef>
          </c:val>
          <c:smooth val="0"/>
          <c:extLst>
            <c:ext xmlns:c16="http://schemas.microsoft.com/office/drawing/2014/chart" uri="{C3380CC4-5D6E-409C-BE32-E72D297353CC}">
              <c16:uniqueId val="{00000000-5B7D-463A-9D8F-3D51544A725D}"/>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142573</c:v>
                </c:pt>
                <c:pt idx="1">
                  <c:v>142676</c:v>
                </c:pt>
                <c:pt idx="2">
                  <c:v>143455</c:v>
                </c:pt>
                <c:pt idx="3">
                  <c:v>143282</c:v>
                </c:pt>
                <c:pt idx="4">
                  <c:v>147685</c:v>
                </c:pt>
                <c:pt idx="5">
                  <c:v>144147</c:v>
                </c:pt>
                <c:pt idx="6">
                  <c:v>145642</c:v>
                </c:pt>
                <c:pt idx="7">
                  <c:v>146252</c:v>
                </c:pt>
                <c:pt idx="8">
                  <c:v>148098</c:v>
                </c:pt>
                <c:pt idx="9">
                  <c:v>148406</c:v>
                </c:pt>
                <c:pt idx="10">
                  <c:v>149323</c:v>
                </c:pt>
              </c:numCache>
            </c:numRef>
          </c:val>
          <c:smooth val="0"/>
          <c:extLst>
            <c:ext xmlns:c16="http://schemas.microsoft.com/office/drawing/2014/chart" uri="{C3380CC4-5D6E-409C-BE32-E72D297353CC}">
              <c16:uniqueId val="{00000001-5B7D-463A-9D8F-3D51544A725D}"/>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24326</c:v>
                </c:pt>
                <c:pt idx="1">
                  <c:v>24287</c:v>
                </c:pt>
                <c:pt idx="2">
                  <c:v>24763</c:v>
                </c:pt>
                <c:pt idx="3">
                  <c:v>25173</c:v>
                </c:pt>
                <c:pt idx="4">
                  <c:v>25562</c:v>
                </c:pt>
                <c:pt idx="5">
                  <c:v>25382</c:v>
                </c:pt>
                <c:pt idx="6">
                  <c:v>26132</c:v>
                </c:pt>
                <c:pt idx="7">
                  <c:v>26559</c:v>
                </c:pt>
                <c:pt idx="8">
                  <c:v>27427</c:v>
                </c:pt>
                <c:pt idx="9">
                  <c:v>27821</c:v>
                </c:pt>
                <c:pt idx="10">
                  <c:v>28227</c:v>
                </c:pt>
              </c:numCache>
            </c:numRef>
          </c:val>
          <c:smooth val="0"/>
          <c:extLst>
            <c:ext xmlns:c16="http://schemas.microsoft.com/office/drawing/2014/chart" uri="{C3380CC4-5D6E-409C-BE32-E72D297353CC}">
              <c16:uniqueId val="{00000002-5B7D-463A-9D8F-3D51544A725D}"/>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18075</c:v>
                </c:pt>
                <c:pt idx="1">
                  <c:v>18003</c:v>
                </c:pt>
                <c:pt idx="2">
                  <c:v>18003</c:v>
                </c:pt>
                <c:pt idx="3">
                  <c:v>18277</c:v>
                </c:pt>
                <c:pt idx="4">
                  <c:v>19138</c:v>
                </c:pt>
                <c:pt idx="5">
                  <c:v>18871</c:v>
                </c:pt>
                <c:pt idx="6">
                  <c:v>19362</c:v>
                </c:pt>
                <c:pt idx="7">
                  <c:v>19965</c:v>
                </c:pt>
                <c:pt idx="8">
                  <c:v>20591</c:v>
                </c:pt>
                <c:pt idx="9">
                  <c:v>21021</c:v>
                </c:pt>
                <c:pt idx="10">
                  <c:v>21325</c:v>
                </c:pt>
              </c:numCache>
            </c:numRef>
          </c:val>
          <c:smooth val="0"/>
          <c:extLst>
            <c:ext xmlns:c16="http://schemas.microsoft.com/office/drawing/2014/chart" uri="{C3380CC4-5D6E-409C-BE32-E72D297353CC}">
              <c16:uniqueId val="{00000003-5B7D-463A-9D8F-3D51544A725D}"/>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numCache>
            </c:numRef>
          </c:val>
          <c:smooth val="0"/>
          <c:extLst>
            <c:ext xmlns:c16="http://schemas.microsoft.com/office/drawing/2014/chart" uri="{C3380CC4-5D6E-409C-BE32-E72D297353CC}">
              <c16:uniqueId val="{00000000-0792-40AC-953D-61D09A64BC88}"/>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numCache>
            </c:numRef>
          </c:val>
          <c:smooth val="0"/>
          <c:extLst>
            <c:ext xmlns:c16="http://schemas.microsoft.com/office/drawing/2014/chart" uri="{C3380CC4-5D6E-409C-BE32-E72D297353CC}">
              <c16:uniqueId val="{00000001-0792-40AC-953D-61D09A64BC88}"/>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numCache>
            </c:numRef>
          </c:val>
          <c:smooth val="0"/>
          <c:extLst>
            <c:ext xmlns:c16="http://schemas.microsoft.com/office/drawing/2014/chart" uri="{C3380CC4-5D6E-409C-BE32-E72D297353CC}">
              <c16:uniqueId val="{00000002-0792-40AC-953D-61D09A64BC88}"/>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numCache>
            </c:numRef>
          </c:val>
          <c:smooth val="0"/>
          <c:extLst>
            <c:ext xmlns:c16="http://schemas.microsoft.com/office/drawing/2014/chart" uri="{C3380CC4-5D6E-409C-BE32-E72D297353CC}">
              <c16:uniqueId val="{00000003-0792-40AC-953D-61D09A64BC88}"/>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1"/>
        <c:axPos val="b"/>
        <c:numFmt formatCode="General" sourceLinked="1"/>
        <c:majorTickMark val="none"/>
        <c:minorTickMark val="none"/>
        <c:tickLblPos val="nextTo"/>
        <c:crossAx val="1006053144"/>
        <c:crosses val="autoZero"/>
        <c:auto val="1"/>
        <c:lblAlgn val="ctr"/>
        <c:lblOffset val="100"/>
        <c:noMultiLvlLbl val="0"/>
      </c:catAx>
      <c:valAx>
        <c:axId val="1006053144"/>
        <c:scaling>
          <c:orientation val="minMax"/>
        </c:scaling>
        <c:delete val="1"/>
        <c:axPos val="l"/>
        <c:numFmt formatCode="#,##0" sourceLinked="0"/>
        <c:majorTickMark val="none"/>
        <c:minorTickMark val="none"/>
        <c:tickLblPos val="nextTo"/>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Ticket Size by Channel, Indexed**</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1</c:v>
                </c:pt>
                <c:pt idx="1">
                  <c:v>1.009959933</c:v>
                </c:pt>
                <c:pt idx="2">
                  <c:v>1.0202738440000001</c:v>
                </c:pt>
                <c:pt idx="3">
                  <c:v>1.0099080890000001</c:v>
                </c:pt>
                <c:pt idx="4">
                  <c:v>1.0343824930000001</c:v>
                </c:pt>
                <c:pt idx="5">
                  <c:v>1.012213096</c:v>
                </c:pt>
                <c:pt idx="6">
                  <c:v>1.0007352300000001</c:v>
                </c:pt>
                <c:pt idx="7">
                  <c:v>0.98159969999999996</c:v>
                </c:pt>
                <c:pt idx="8">
                  <c:v>0.98198653899999999</c:v>
                </c:pt>
                <c:pt idx="9">
                  <c:v>0.975035027</c:v>
                </c:pt>
                <c:pt idx="10">
                  <c:v>0.98461996100000004</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1</c:v>
                </c:pt>
                <c:pt idx="1">
                  <c:v>0.99428240400000001</c:v>
                </c:pt>
                <c:pt idx="2">
                  <c:v>0.99556095</c:v>
                </c:pt>
                <c:pt idx="3">
                  <c:v>0.99519473800000002</c:v>
                </c:pt>
                <c:pt idx="4">
                  <c:v>1.003118167</c:v>
                </c:pt>
                <c:pt idx="5">
                  <c:v>0.98692701800000004</c:v>
                </c:pt>
                <c:pt idx="6">
                  <c:v>0.979009252</c:v>
                </c:pt>
                <c:pt idx="7">
                  <c:v>0.96592618600000002</c:v>
                </c:pt>
                <c:pt idx="8">
                  <c:v>0.96180249500000004</c:v>
                </c:pt>
                <c:pt idx="9">
                  <c:v>0.95922033600000001</c:v>
                </c:pt>
                <c:pt idx="10">
                  <c:v>0.94997359199999998</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1</c:v>
                </c:pt>
                <c:pt idx="1">
                  <c:v>0.99626019899999996</c:v>
                </c:pt>
                <c:pt idx="2">
                  <c:v>0.98860091500000002</c:v>
                </c:pt>
                <c:pt idx="3">
                  <c:v>0.98142130500000002</c:v>
                </c:pt>
                <c:pt idx="4">
                  <c:v>0.98182475000000002</c:v>
                </c:pt>
                <c:pt idx="5">
                  <c:v>0.94887439600000001</c:v>
                </c:pt>
                <c:pt idx="6">
                  <c:v>0.92651009600000001</c:v>
                </c:pt>
                <c:pt idx="7">
                  <c:v>0.90001411499999995</c:v>
                </c:pt>
                <c:pt idx="8">
                  <c:v>0.87527335100000003</c:v>
                </c:pt>
                <c:pt idx="9">
                  <c:v>0.88050910199999999</c:v>
                </c:pt>
                <c:pt idx="10">
                  <c:v>0.85695916400000005</c:v>
                </c:pt>
              </c:numCache>
            </c:numRef>
          </c:val>
          <c:smooth val="0"/>
          <c:extLst>
            <c:ext xmlns:c16="http://schemas.microsoft.com/office/drawing/2014/chart" uri="{C3380CC4-5D6E-409C-BE32-E72D297353CC}">
              <c16:uniqueId val="{00000002-805D-458D-BD49-DE8AD36BA6BB}"/>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c:v>
                </c:pt>
                <c:pt idx="1">
                  <c:v>0.98515808800000004</c:v>
                </c:pt>
                <c:pt idx="2">
                  <c:v>0.99537049700000002</c:v>
                </c:pt>
                <c:pt idx="3">
                  <c:v>0.96992241499999998</c:v>
                </c:pt>
                <c:pt idx="4">
                  <c:v>0.95936593699999995</c:v>
                </c:pt>
                <c:pt idx="5">
                  <c:v>0.953357907</c:v>
                </c:pt>
                <c:pt idx="6">
                  <c:v>0.92194430199999999</c:v>
                </c:pt>
                <c:pt idx="7">
                  <c:v>0.90584605900000004</c:v>
                </c:pt>
                <c:pt idx="8">
                  <c:v>0.87691068800000005</c:v>
                </c:pt>
                <c:pt idx="9">
                  <c:v>0.84223630500000002</c:v>
                </c:pt>
                <c:pt idx="10">
                  <c:v>0.84511441300000001</c:v>
                </c:pt>
              </c:numCache>
            </c:numRef>
          </c:val>
          <c:smooth val="0"/>
          <c:extLst>
            <c:ext xmlns:c16="http://schemas.microsoft.com/office/drawing/2014/chart" uri="{C3380CC4-5D6E-409C-BE32-E72D297353CC}">
              <c16:uniqueId val="{00000004-805D-458D-BD49-DE8AD36BA6BB}"/>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min val="0.8"/>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Ticket Size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5.2579856455337026</c:v>
                </c:pt>
                <c:pt idx="1">
                  <c:v>5.3103548287565561</c:v>
                </c:pt>
                <c:pt idx="2">
                  <c:v>5.3645852237719156</c:v>
                </c:pt>
                <c:pt idx="3">
                  <c:v>5.3100822340724108</c:v>
                </c:pt>
                <c:pt idx="4">
                  <c:v>5.4387683013117076</c:v>
                </c:pt>
                <c:pt idx="5">
                  <c:v>5.322201931034483</c:v>
                </c:pt>
                <c:pt idx="6">
                  <c:v>5.2618514742353266</c:v>
                </c:pt>
                <c:pt idx="7">
                  <c:v>5.1612371332107267</c:v>
                </c:pt>
                <c:pt idx="8">
                  <c:v>5.1632711243727112</c:v>
                </c:pt>
                <c:pt idx="9">
                  <c:v>5.126720174823288</c:v>
                </c:pt>
                <c:pt idx="10">
                  <c:v>5.1771176232275486</c:v>
                </c:pt>
              </c:numCache>
            </c:numRef>
          </c:val>
          <c:smooth val="0"/>
          <c:extLst>
            <c:ext xmlns:c16="http://schemas.microsoft.com/office/drawing/2014/chart" uri="{C3380CC4-5D6E-409C-BE32-E72D297353CC}">
              <c16:uniqueId val="{00000000-5B7D-463A-9D8F-3D51544A725D}"/>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5.3727205010766417</c:v>
                </c:pt>
                <c:pt idx="1">
                  <c:v>5.3420014578485517</c:v>
                </c:pt>
                <c:pt idx="2">
                  <c:v>5.3488707260116417</c:v>
                </c:pt>
                <c:pt idx="3">
                  <c:v>5.346903169972502</c:v>
                </c:pt>
                <c:pt idx="4">
                  <c:v>5.3894735416596138</c:v>
                </c:pt>
                <c:pt idx="5">
                  <c:v>5.3024830208051501</c:v>
                </c:pt>
                <c:pt idx="6">
                  <c:v>5.2599430796061579</c:v>
                </c:pt>
                <c:pt idx="7">
                  <c:v>5.1896514235702762</c:v>
                </c:pt>
                <c:pt idx="8">
                  <c:v>5.1674959823900384</c:v>
                </c:pt>
                <c:pt idx="9">
                  <c:v>5.1536227645782517</c:v>
                </c:pt>
                <c:pt idx="10">
                  <c:v>5.103942594242012</c:v>
                </c:pt>
              </c:numCache>
            </c:numRef>
          </c:val>
          <c:smooth val="0"/>
          <c:extLst>
            <c:ext xmlns:c16="http://schemas.microsoft.com/office/drawing/2014/chart" uri="{C3380CC4-5D6E-409C-BE32-E72D297353CC}">
              <c16:uniqueId val="{00000001-5B7D-463A-9D8F-3D51544A725D}"/>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5.6535336676806702</c:v>
                </c:pt>
                <c:pt idx="1">
                  <c:v>5.6323905793222711</c:v>
                </c:pt>
                <c:pt idx="2">
                  <c:v>5.5890885595444821</c:v>
                </c:pt>
                <c:pt idx="3">
                  <c:v>5.5484983911333572</c:v>
                </c:pt>
                <c:pt idx="4">
                  <c:v>5.5507792817463422</c:v>
                </c:pt>
                <c:pt idx="5">
                  <c:v>5.3644933417382399</c:v>
                </c:pt>
                <c:pt idx="6">
                  <c:v>5.238056023266493</c:v>
                </c:pt>
                <c:pt idx="7">
                  <c:v>5.0882601001543737</c:v>
                </c:pt>
                <c:pt idx="8">
                  <c:v>4.9483873555255773</c:v>
                </c:pt>
                <c:pt idx="9">
                  <c:v>4.9779878509039932</c:v>
                </c:pt>
                <c:pt idx="10">
                  <c:v>4.8448474864491446</c:v>
                </c:pt>
              </c:numCache>
            </c:numRef>
          </c:val>
          <c:smooth val="0"/>
          <c:extLst>
            <c:ext xmlns:c16="http://schemas.microsoft.com/office/drawing/2014/chart" uri="{C3380CC4-5D6E-409C-BE32-E72D297353CC}">
              <c16:uniqueId val="{00000002-5B7D-463A-9D8F-3D51544A725D}"/>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6.554059197786998</c:v>
                </c:pt>
                <c:pt idx="1">
                  <c:v>6.4567844248180846</c:v>
                </c:pt>
                <c:pt idx="2">
                  <c:v>6.5237171582514026</c:v>
                </c:pt>
                <c:pt idx="3">
                  <c:v>6.3569289270668046</c:v>
                </c:pt>
                <c:pt idx="4">
                  <c:v>6.2877411432751593</c:v>
                </c:pt>
                <c:pt idx="5">
                  <c:v>6.2483641566424666</c:v>
                </c:pt>
                <c:pt idx="6">
                  <c:v>6.0424775333126739</c:v>
                </c:pt>
                <c:pt idx="7">
                  <c:v>5.9369686952166294</c:v>
                </c:pt>
                <c:pt idx="8">
                  <c:v>5.7473245592734692</c:v>
                </c:pt>
                <c:pt idx="9">
                  <c:v>5.5200666000665999</c:v>
                </c:pt>
                <c:pt idx="10">
                  <c:v>5.5389298944900336</c:v>
                </c:pt>
              </c:numCache>
            </c:numRef>
          </c:val>
          <c:smooth val="0"/>
          <c:extLst>
            <c:ext xmlns:c16="http://schemas.microsoft.com/office/drawing/2014/chart" uri="{C3380CC4-5D6E-409C-BE32-E72D297353CC}">
              <c16:uniqueId val="{00000003-5B7D-463A-9D8F-3D51544A725D}"/>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min val="4"/>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4B173-1951-433F-9288-402F1F6F678A}"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0126A-2C1F-4445-B2AC-683273255DF9}" type="slidenum">
              <a:rPr lang="en-US" smtClean="0"/>
              <a:t>‹#›</a:t>
            </a:fld>
            <a:endParaRPr lang="en-US"/>
          </a:p>
        </p:txBody>
      </p:sp>
    </p:spTree>
    <p:extLst>
      <p:ext uri="{BB962C8B-B14F-4D97-AF65-F5344CB8AC3E}">
        <p14:creationId xmlns:p14="http://schemas.microsoft.com/office/powerpoint/2010/main" val="378557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3c1d812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3c1d812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account_dat</a:t>
            </a:r>
            <a:r>
              <a:rPr lang="en-US" dirty="0"/>
              <a:t> – impossible to do a cohort analysis between paid and free app</a:t>
            </a:r>
          </a:p>
        </p:txBody>
      </p:sp>
      <p:sp>
        <p:nvSpPr>
          <p:cNvPr id="4" name="Slide Number Placeholder 3"/>
          <p:cNvSpPr>
            <a:spLocks noGrp="1"/>
          </p:cNvSpPr>
          <p:nvPr>
            <p:ph type="sldNum" sz="quarter" idx="5"/>
          </p:nvPr>
        </p:nvSpPr>
        <p:spPr/>
        <p:txBody>
          <a:bodyPr/>
          <a:lstStyle/>
          <a:p>
            <a:fld id="{7A80126A-2C1F-4445-B2AC-683273255DF9}" type="slidenum">
              <a:rPr lang="en-US" smtClean="0"/>
              <a:t>4</a:t>
            </a:fld>
            <a:endParaRPr lang="en-US"/>
          </a:p>
        </p:txBody>
      </p:sp>
    </p:spTree>
    <p:extLst>
      <p:ext uri="{BB962C8B-B14F-4D97-AF65-F5344CB8AC3E}">
        <p14:creationId xmlns:p14="http://schemas.microsoft.com/office/powerpoint/2010/main" val="429243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a:t>
            </a:r>
          </a:p>
          <a:p>
            <a:r>
              <a:rPr lang="en-US" dirty="0"/>
              <a:t>not include data due to </a:t>
            </a:r>
            <a:r>
              <a:rPr lang="en-US" dirty="0" err="1"/>
              <a:t>github</a:t>
            </a:r>
            <a:r>
              <a:rPr lang="en-US" dirty="0"/>
              <a:t> limit</a:t>
            </a:r>
          </a:p>
        </p:txBody>
      </p:sp>
      <p:sp>
        <p:nvSpPr>
          <p:cNvPr id="4" name="Slide Number Placeholder 3"/>
          <p:cNvSpPr>
            <a:spLocks noGrp="1"/>
          </p:cNvSpPr>
          <p:nvPr>
            <p:ph type="sldNum" sz="quarter" idx="5"/>
          </p:nvPr>
        </p:nvSpPr>
        <p:spPr/>
        <p:txBody>
          <a:bodyPr/>
          <a:lstStyle/>
          <a:p>
            <a:fld id="{7A80126A-2C1F-4445-B2AC-683273255DF9}" type="slidenum">
              <a:rPr lang="en-US" smtClean="0"/>
              <a:t>5</a:t>
            </a:fld>
            <a:endParaRPr lang="en-US"/>
          </a:p>
        </p:txBody>
      </p:sp>
    </p:spTree>
    <p:extLst>
      <p:ext uri="{BB962C8B-B14F-4D97-AF65-F5344CB8AC3E}">
        <p14:creationId xmlns:p14="http://schemas.microsoft.com/office/powerpoint/2010/main" val="374770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is playing important role in the App Store. We can directly tell it from the name. </a:t>
            </a:r>
          </a:p>
        </p:txBody>
      </p:sp>
      <p:sp>
        <p:nvSpPr>
          <p:cNvPr id="4" name="Slide Number Placeholder 3"/>
          <p:cNvSpPr>
            <a:spLocks noGrp="1"/>
          </p:cNvSpPr>
          <p:nvPr>
            <p:ph type="sldNum" sz="quarter" idx="5"/>
          </p:nvPr>
        </p:nvSpPr>
        <p:spPr/>
        <p:txBody>
          <a:bodyPr/>
          <a:lstStyle/>
          <a:p>
            <a:fld id="{7A80126A-2C1F-4445-B2AC-683273255DF9}" type="slidenum">
              <a:rPr lang="en-US" smtClean="0"/>
              <a:t>6</a:t>
            </a:fld>
            <a:endParaRPr lang="en-US"/>
          </a:p>
        </p:txBody>
      </p:sp>
    </p:spTree>
    <p:extLst>
      <p:ext uri="{BB962C8B-B14F-4D97-AF65-F5344CB8AC3E}">
        <p14:creationId xmlns:p14="http://schemas.microsoft.com/office/powerpoint/2010/main" val="290997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include the data before wk23 and after wk33</a:t>
            </a:r>
          </a:p>
          <a:p>
            <a:endParaRPr lang="en-US" dirty="0"/>
          </a:p>
          <a:p>
            <a:r>
              <a:rPr lang="en-US" dirty="0"/>
              <a:t>4. as long as you reach the PV threshold, you will very likely to be in the top 5. </a:t>
            </a:r>
          </a:p>
        </p:txBody>
      </p:sp>
      <p:sp>
        <p:nvSpPr>
          <p:cNvPr id="4" name="Slide Number Placeholder 3"/>
          <p:cNvSpPr>
            <a:spLocks noGrp="1"/>
          </p:cNvSpPr>
          <p:nvPr>
            <p:ph type="sldNum" sz="quarter" idx="5"/>
          </p:nvPr>
        </p:nvSpPr>
        <p:spPr/>
        <p:txBody>
          <a:bodyPr/>
          <a:lstStyle/>
          <a:p>
            <a:fld id="{7A80126A-2C1F-4445-B2AC-683273255DF9}" type="slidenum">
              <a:rPr lang="en-US" smtClean="0"/>
              <a:t>7</a:t>
            </a:fld>
            <a:endParaRPr lang="en-US"/>
          </a:p>
        </p:txBody>
      </p:sp>
    </p:spTree>
    <p:extLst>
      <p:ext uri="{BB962C8B-B14F-4D97-AF65-F5344CB8AC3E}">
        <p14:creationId xmlns:p14="http://schemas.microsoft.com/office/powerpoint/2010/main" val="384647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Twinning might be needed to prove the effect of dual-platform effect. </a:t>
            </a:r>
          </a:p>
        </p:txBody>
      </p:sp>
      <p:sp>
        <p:nvSpPr>
          <p:cNvPr id="4" name="Slide Number Placeholder 3"/>
          <p:cNvSpPr>
            <a:spLocks noGrp="1"/>
          </p:cNvSpPr>
          <p:nvPr>
            <p:ph type="sldNum" sz="quarter" idx="5"/>
          </p:nvPr>
        </p:nvSpPr>
        <p:spPr/>
        <p:txBody>
          <a:bodyPr/>
          <a:lstStyle/>
          <a:p>
            <a:fld id="{7A80126A-2C1F-4445-B2AC-683273255DF9}" type="slidenum">
              <a:rPr lang="en-US" smtClean="0"/>
              <a:t>12</a:t>
            </a:fld>
            <a:endParaRPr lang="en-US"/>
          </a:p>
        </p:txBody>
      </p:sp>
    </p:spTree>
    <p:extLst>
      <p:ext uri="{BB962C8B-B14F-4D97-AF65-F5344CB8AC3E}">
        <p14:creationId xmlns:p14="http://schemas.microsoft.com/office/powerpoint/2010/main" val="186927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recommendation</a:t>
            </a:r>
          </a:p>
          <a:p>
            <a:r>
              <a:rPr lang="en-US" dirty="0"/>
              <a:t>adjacent only</a:t>
            </a:r>
          </a:p>
        </p:txBody>
      </p:sp>
      <p:sp>
        <p:nvSpPr>
          <p:cNvPr id="4" name="Slide Number Placeholder 3"/>
          <p:cNvSpPr>
            <a:spLocks noGrp="1"/>
          </p:cNvSpPr>
          <p:nvPr>
            <p:ph type="sldNum" sz="quarter" idx="5"/>
          </p:nvPr>
        </p:nvSpPr>
        <p:spPr/>
        <p:txBody>
          <a:bodyPr/>
          <a:lstStyle/>
          <a:p>
            <a:fld id="{7A80126A-2C1F-4445-B2AC-683273255DF9}" type="slidenum">
              <a:rPr lang="en-US" smtClean="0"/>
              <a:t>14</a:t>
            </a:fld>
            <a:endParaRPr lang="en-US"/>
          </a:p>
        </p:txBody>
      </p:sp>
    </p:spTree>
    <p:extLst>
      <p:ext uri="{BB962C8B-B14F-4D97-AF65-F5344CB8AC3E}">
        <p14:creationId xmlns:p14="http://schemas.microsoft.com/office/powerpoint/2010/main" val="2037722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group by transaction type if time permits to better understand the recurring purchase.  To see if it is a subjective purchase behavior. </a:t>
            </a:r>
          </a:p>
        </p:txBody>
      </p:sp>
      <p:sp>
        <p:nvSpPr>
          <p:cNvPr id="4" name="Slide Number Placeholder 3"/>
          <p:cNvSpPr>
            <a:spLocks noGrp="1"/>
          </p:cNvSpPr>
          <p:nvPr>
            <p:ph type="sldNum" sz="quarter" idx="5"/>
          </p:nvPr>
        </p:nvSpPr>
        <p:spPr/>
        <p:txBody>
          <a:bodyPr/>
          <a:lstStyle/>
          <a:p>
            <a:fld id="{7A80126A-2C1F-4445-B2AC-683273255DF9}" type="slidenum">
              <a:rPr lang="en-US" smtClean="0"/>
              <a:t>15</a:t>
            </a:fld>
            <a:endParaRPr lang="en-US"/>
          </a:p>
        </p:txBody>
      </p:sp>
    </p:spTree>
    <p:extLst>
      <p:ext uri="{BB962C8B-B14F-4D97-AF65-F5344CB8AC3E}">
        <p14:creationId xmlns:p14="http://schemas.microsoft.com/office/powerpoint/2010/main" val="41938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4067" y="1255300"/>
            <a:ext cx="6288000" cy="32344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81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901600" y="5414801"/>
            <a:ext cx="3325200" cy="72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latin typeface="DM Sans"/>
                <a:ea typeface="DM Sans"/>
                <a:cs typeface="DM Sans"/>
                <a:sym typeface="DM Sans"/>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417358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951795" y="2928500"/>
            <a:ext cx="5918000" cy="2302000"/>
          </a:xfrm>
          <a:prstGeom prst="rect">
            <a:avLst/>
          </a:prstGeom>
        </p:spPr>
        <p:txBody>
          <a:bodyPr spcFirstLastPara="1" wrap="square" lIns="91425" tIns="91425" rIns="91425" bIns="91425" anchor="t"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8" name="Google Shape;38;p11"/>
          <p:cNvSpPr txBox="1">
            <a:spLocks noGrp="1"/>
          </p:cNvSpPr>
          <p:nvPr>
            <p:ph type="subTitle" idx="1"/>
          </p:nvPr>
        </p:nvSpPr>
        <p:spPr>
          <a:xfrm>
            <a:off x="951800" y="5303667"/>
            <a:ext cx="3971600" cy="83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769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62451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2" name="Google Shape;42;p13"/>
          <p:cNvSpPr txBox="1">
            <a:spLocks noGrp="1"/>
          </p:cNvSpPr>
          <p:nvPr>
            <p:ph type="title" idx="2"/>
          </p:nvPr>
        </p:nvSpPr>
        <p:spPr>
          <a:xfrm>
            <a:off x="2535600" y="1848235"/>
            <a:ext cx="3188400" cy="4812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800"/>
              <a:buNone/>
              <a:defRPr sz="2800" i="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3" name="Google Shape;43;p13"/>
          <p:cNvSpPr txBox="1">
            <a:spLocks noGrp="1"/>
          </p:cNvSpPr>
          <p:nvPr>
            <p:ph type="subTitle" idx="1"/>
          </p:nvPr>
        </p:nvSpPr>
        <p:spPr>
          <a:xfrm>
            <a:off x="2535609" y="2334356"/>
            <a:ext cx="3188400" cy="61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44" name="Google Shape;44;p13"/>
          <p:cNvSpPr txBox="1">
            <a:spLocks noGrp="1"/>
          </p:cNvSpPr>
          <p:nvPr>
            <p:ph type="title" idx="3" hasCustomPrompt="1"/>
          </p:nvPr>
        </p:nvSpPr>
        <p:spPr>
          <a:xfrm>
            <a:off x="1326356" y="184823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45" name="Google Shape;45;p13"/>
          <p:cNvSpPr txBox="1">
            <a:spLocks noGrp="1"/>
          </p:cNvSpPr>
          <p:nvPr>
            <p:ph type="title" idx="4"/>
          </p:nvPr>
        </p:nvSpPr>
        <p:spPr>
          <a:xfrm>
            <a:off x="2535600" y="3432900"/>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6" name="Google Shape;46;p13"/>
          <p:cNvSpPr txBox="1">
            <a:spLocks noGrp="1"/>
          </p:cNvSpPr>
          <p:nvPr>
            <p:ph type="subTitle" idx="5"/>
          </p:nvPr>
        </p:nvSpPr>
        <p:spPr>
          <a:xfrm>
            <a:off x="2535609" y="39142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 name="Google Shape;47;p13"/>
          <p:cNvSpPr txBox="1">
            <a:spLocks noGrp="1"/>
          </p:cNvSpPr>
          <p:nvPr>
            <p:ph type="title" idx="6" hasCustomPrompt="1"/>
          </p:nvPr>
        </p:nvSpPr>
        <p:spPr>
          <a:xfrm>
            <a:off x="1326356" y="3432900"/>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48" name="Google Shape;48;p13"/>
          <p:cNvSpPr txBox="1">
            <a:spLocks noGrp="1"/>
          </p:cNvSpPr>
          <p:nvPr>
            <p:ph type="title" idx="7"/>
          </p:nvPr>
        </p:nvSpPr>
        <p:spPr>
          <a:xfrm>
            <a:off x="2535600" y="501030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9" name="Google Shape;49;p13"/>
          <p:cNvSpPr txBox="1">
            <a:spLocks noGrp="1"/>
          </p:cNvSpPr>
          <p:nvPr>
            <p:ph type="subTitle" idx="8"/>
          </p:nvPr>
        </p:nvSpPr>
        <p:spPr>
          <a:xfrm>
            <a:off x="2535609" y="5494189"/>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0" name="Google Shape;50;p13"/>
          <p:cNvSpPr txBox="1">
            <a:spLocks noGrp="1"/>
          </p:cNvSpPr>
          <p:nvPr>
            <p:ph type="title" idx="9" hasCustomPrompt="1"/>
          </p:nvPr>
        </p:nvSpPr>
        <p:spPr>
          <a:xfrm>
            <a:off x="1326356" y="501030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1" name="Google Shape;51;p13"/>
          <p:cNvSpPr txBox="1">
            <a:spLocks noGrp="1"/>
          </p:cNvSpPr>
          <p:nvPr>
            <p:ph type="title" idx="13"/>
          </p:nvPr>
        </p:nvSpPr>
        <p:spPr>
          <a:xfrm>
            <a:off x="7677233" y="184823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2" name="Google Shape;52;p13"/>
          <p:cNvSpPr txBox="1">
            <a:spLocks noGrp="1"/>
          </p:cNvSpPr>
          <p:nvPr>
            <p:ph type="subTitle" idx="14"/>
          </p:nvPr>
        </p:nvSpPr>
        <p:spPr>
          <a:xfrm>
            <a:off x="7677241" y="23343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3" name="Google Shape;53;p13"/>
          <p:cNvSpPr txBox="1">
            <a:spLocks noGrp="1"/>
          </p:cNvSpPr>
          <p:nvPr>
            <p:ph type="title" idx="15" hasCustomPrompt="1"/>
          </p:nvPr>
        </p:nvSpPr>
        <p:spPr>
          <a:xfrm>
            <a:off x="6467989" y="184823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4" name="Google Shape;54;p13"/>
          <p:cNvSpPr txBox="1">
            <a:spLocks noGrp="1"/>
          </p:cNvSpPr>
          <p:nvPr>
            <p:ph type="title" idx="16"/>
          </p:nvPr>
        </p:nvSpPr>
        <p:spPr>
          <a:xfrm>
            <a:off x="7677233" y="3432900"/>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5" name="Google Shape;55;p13"/>
          <p:cNvSpPr txBox="1">
            <a:spLocks noGrp="1"/>
          </p:cNvSpPr>
          <p:nvPr>
            <p:ph type="subTitle" idx="17"/>
          </p:nvPr>
        </p:nvSpPr>
        <p:spPr>
          <a:xfrm>
            <a:off x="7677241" y="39142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 name="Google Shape;56;p13"/>
          <p:cNvSpPr txBox="1">
            <a:spLocks noGrp="1"/>
          </p:cNvSpPr>
          <p:nvPr>
            <p:ph type="title" idx="18" hasCustomPrompt="1"/>
          </p:nvPr>
        </p:nvSpPr>
        <p:spPr>
          <a:xfrm>
            <a:off x="6467989" y="3432900"/>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7" name="Google Shape;57;p13"/>
          <p:cNvSpPr txBox="1">
            <a:spLocks noGrp="1"/>
          </p:cNvSpPr>
          <p:nvPr>
            <p:ph type="title" idx="19"/>
          </p:nvPr>
        </p:nvSpPr>
        <p:spPr>
          <a:xfrm>
            <a:off x="7677233" y="501030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20"/>
          </p:nvPr>
        </p:nvSpPr>
        <p:spPr>
          <a:xfrm>
            <a:off x="7677241" y="5494188"/>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9" name="Google Shape;59;p13"/>
          <p:cNvSpPr txBox="1">
            <a:spLocks noGrp="1"/>
          </p:cNvSpPr>
          <p:nvPr>
            <p:ph type="title" idx="21" hasCustomPrompt="1"/>
          </p:nvPr>
        </p:nvSpPr>
        <p:spPr>
          <a:xfrm>
            <a:off x="6467989" y="501030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Tree>
    <p:extLst>
      <p:ext uri="{BB962C8B-B14F-4D97-AF65-F5344CB8AC3E}">
        <p14:creationId xmlns:p14="http://schemas.microsoft.com/office/powerpoint/2010/main" val="17143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flipH="1">
            <a:off x="6510733" y="3404465"/>
            <a:ext cx="3974400" cy="409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333" i="1"/>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US"/>
              <a:t>Click to edit Master title style</a:t>
            </a:r>
            <a:endParaRPr/>
          </a:p>
        </p:txBody>
      </p:sp>
      <p:sp>
        <p:nvSpPr>
          <p:cNvPr id="62" name="Google Shape;62;p14"/>
          <p:cNvSpPr txBox="1">
            <a:spLocks noGrp="1"/>
          </p:cNvSpPr>
          <p:nvPr>
            <p:ph type="subTitle" idx="1"/>
          </p:nvPr>
        </p:nvSpPr>
        <p:spPr>
          <a:xfrm flipH="1">
            <a:off x="6510733" y="3982200"/>
            <a:ext cx="4250800" cy="7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63" name="Google Shape;63;p14"/>
          <p:cNvSpPr txBox="1">
            <a:spLocks noGrp="1"/>
          </p:cNvSpPr>
          <p:nvPr>
            <p:ph type="title" idx="2"/>
          </p:nvPr>
        </p:nvSpPr>
        <p:spPr>
          <a:xfrm flipH="1">
            <a:off x="1706867" y="1940233"/>
            <a:ext cx="3974400" cy="4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333"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4" name="Google Shape;64;p14"/>
          <p:cNvSpPr txBox="1">
            <a:spLocks noGrp="1"/>
          </p:cNvSpPr>
          <p:nvPr>
            <p:ph type="subTitle" idx="3"/>
          </p:nvPr>
        </p:nvSpPr>
        <p:spPr>
          <a:xfrm flipH="1">
            <a:off x="1430467" y="2517933"/>
            <a:ext cx="4250800" cy="70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5" name="Google Shape;65;p14"/>
          <p:cNvSpPr txBox="1">
            <a:spLocks noGrp="1"/>
          </p:cNvSpPr>
          <p:nvPr>
            <p:ph type="title" idx="4"/>
          </p:nvPr>
        </p:nvSpPr>
        <p:spPr>
          <a:xfrm flipH="1">
            <a:off x="1706867" y="4868699"/>
            <a:ext cx="3974400" cy="4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333"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6" name="Google Shape;66;p14"/>
          <p:cNvSpPr txBox="1">
            <a:spLocks noGrp="1"/>
          </p:cNvSpPr>
          <p:nvPr>
            <p:ph type="subTitle" idx="5"/>
          </p:nvPr>
        </p:nvSpPr>
        <p:spPr>
          <a:xfrm flipH="1">
            <a:off x="1430467" y="5446431"/>
            <a:ext cx="4250800" cy="70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7" name="Google Shape;67;p14"/>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71339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1"/>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flipH="1">
            <a:off x="4514800" y="4031900"/>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0" name="Google Shape;70;p15"/>
          <p:cNvSpPr txBox="1">
            <a:spLocks noGrp="1"/>
          </p:cNvSpPr>
          <p:nvPr>
            <p:ph type="subTitle" idx="1"/>
          </p:nvPr>
        </p:nvSpPr>
        <p:spPr>
          <a:xfrm flipH="1">
            <a:off x="4514800" y="4448967"/>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1" name="Google Shape;71;p15"/>
          <p:cNvSpPr txBox="1">
            <a:spLocks noGrp="1"/>
          </p:cNvSpPr>
          <p:nvPr>
            <p:ph type="title" idx="2"/>
          </p:nvPr>
        </p:nvSpPr>
        <p:spPr>
          <a:xfrm flipH="1">
            <a:off x="985200" y="4031935"/>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2" name="Google Shape;72;p15"/>
          <p:cNvSpPr txBox="1">
            <a:spLocks noGrp="1"/>
          </p:cNvSpPr>
          <p:nvPr>
            <p:ph type="subTitle" idx="3"/>
          </p:nvPr>
        </p:nvSpPr>
        <p:spPr>
          <a:xfrm flipH="1">
            <a:off x="985200" y="4449007"/>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3" name="Google Shape;73;p15"/>
          <p:cNvSpPr txBox="1">
            <a:spLocks noGrp="1"/>
          </p:cNvSpPr>
          <p:nvPr>
            <p:ph type="title" idx="4"/>
          </p:nvPr>
        </p:nvSpPr>
        <p:spPr>
          <a:xfrm flipH="1">
            <a:off x="8044400" y="4031900"/>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4" name="Google Shape;74;p15"/>
          <p:cNvSpPr txBox="1">
            <a:spLocks noGrp="1"/>
          </p:cNvSpPr>
          <p:nvPr>
            <p:ph type="subTitle" idx="5"/>
          </p:nvPr>
        </p:nvSpPr>
        <p:spPr>
          <a:xfrm flipH="1">
            <a:off x="8044400" y="4448989"/>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5" name="Google Shape;75;p15"/>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045558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dk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930400" y="3588749"/>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8" name="Google Shape;78;p16"/>
          <p:cNvSpPr txBox="1">
            <a:spLocks noGrp="1"/>
          </p:cNvSpPr>
          <p:nvPr>
            <p:ph type="subTitle" idx="1"/>
          </p:nvPr>
        </p:nvSpPr>
        <p:spPr>
          <a:xfrm>
            <a:off x="6930400" y="39042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9" name="Google Shape;79;p16"/>
          <p:cNvSpPr txBox="1">
            <a:spLocks noGrp="1"/>
          </p:cNvSpPr>
          <p:nvPr>
            <p:ph type="title" idx="2"/>
          </p:nvPr>
        </p:nvSpPr>
        <p:spPr>
          <a:xfrm>
            <a:off x="6930400" y="2112167"/>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80" name="Google Shape;80;p16"/>
          <p:cNvSpPr txBox="1">
            <a:spLocks noGrp="1"/>
          </p:cNvSpPr>
          <p:nvPr>
            <p:ph type="subTitle" idx="3"/>
          </p:nvPr>
        </p:nvSpPr>
        <p:spPr>
          <a:xfrm>
            <a:off x="6930400" y="24276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81" name="Google Shape;81;p16"/>
          <p:cNvSpPr txBox="1">
            <a:spLocks noGrp="1"/>
          </p:cNvSpPr>
          <p:nvPr>
            <p:ph type="title" idx="4"/>
          </p:nvPr>
        </p:nvSpPr>
        <p:spPr>
          <a:xfrm>
            <a:off x="6930400" y="5065333"/>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82" name="Google Shape;82;p16"/>
          <p:cNvSpPr txBox="1">
            <a:spLocks noGrp="1"/>
          </p:cNvSpPr>
          <p:nvPr>
            <p:ph type="subTitle" idx="5"/>
          </p:nvPr>
        </p:nvSpPr>
        <p:spPr>
          <a:xfrm>
            <a:off x="6930400" y="53808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83" name="Google Shape;83;p16"/>
          <p:cNvSpPr txBox="1">
            <a:spLocks noGrp="1"/>
          </p:cNvSpPr>
          <p:nvPr>
            <p:ph type="title" idx="6"/>
          </p:nvPr>
        </p:nvSpPr>
        <p:spPr>
          <a:xfrm flipH="1">
            <a:off x="954276" y="717667"/>
            <a:ext cx="10284000" cy="81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65229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lt1"/>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flipH="1">
            <a:off x="4514800" y="4238676"/>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algn="r" rtl="0">
              <a:spcBef>
                <a:spcPts val="0"/>
              </a:spcBef>
              <a:spcAft>
                <a:spcPts val="0"/>
              </a:spcAft>
              <a:buClr>
                <a:schemeClr val="dk2"/>
              </a:buClr>
              <a:buSzPts val="2800"/>
              <a:buNone/>
              <a:defRPr>
                <a:solidFill>
                  <a:schemeClr val="dk2"/>
                </a:solidFill>
              </a:defRPr>
            </a:lvl2pPr>
            <a:lvl3pPr lvl="2" algn="r" rtl="0">
              <a:spcBef>
                <a:spcPts val="0"/>
              </a:spcBef>
              <a:spcAft>
                <a:spcPts val="0"/>
              </a:spcAft>
              <a:buClr>
                <a:schemeClr val="dk2"/>
              </a:buClr>
              <a:buSzPts val="2800"/>
              <a:buNone/>
              <a:defRPr>
                <a:solidFill>
                  <a:schemeClr val="dk2"/>
                </a:solidFill>
              </a:defRPr>
            </a:lvl3pPr>
            <a:lvl4pPr lvl="3" algn="r" rtl="0">
              <a:spcBef>
                <a:spcPts val="0"/>
              </a:spcBef>
              <a:spcAft>
                <a:spcPts val="0"/>
              </a:spcAft>
              <a:buClr>
                <a:schemeClr val="dk2"/>
              </a:buClr>
              <a:buSzPts val="2800"/>
              <a:buNone/>
              <a:defRPr>
                <a:solidFill>
                  <a:schemeClr val="dk2"/>
                </a:solidFill>
              </a:defRPr>
            </a:lvl4pPr>
            <a:lvl5pPr lvl="4" algn="r" rtl="0">
              <a:spcBef>
                <a:spcPts val="0"/>
              </a:spcBef>
              <a:spcAft>
                <a:spcPts val="0"/>
              </a:spcAft>
              <a:buClr>
                <a:schemeClr val="dk2"/>
              </a:buClr>
              <a:buSzPts val="2800"/>
              <a:buNone/>
              <a:defRPr>
                <a:solidFill>
                  <a:schemeClr val="dk2"/>
                </a:solidFill>
              </a:defRPr>
            </a:lvl5pPr>
            <a:lvl6pPr lvl="5" algn="r" rtl="0">
              <a:spcBef>
                <a:spcPts val="0"/>
              </a:spcBef>
              <a:spcAft>
                <a:spcPts val="0"/>
              </a:spcAft>
              <a:buClr>
                <a:schemeClr val="dk2"/>
              </a:buClr>
              <a:buSzPts val="2800"/>
              <a:buNone/>
              <a:defRPr>
                <a:solidFill>
                  <a:schemeClr val="dk2"/>
                </a:solidFill>
              </a:defRPr>
            </a:lvl6pPr>
            <a:lvl7pPr lvl="6" algn="r" rtl="0">
              <a:spcBef>
                <a:spcPts val="0"/>
              </a:spcBef>
              <a:spcAft>
                <a:spcPts val="0"/>
              </a:spcAft>
              <a:buClr>
                <a:schemeClr val="dk2"/>
              </a:buClr>
              <a:buSzPts val="2800"/>
              <a:buNone/>
              <a:defRPr>
                <a:solidFill>
                  <a:schemeClr val="dk2"/>
                </a:solidFill>
              </a:defRPr>
            </a:lvl7pPr>
            <a:lvl8pPr lvl="7" algn="r" rtl="0">
              <a:spcBef>
                <a:spcPts val="0"/>
              </a:spcBef>
              <a:spcAft>
                <a:spcPts val="0"/>
              </a:spcAft>
              <a:buClr>
                <a:schemeClr val="dk2"/>
              </a:buClr>
              <a:buSzPts val="2800"/>
              <a:buNone/>
              <a:defRPr>
                <a:solidFill>
                  <a:schemeClr val="dk2"/>
                </a:solidFill>
              </a:defRPr>
            </a:lvl8pPr>
            <a:lvl9pPr lvl="8" algn="r"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86" name="Google Shape;86;p17"/>
          <p:cNvSpPr txBox="1">
            <a:spLocks noGrp="1"/>
          </p:cNvSpPr>
          <p:nvPr>
            <p:ph type="subTitle" idx="1"/>
          </p:nvPr>
        </p:nvSpPr>
        <p:spPr>
          <a:xfrm flipH="1">
            <a:off x="4514800" y="4791767"/>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87" name="Google Shape;87;p17"/>
          <p:cNvSpPr txBox="1">
            <a:spLocks noGrp="1"/>
          </p:cNvSpPr>
          <p:nvPr>
            <p:ph type="title" idx="2"/>
          </p:nvPr>
        </p:nvSpPr>
        <p:spPr>
          <a:xfrm flipH="1">
            <a:off x="985200" y="4949912"/>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88" name="Google Shape;88;p17"/>
          <p:cNvSpPr txBox="1">
            <a:spLocks noGrp="1"/>
          </p:cNvSpPr>
          <p:nvPr>
            <p:ph type="subTitle" idx="3"/>
          </p:nvPr>
        </p:nvSpPr>
        <p:spPr>
          <a:xfrm flipH="1">
            <a:off x="985200" y="5502833"/>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9" name="Google Shape;89;p17"/>
          <p:cNvSpPr txBox="1">
            <a:spLocks noGrp="1"/>
          </p:cNvSpPr>
          <p:nvPr>
            <p:ph type="title" idx="4"/>
          </p:nvPr>
        </p:nvSpPr>
        <p:spPr>
          <a:xfrm flipH="1">
            <a:off x="8044400" y="3527476"/>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0" name="Google Shape;90;p17"/>
          <p:cNvSpPr txBox="1">
            <a:spLocks noGrp="1"/>
          </p:cNvSpPr>
          <p:nvPr>
            <p:ph type="subTitle" idx="5"/>
          </p:nvPr>
        </p:nvSpPr>
        <p:spPr>
          <a:xfrm flipH="1">
            <a:off x="8044400" y="4080600"/>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1" name="Google Shape;91;p17"/>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41612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lt1"/>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849767" y="4976000"/>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algn="r" rtl="0">
              <a:spcBef>
                <a:spcPts val="0"/>
              </a:spcBef>
              <a:spcAft>
                <a:spcPts val="0"/>
              </a:spcAft>
              <a:buClr>
                <a:schemeClr val="dk2"/>
              </a:buClr>
              <a:buSzPts val="2800"/>
              <a:buNone/>
              <a:defRPr>
                <a:solidFill>
                  <a:schemeClr val="dk2"/>
                </a:solidFill>
              </a:defRPr>
            </a:lvl2pPr>
            <a:lvl3pPr lvl="2" algn="r" rtl="0">
              <a:spcBef>
                <a:spcPts val="0"/>
              </a:spcBef>
              <a:spcAft>
                <a:spcPts val="0"/>
              </a:spcAft>
              <a:buClr>
                <a:schemeClr val="dk2"/>
              </a:buClr>
              <a:buSzPts val="2800"/>
              <a:buNone/>
              <a:defRPr>
                <a:solidFill>
                  <a:schemeClr val="dk2"/>
                </a:solidFill>
              </a:defRPr>
            </a:lvl3pPr>
            <a:lvl4pPr lvl="3" algn="r" rtl="0">
              <a:spcBef>
                <a:spcPts val="0"/>
              </a:spcBef>
              <a:spcAft>
                <a:spcPts val="0"/>
              </a:spcAft>
              <a:buClr>
                <a:schemeClr val="dk2"/>
              </a:buClr>
              <a:buSzPts val="2800"/>
              <a:buNone/>
              <a:defRPr>
                <a:solidFill>
                  <a:schemeClr val="dk2"/>
                </a:solidFill>
              </a:defRPr>
            </a:lvl4pPr>
            <a:lvl5pPr lvl="4" algn="r" rtl="0">
              <a:spcBef>
                <a:spcPts val="0"/>
              </a:spcBef>
              <a:spcAft>
                <a:spcPts val="0"/>
              </a:spcAft>
              <a:buClr>
                <a:schemeClr val="dk2"/>
              </a:buClr>
              <a:buSzPts val="2800"/>
              <a:buNone/>
              <a:defRPr>
                <a:solidFill>
                  <a:schemeClr val="dk2"/>
                </a:solidFill>
              </a:defRPr>
            </a:lvl5pPr>
            <a:lvl6pPr lvl="5" algn="r" rtl="0">
              <a:spcBef>
                <a:spcPts val="0"/>
              </a:spcBef>
              <a:spcAft>
                <a:spcPts val="0"/>
              </a:spcAft>
              <a:buClr>
                <a:schemeClr val="dk2"/>
              </a:buClr>
              <a:buSzPts val="2800"/>
              <a:buNone/>
              <a:defRPr>
                <a:solidFill>
                  <a:schemeClr val="dk2"/>
                </a:solidFill>
              </a:defRPr>
            </a:lvl6pPr>
            <a:lvl7pPr lvl="6" algn="r" rtl="0">
              <a:spcBef>
                <a:spcPts val="0"/>
              </a:spcBef>
              <a:spcAft>
                <a:spcPts val="0"/>
              </a:spcAft>
              <a:buClr>
                <a:schemeClr val="dk2"/>
              </a:buClr>
              <a:buSzPts val="2800"/>
              <a:buNone/>
              <a:defRPr>
                <a:solidFill>
                  <a:schemeClr val="dk2"/>
                </a:solidFill>
              </a:defRPr>
            </a:lvl7pPr>
            <a:lvl8pPr lvl="7" algn="r" rtl="0">
              <a:spcBef>
                <a:spcPts val="0"/>
              </a:spcBef>
              <a:spcAft>
                <a:spcPts val="0"/>
              </a:spcAft>
              <a:buClr>
                <a:schemeClr val="dk2"/>
              </a:buClr>
              <a:buSzPts val="2800"/>
              <a:buNone/>
              <a:defRPr>
                <a:solidFill>
                  <a:schemeClr val="dk2"/>
                </a:solidFill>
              </a:defRPr>
            </a:lvl8pPr>
            <a:lvl9pPr lvl="8" algn="r"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4" name="Google Shape;94;p18"/>
          <p:cNvSpPr txBox="1">
            <a:spLocks noGrp="1"/>
          </p:cNvSpPr>
          <p:nvPr>
            <p:ph type="subTitle" idx="1"/>
          </p:nvPr>
        </p:nvSpPr>
        <p:spPr>
          <a:xfrm>
            <a:off x="1849767" y="5490535"/>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95" name="Google Shape;95;p18"/>
          <p:cNvSpPr txBox="1">
            <a:spLocks noGrp="1"/>
          </p:cNvSpPr>
          <p:nvPr>
            <p:ph type="title" idx="2"/>
          </p:nvPr>
        </p:nvSpPr>
        <p:spPr>
          <a:xfrm flipH="1">
            <a:off x="1849767" y="3440433"/>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6" name="Google Shape;96;p18"/>
          <p:cNvSpPr txBox="1">
            <a:spLocks noGrp="1"/>
          </p:cNvSpPr>
          <p:nvPr>
            <p:ph type="subTitle" idx="3"/>
          </p:nvPr>
        </p:nvSpPr>
        <p:spPr>
          <a:xfrm flipH="1">
            <a:off x="1849767" y="3950351"/>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7" name="Google Shape;97;p18"/>
          <p:cNvSpPr txBox="1">
            <a:spLocks noGrp="1"/>
          </p:cNvSpPr>
          <p:nvPr>
            <p:ph type="title" idx="4"/>
          </p:nvPr>
        </p:nvSpPr>
        <p:spPr>
          <a:xfrm>
            <a:off x="1849767" y="1904867"/>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8" name="Google Shape;98;p18"/>
          <p:cNvSpPr txBox="1">
            <a:spLocks noGrp="1"/>
          </p:cNvSpPr>
          <p:nvPr>
            <p:ph type="subTitle" idx="5"/>
          </p:nvPr>
        </p:nvSpPr>
        <p:spPr>
          <a:xfrm>
            <a:off x="1849767" y="2410167"/>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9" name="Google Shape;99;p18"/>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663424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dk1"/>
        </a:solidFill>
        <a:effectLst/>
      </p:bgPr>
    </p:bg>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flipH="1">
            <a:off x="4703443"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2" name="Google Shape;102;p19"/>
          <p:cNvSpPr txBox="1">
            <a:spLocks noGrp="1"/>
          </p:cNvSpPr>
          <p:nvPr>
            <p:ph type="subTitle" idx="1"/>
          </p:nvPr>
        </p:nvSpPr>
        <p:spPr>
          <a:xfrm flipH="1">
            <a:off x="4703436" y="5457536"/>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3" name="Google Shape;103;p19"/>
          <p:cNvSpPr txBox="1">
            <a:spLocks noGrp="1"/>
          </p:cNvSpPr>
          <p:nvPr>
            <p:ph type="title" idx="2"/>
          </p:nvPr>
        </p:nvSpPr>
        <p:spPr>
          <a:xfrm flipH="1">
            <a:off x="1318279"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4" name="Google Shape;104;p19"/>
          <p:cNvSpPr txBox="1">
            <a:spLocks noGrp="1"/>
          </p:cNvSpPr>
          <p:nvPr>
            <p:ph type="subTitle" idx="3"/>
          </p:nvPr>
        </p:nvSpPr>
        <p:spPr>
          <a:xfrm flipH="1">
            <a:off x="1318267" y="5457535"/>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5" name="Google Shape;105;p19"/>
          <p:cNvSpPr txBox="1">
            <a:spLocks noGrp="1"/>
          </p:cNvSpPr>
          <p:nvPr>
            <p:ph type="title" idx="4"/>
          </p:nvPr>
        </p:nvSpPr>
        <p:spPr>
          <a:xfrm flipH="1">
            <a:off x="8085569"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6" name="Google Shape;106;p19"/>
          <p:cNvSpPr txBox="1">
            <a:spLocks noGrp="1"/>
          </p:cNvSpPr>
          <p:nvPr>
            <p:ph type="subTitle" idx="5"/>
          </p:nvPr>
        </p:nvSpPr>
        <p:spPr>
          <a:xfrm flipH="1">
            <a:off x="8085567" y="5457544"/>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7" name="Google Shape;107;p19"/>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964455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954067" y="5059833"/>
            <a:ext cx="59340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0" name="Google Shape;110;p20"/>
          <p:cNvSpPr txBox="1">
            <a:spLocks noGrp="1"/>
          </p:cNvSpPr>
          <p:nvPr>
            <p:ph type="subTitle" idx="1"/>
          </p:nvPr>
        </p:nvSpPr>
        <p:spPr>
          <a:xfrm>
            <a:off x="954067" y="2897067"/>
            <a:ext cx="5934000" cy="22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30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1752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54067" y="3960567"/>
            <a:ext cx="5399200" cy="1204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667" i="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3" name="Google Shape;13;p3"/>
          <p:cNvSpPr txBox="1">
            <a:spLocks noGrp="1"/>
          </p:cNvSpPr>
          <p:nvPr>
            <p:ph type="title" idx="2" hasCustomPrompt="1"/>
          </p:nvPr>
        </p:nvSpPr>
        <p:spPr>
          <a:xfrm>
            <a:off x="954067" y="1569020"/>
            <a:ext cx="2773600" cy="16448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1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4" name="Google Shape;14;p3"/>
          <p:cNvSpPr txBox="1">
            <a:spLocks noGrp="1"/>
          </p:cNvSpPr>
          <p:nvPr>
            <p:ph type="subTitle" idx="1"/>
          </p:nvPr>
        </p:nvSpPr>
        <p:spPr>
          <a:xfrm>
            <a:off x="954067" y="5257301"/>
            <a:ext cx="53992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02676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954067" y="1270201"/>
            <a:ext cx="6821600" cy="89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3" name="Google Shape;113;p21"/>
          <p:cNvSpPr txBox="1">
            <a:spLocks noGrp="1"/>
          </p:cNvSpPr>
          <p:nvPr>
            <p:ph type="subTitle" idx="1"/>
          </p:nvPr>
        </p:nvSpPr>
        <p:spPr>
          <a:xfrm>
            <a:off x="954067" y="2312399"/>
            <a:ext cx="10284000" cy="8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solidFill>
                  <a:schemeClr val="lt1"/>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62545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961133" y="3543071"/>
            <a:ext cx="57436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16" name="Google Shape;116;p22"/>
          <p:cNvSpPr txBox="1">
            <a:spLocks noGrp="1"/>
          </p:cNvSpPr>
          <p:nvPr>
            <p:ph type="subTitle" idx="1"/>
          </p:nvPr>
        </p:nvSpPr>
        <p:spPr>
          <a:xfrm>
            <a:off x="961133" y="5117733"/>
            <a:ext cx="51504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0127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1"/>
        </a:solid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flipH="1">
            <a:off x="6963468" y="2690433"/>
            <a:ext cx="4286400" cy="100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5667">
                <a:solidFill>
                  <a:schemeClr val="lt1"/>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19" name="Google Shape;119;p23"/>
          <p:cNvSpPr txBox="1">
            <a:spLocks noGrp="1"/>
          </p:cNvSpPr>
          <p:nvPr>
            <p:ph type="subTitle" idx="1"/>
          </p:nvPr>
        </p:nvSpPr>
        <p:spPr>
          <a:xfrm flipH="1">
            <a:off x="6963476" y="3844000"/>
            <a:ext cx="4286400" cy="16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02632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flipH="1">
            <a:off x="942800" y="2690433"/>
            <a:ext cx="4150400" cy="10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22" name="Google Shape;122;p24"/>
          <p:cNvSpPr txBox="1">
            <a:spLocks noGrp="1"/>
          </p:cNvSpPr>
          <p:nvPr>
            <p:ph type="subTitle" idx="1"/>
          </p:nvPr>
        </p:nvSpPr>
        <p:spPr>
          <a:xfrm flipH="1">
            <a:off x="942537" y="3844000"/>
            <a:ext cx="4150400" cy="1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18453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5528767" y="3401633"/>
            <a:ext cx="4549600" cy="10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25" name="Google Shape;125;p25"/>
          <p:cNvSpPr txBox="1">
            <a:spLocks noGrp="1"/>
          </p:cNvSpPr>
          <p:nvPr>
            <p:ph type="subTitle" idx="1"/>
          </p:nvPr>
        </p:nvSpPr>
        <p:spPr>
          <a:xfrm>
            <a:off x="5528767" y="4555200"/>
            <a:ext cx="5709200" cy="15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22558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631222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30" name="Google Shape;130;p27"/>
          <p:cNvSpPr txBox="1">
            <a:spLocks noGrp="1"/>
          </p:cNvSpPr>
          <p:nvPr>
            <p:ph type="title" idx="2" hasCustomPrompt="1"/>
          </p:nvPr>
        </p:nvSpPr>
        <p:spPr>
          <a:xfrm>
            <a:off x="6267033" y="2001333"/>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1" name="Google Shape;131;p27"/>
          <p:cNvSpPr txBox="1">
            <a:spLocks noGrp="1"/>
          </p:cNvSpPr>
          <p:nvPr>
            <p:ph type="subTitle" idx="1"/>
          </p:nvPr>
        </p:nvSpPr>
        <p:spPr>
          <a:xfrm>
            <a:off x="8540900" y="2244713"/>
            <a:ext cx="2671200" cy="77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32" name="Google Shape;132;p27"/>
          <p:cNvSpPr txBox="1">
            <a:spLocks noGrp="1"/>
          </p:cNvSpPr>
          <p:nvPr>
            <p:ph type="title" idx="3" hasCustomPrompt="1"/>
          </p:nvPr>
        </p:nvSpPr>
        <p:spPr>
          <a:xfrm>
            <a:off x="6267033" y="3277667"/>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3" name="Google Shape;133;p27"/>
          <p:cNvSpPr txBox="1">
            <a:spLocks noGrp="1"/>
          </p:cNvSpPr>
          <p:nvPr>
            <p:ph type="subTitle" idx="4"/>
          </p:nvPr>
        </p:nvSpPr>
        <p:spPr>
          <a:xfrm>
            <a:off x="8540900" y="3540373"/>
            <a:ext cx="26712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4" name="Google Shape;134;p27"/>
          <p:cNvSpPr txBox="1">
            <a:spLocks noGrp="1"/>
          </p:cNvSpPr>
          <p:nvPr>
            <p:ph type="title" idx="5" hasCustomPrompt="1"/>
          </p:nvPr>
        </p:nvSpPr>
        <p:spPr>
          <a:xfrm>
            <a:off x="6267033" y="4554000"/>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5" name="Google Shape;135;p27"/>
          <p:cNvSpPr txBox="1">
            <a:spLocks noGrp="1"/>
          </p:cNvSpPr>
          <p:nvPr>
            <p:ph type="subTitle" idx="6"/>
          </p:nvPr>
        </p:nvSpPr>
        <p:spPr>
          <a:xfrm>
            <a:off x="8540900" y="4836033"/>
            <a:ext cx="26712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6" name="Google Shape;136;p27"/>
          <p:cNvSpPr txBox="1">
            <a:spLocks noGrp="1"/>
          </p:cNvSpPr>
          <p:nvPr>
            <p:ph type="title" idx="7"/>
          </p:nvPr>
        </p:nvSpPr>
        <p:spPr>
          <a:xfrm>
            <a:off x="8540900" y="1760900"/>
            <a:ext cx="2671200" cy="44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i="1">
                <a:solidFill>
                  <a:schemeClr val="lt1"/>
                </a:solidFill>
              </a:defRPr>
            </a:lvl1pPr>
            <a:lvl2pPr lvl="1">
              <a:spcBef>
                <a:spcPts val="0"/>
              </a:spcBef>
              <a:spcAft>
                <a:spcPts val="0"/>
              </a:spcAft>
              <a:buSzPts val="2800"/>
              <a:buNone/>
              <a:defRPr>
                <a:latin typeface="DM Sans"/>
                <a:ea typeface="DM Sans"/>
                <a:cs typeface="DM Sans"/>
                <a:sym typeface="DM Sans"/>
              </a:defRPr>
            </a:lvl2pPr>
            <a:lvl3pPr lvl="2">
              <a:spcBef>
                <a:spcPts val="0"/>
              </a:spcBef>
              <a:spcAft>
                <a:spcPts val="0"/>
              </a:spcAft>
              <a:buSzPts val="2800"/>
              <a:buNone/>
              <a:defRPr>
                <a:latin typeface="DM Sans"/>
                <a:ea typeface="DM Sans"/>
                <a:cs typeface="DM Sans"/>
                <a:sym typeface="DM Sans"/>
              </a:defRPr>
            </a:lvl3pPr>
            <a:lvl4pPr lvl="3">
              <a:spcBef>
                <a:spcPts val="0"/>
              </a:spcBef>
              <a:spcAft>
                <a:spcPts val="0"/>
              </a:spcAft>
              <a:buSzPts val="2800"/>
              <a:buNone/>
              <a:defRPr>
                <a:latin typeface="DM Sans"/>
                <a:ea typeface="DM Sans"/>
                <a:cs typeface="DM Sans"/>
                <a:sym typeface="DM Sans"/>
              </a:defRPr>
            </a:lvl4pPr>
            <a:lvl5pPr lvl="4">
              <a:spcBef>
                <a:spcPts val="0"/>
              </a:spcBef>
              <a:spcAft>
                <a:spcPts val="0"/>
              </a:spcAft>
              <a:buSzPts val="2800"/>
              <a:buNone/>
              <a:defRPr>
                <a:latin typeface="DM Sans"/>
                <a:ea typeface="DM Sans"/>
                <a:cs typeface="DM Sans"/>
                <a:sym typeface="DM Sans"/>
              </a:defRPr>
            </a:lvl5pPr>
            <a:lvl6pPr lvl="5">
              <a:spcBef>
                <a:spcPts val="0"/>
              </a:spcBef>
              <a:spcAft>
                <a:spcPts val="0"/>
              </a:spcAft>
              <a:buSzPts val="2800"/>
              <a:buNone/>
              <a:defRPr>
                <a:latin typeface="DM Sans"/>
                <a:ea typeface="DM Sans"/>
                <a:cs typeface="DM Sans"/>
                <a:sym typeface="DM Sans"/>
              </a:defRPr>
            </a:lvl6pPr>
            <a:lvl7pPr lvl="6">
              <a:spcBef>
                <a:spcPts val="0"/>
              </a:spcBef>
              <a:spcAft>
                <a:spcPts val="0"/>
              </a:spcAft>
              <a:buSzPts val="2800"/>
              <a:buNone/>
              <a:defRPr>
                <a:latin typeface="DM Sans"/>
                <a:ea typeface="DM Sans"/>
                <a:cs typeface="DM Sans"/>
                <a:sym typeface="DM Sans"/>
              </a:defRPr>
            </a:lvl7pPr>
            <a:lvl8pPr lvl="7">
              <a:spcBef>
                <a:spcPts val="0"/>
              </a:spcBef>
              <a:spcAft>
                <a:spcPts val="0"/>
              </a:spcAft>
              <a:buSzPts val="2800"/>
              <a:buNone/>
              <a:defRPr>
                <a:latin typeface="DM Sans"/>
                <a:ea typeface="DM Sans"/>
                <a:cs typeface="DM Sans"/>
                <a:sym typeface="DM Sans"/>
              </a:defRPr>
            </a:lvl8pPr>
            <a:lvl9pPr lvl="8">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
        <p:nvSpPr>
          <p:cNvPr id="137" name="Google Shape;137;p27"/>
          <p:cNvSpPr txBox="1">
            <a:spLocks noGrp="1"/>
          </p:cNvSpPr>
          <p:nvPr>
            <p:ph type="title" idx="8"/>
          </p:nvPr>
        </p:nvSpPr>
        <p:spPr>
          <a:xfrm>
            <a:off x="8540900" y="3056552"/>
            <a:ext cx="26712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
        <p:nvSpPr>
          <p:cNvPr id="138" name="Google Shape;138;p27"/>
          <p:cNvSpPr txBox="1">
            <a:spLocks noGrp="1"/>
          </p:cNvSpPr>
          <p:nvPr>
            <p:ph type="title" idx="9"/>
          </p:nvPr>
        </p:nvSpPr>
        <p:spPr>
          <a:xfrm>
            <a:off x="8540900" y="4352203"/>
            <a:ext cx="26712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Tree>
    <p:extLst>
      <p:ext uri="{BB962C8B-B14F-4D97-AF65-F5344CB8AC3E}">
        <p14:creationId xmlns:p14="http://schemas.microsoft.com/office/powerpoint/2010/main" val="783393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lt1"/>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41" name="Google Shape;141;p28"/>
          <p:cNvSpPr txBox="1">
            <a:spLocks noGrp="1"/>
          </p:cNvSpPr>
          <p:nvPr>
            <p:ph type="title" idx="2" hasCustomPrompt="1"/>
          </p:nvPr>
        </p:nvSpPr>
        <p:spPr>
          <a:xfrm>
            <a:off x="1590667"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2" name="Google Shape;142;p28"/>
          <p:cNvSpPr txBox="1">
            <a:spLocks noGrp="1"/>
          </p:cNvSpPr>
          <p:nvPr>
            <p:ph type="subTitle" idx="1"/>
          </p:nvPr>
        </p:nvSpPr>
        <p:spPr>
          <a:xfrm>
            <a:off x="1206677"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3" name="Google Shape;143;p28"/>
          <p:cNvSpPr txBox="1">
            <a:spLocks noGrp="1"/>
          </p:cNvSpPr>
          <p:nvPr>
            <p:ph type="title" idx="3" hasCustomPrompt="1"/>
          </p:nvPr>
        </p:nvSpPr>
        <p:spPr>
          <a:xfrm>
            <a:off x="5057789"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4" name="Google Shape;144;p28"/>
          <p:cNvSpPr txBox="1">
            <a:spLocks noGrp="1"/>
          </p:cNvSpPr>
          <p:nvPr>
            <p:ph type="subTitle" idx="4"/>
          </p:nvPr>
        </p:nvSpPr>
        <p:spPr>
          <a:xfrm>
            <a:off x="4690523"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5" name="Google Shape;145;p28"/>
          <p:cNvSpPr txBox="1">
            <a:spLocks noGrp="1"/>
          </p:cNvSpPr>
          <p:nvPr>
            <p:ph type="title" idx="5" hasCustomPrompt="1"/>
          </p:nvPr>
        </p:nvSpPr>
        <p:spPr>
          <a:xfrm>
            <a:off x="8524933"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6" name="Google Shape;146;p28"/>
          <p:cNvSpPr txBox="1">
            <a:spLocks noGrp="1"/>
          </p:cNvSpPr>
          <p:nvPr>
            <p:ph type="subTitle" idx="6"/>
          </p:nvPr>
        </p:nvSpPr>
        <p:spPr>
          <a:xfrm>
            <a:off x="8140923"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7" name="Google Shape;147;p28"/>
          <p:cNvSpPr txBox="1">
            <a:spLocks noGrp="1"/>
          </p:cNvSpPr>
          <p:nvPr>
            <p:ph type="title" idx="7"/>
          </p:nvPr>
        </p:nvSpPr>
        <p:spPr>
          <a:xfrm>
            <a:off x="1206677" y="4601963"/>
            <a:ext cx="2844400" cy="51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800" i="1"/>
            </a:lvl1pPr>
            <a:lvl2pPr lvl="1">
              <a:spcBef>
                <a:spcPts val="0"/>
              </a:spcBef>
              <a:spcAft>
                <a:spcPts val="0"/>
              </a:spcAft>
              <a:buClr>
                <a:schemeClr val="dk2"/>
              </a:buClr>
              <a:buSzPts val="2800"/>
              <a:buNone/>
              <a:defRPr>
                <a:solidFill>
                  <a:schemeClr val="dk2"/>
                </a:solidFill>
                <a:latin typeface="DM Sans"/>
                <a:ea typeface="DM Sans"/>
                <a:cs typeface="DM Sans"/>
                <a:sym typeface="DM Sans"/>
              </a:defRPr>
            </a:lvl2pPr>
            <a:lvl3pPr lvl="2">
              <a:spcBef>
                <a:spcPts val="0"/>
              </a:spcBef>
              <a:spcAft>
                <a:spcPts val="0"/>
              </a:spcAft>
              <a:buClr>
                <a:schemeClr val="dk2"/>
              </a:buClr>
              <a:buSzPts val="2800"/>
              <a:buNone/>
              <a:defRPr>
                <a:solidFill>
                  <a:schemeClr val="dk2"/>
                </a:solidFill>
                <a:latin typeface="DM Sans"/>
                <a:ea typeface="DM Sans"/>
                <a:cs typeface="DM Sans"/>
                <a:sym typeface="DM Sans"/>
              </a:defRPr>
            </a:lvl3pPr>
            <a:lvl4pPr lvl="3">
              <a:spcBef>
                <a:spcPts val="0"/>
              </a:spcBef>
              <a:spcAft>
                <a:spcPts val="0"/>
              </a:spcAft>
              <a:buClr>
                <a:schemeClr val="dk2"/>
              </a:buClr>
              <a:buSzPts val="2800"/>
              <a:buNone/>
              <a:defRPr>
                <a:solidFill>
                  <a:schemeClr val="dk2"/>
                </a:solidFill>
                <a:latin typeface="DM Sans"/>
                <a:ea typeface="DM Sans"/>
                <a:cs typeface="DM Sans"/>
                <a:sym typeface="DM Sans"/>
              </a:defRPr>
            </a:lvl4pPr>
            <a:lvl5pPr lvl="4">
              <a:spcBef>
                <a:spcPts val="0"/>
              </a:spcBef>
              <a:spcAft>
                <a:spcPts val="0"/>
              </a:spcAft>
              <a:buClr>
                <a:schemeClr val="dk2"/>
              </a:buClr>
              <a:buSzPts val="2800"/>
              <a:buNone/>
              <a:defRPr>
                <a:solidFill>
                  <a:schemeClr val="dk2"/>
                </a:solidFill>
                <a:latin typeface="DM Sans"/>
                <a:ea typeface="DM Sans"/>
                <a:cs typeface="DM Sans"/>
                <a:sym typeface="DM Sans"/>
              </a:defRPr>
            </a:lvl5pPr>
            <a:lvl6pPr lvl="5">
              <a:spcBef>
                <a:spcPts val="0"/>
              </a:spcBef>
              <a:spcAft>
                <a:spcPts val="0"/>
              </a:spcAft>
              <a:buClr>
                <a:schemeClr val="dk2"/>
              </a:buClr>
              <a:buSzPts val="2800"/>
              <a:buNone/>
              <a:defRPr>
                <a:solidFill>
                  <a:schemeClr val="dk2"/>
                </a:solidFill>
                <a:latin typeface="DM Sans"/>
                <a:ea typeface="DM Sans"/>
                <a:cs typeface="DM Sans"/>
                <a:sym typeface="DM Sans"/>
              </a:defRPr>
            </a:lvl6pPr>
            <a:lvl7pPr lvl="6">
              <a:spcBef>
                <a:spcPts val="0"/>
              </a:spcBef>
              <a:spcAft>
                <a:spcPts val="0"/>
              </a:spcAft>
              <a:buClr>
                <a:schemeClr val="dk2"/>
              </a:buClr>
              <a:buSzPts val="2800"/>
              <a:buNone/>
              <a:defRPr>
                <a:solidFill>
                  <a:schemeClr val="dk2"/>
                </a:solidFill>
                <a:latin typeface="DM Sans"/>
                <a:ea typeface="DM Sans"/>
                <a:cs typeface="DM Sans"/>
                <a:sym typeface="DM Sans"/>
              </a:defRPr>
            </a:lvl7pPr>
            <a:lvl8pPr lvl="7">
              <a:spcBef>
                <a:spcPts val="0"/>
              </a:spcBef>
              <a:spcAft>
                <a:spcPts val="0"/>
              </a:spcAft>
              <a:buClr>
                <a:schemeClr val="dk2"/>
              </a:buClr>
              <a:buSzPts val="2800"/>
              <a:buNone/>
              <a:defRPr>
                <a:solidFill>
                  <a:schemeClr val="dk2"/>
                </a:solidFill>
                <a:latin typeface="DM Sans"/>
                <a:ea typeface="DM Sans"/>
                <a:cs typeface="DM Sans"/>
                <a:sym typeface="DM Sans"/>
              </a:defRPr>
            </a:lvl8pPr>
            <a:lvl9pPr lvl="8">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
        <p:nvSpPr>
          <p:cNvPr id="148" name="Google Shape;148;p28"/>
          <p:cNvSpPr txBox="1">
            <a:spLocks noGrp="1"/>
          </p:cNvSpPr>
          <p:nvPr>
            <p:ph type="title" idx="8"/>
          </p:nvPr>
        </p:nvSpPr>
        <p:spPr>
          <a:xfrm>
            <a:off x="4690523" y="4601963"/>
            <a:ext cx="2844400" cy="5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latin typeface="DM Sans"/>
                <a:ea typeface="DM Sans"/>
                <a:cs typeface="DM Sans"/>
                <a:sym typeface="DM Sans"/>
              </a:defRPr>
            </a:lvl2pPr>
            <a:lvl3pPr lvl="2" rtl="0">
              <a:spcBef>
                <a:spcPts val="0"/>
              </a:spcBef>
              <a:spcAft>
                <a:spcPts val="0"/>
              </a:spcAft>
              <a:buClr>
                <a:schemeClr val="dk2"/>
              </a:buClr>
              <a:buSzPts val="2800"/>
              <a:buNone/>
              <a:defRPr>
                <a:solidFill>
                  <a:schemeClr val="dk2"/>
                </a:solidFill>
                <a:latin typeface="DM Sans"/>
                <a:ea typeface="DM Sans"/>
                <a:cs typeface="DM Sans"/>
                <a:sym typeface="DM Sans"/>
              </a:defRPr>
            </a:lvl3pPr>
            <a:lvl4pPr lvl="3" rtl="0">
              <a:spcBef>
                <a:spcPts val="0"/>
              </a:spcBef>
              <a:spcAft>
                <a:spcPts val="0"/>
              </a:spcAft>
              <a:buClr>
                <a:schemeClr val="dk2"/>
              </a:buClr>
              <a:buSzPts val="2800"/>
              <a:buNone/>
              <a:defRPr>
                <a:solidFill>
                  <a:schemeClr val="dk2"/>
                </a:solidFill>
                <a:latin typeface="DM Sans"/>
                <a:ea typeface="DM Sans"/>
                <a:cs typeface="DM Sans"/>
                <a:sym typeface="DM Sans"/>
              </a:defRPr>
            </a:lvl4pPr>
            <a:lvl5pPr lvl="4" rtl="0">
              <a:spcBef>
                <a:spcPts val="0"/>
              </a:spcBef>
              <a:spcAft>
                <a:spcPts val="0"/>
              </a:spcAft>
              <a:buClr>
                <a:schemeClr val="dk2"/>
              </a:buClr>
              <a:buSzPts val="2800"/>
              <a:buNone/>
              <a:defRPr>
                <a:solidFill>
                  <a:schemeClr val="dk2"/>
                </a:solidFill>
                <a:latin typeface="DM Sans"/>
                <a:ea typeface="DM Sans"/>
                <a:cs typeface="DM Sans"/>
                <a:sym typeface="DM Sans"/>
              </a:defRPr>
            </a:lvl5pPr>
            <a:lvl6pPr lvl="5" rtl="0">
              <a:spcBef>
                <a:spcPts val="0"/>
              </a:spcBef>
              <a:spcAft>
                <a:spcPts val="0"/>
              </a:spcAft>
              <a:buClr>
                <a:schemeClr val="dk2"/>
              </a:buClr>
              <a:buSzPts val="2800"/>
              <a:buNone/>
              <a:defRPr>
                <a:solidFill>
                  <a:schemeClr val="dk2"/>
                </a:solidFill>
                <a:latin typeface="DM Sans"/>
                <a:ea typeface="DM Sans"/>
                <a:cs typeface="DM Sans"/>
                <a:sym typeface="DM Sans"/>
              </a:defRPr>
            </a:lvl6pPr>
            <a:lvl7pPr lvl="6" rtl="0">
              <a:spcBef>
                <a:spcPts val="0"/>
              </a:spcBef>
              <a:spcAft>
                <a:spcPts val="0"/>
              </a:spcAft>
              <a:buClr>
                <a:schemeClr val="dk2"/>
              </a:buClr>
              <a:buSzPts val="2800"/>
              <a:buNone/>
              <a:defRPr>
                <a:solidFill>
                  <a:schemeClr val="dk2"/>
                </a:solidFill>
                <a:latin typeface="DM Sans"/>
                <a:ea typeface="DM Sans"/>
                <a:cs typeface="DM Sans"/>
                <a:sym typeface="DM Sans"/>
              </a:defRPr>
            </a:lvl7pPr>
            <a:lvl8pPr lvl="7" rtl="0">
              <a:spcBef>
                <a:spcPts val="0"/>
              </a:spcBef>
              <a:spcAft>
                <a:spcPts val="0"/>
              </a:spcAft>
              <a:buClr>
                <a:schemeClr val="dk2"/>
              </a:buClr>
              <a:buSzPts val="2800"/>
              <a:buNone/>
              <a:defRPr>
                <a:solidFill>
                  <a:schemeClr val="dk2"/>
                </a:solidFill>
                <a:latin typeface="DM Sans"/>
                <a:ea typeface="DM Sans"/>
                <a:cs typeface="DM Sans"/>
                <a:sym typeface="DM Sans"/>
              </a:defRPr>
            </a:lvl8pPr>
            <a:lvl9pPr lvl="8" rtl="0">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
        <p:nvSpPr>
          <p:cNvPr id="149" name="Google Shape;149;p28"/>
          <p:cNvSpPr txBox="1">
            <a:spLocks noGrp="1"/>
          </p:cNvSpPr>
          <p:nvPr>
            <p:ph type="title" idx="9"/>
          </p:nvPr>
        </p:nvSpPr>
        <p:spPr>
          <a:xfrm>
            <a:off x="8140923" y="4601963"/>
            <a:ext cx="2844400" cy="5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latin typeface="DM Sans"/>
                <a:ea typeface="DM Sans"/>
                <a:cs typeface="DM Sans"/>
                <a:sym typeface="DM Sans"/>
              </a:defRPr>
            </a:lvl2pPr>
            <a:lvl3pPr lvl="2" rtl="0">
              <a:spcBef>
                <a:spcPts val="0"/>
              </a:spcBef>
              <a:spcAft>
                <a:spcPts val="0"/>
              </a:spcAft>
              <a:buClr>
                <a:schemeClr val="dk2"/>
              </a:buClr>
              <a:buSzPts val="2800"/>
              <a:buNone/>
              <a:defRPr>
                <a:solidFill>
                  <a:schemeClr val="dk2"/>
                </a:solidFill>
                <a:latin typeface="DM Sans"/>
                <a:ea typeface="DM Sans"/>
                <a:cs typeface="DM Sans"/>
                <a:sym typeface="DM Sans"/>
              </a:defRPr>
            </a:lvl3pPr>
            <a:lvl4pPr lvl="3" rtl="0">
              <a:spcBef>
                <a:spcPts val="0"/>
              </a:spcBef>
              <a:spcAft>
                <a:spcPts val="0"/>
              </a:spcAft>
              <a:buClr>
                <a:schemeClr val="dk2"/>
              </a:buClr>
              <a:buSzPts val="2800"/>
              <a:buNone/>
              <a:defRPr>
                <a:solidFill>
                  <a:schemeClr val="dk2"/>
                </a:solidFill>
                <a:latin typeface="DM Sans"/>
                <a:ea typeface="DM Sans"/>
                <a:cs typeface="DM Sans"/>
                <a:sym typeface="DM Sans"/>
              </a:defRPr>
            </a:lvl4pPr>
            <a:lvl5pPr lvl="4" rtl="0">
              <a:spcBef>
                <a:spcPts val="0"/>
              </a:spcBef>
              <a:spcAft>
                <a:spcPts val="0"/>
              </a:spcAft>
              <a:buClr>
                <a:schemeClr val="dk2"/>
              </a:buClr>
              <a:buSzPts val="2800"/>
              <a:buNone/>
              <a:defRPr>
                <a:solidFill>
                  <a:schemeClr val="dk2"/>
                </a:solidFill>
                <a:latin typeface="DM Sans"/>
                <a:ea typeface="DM Sans"/>
                <a:cs typeface="DM Sans"/>
                <a:sym typeface="DM Sans"/>
              </a:defRPr>
            </a:lvl5pPr>
            <a:lvl6pPr lvl="5" rtl="0">
              <a:spcBef>
                <a:spcPts val="0"/>
              </a:spcBef>
              <a:spcAft>
                <a:spcPts val="0"/>
              </a:spcAft>
              <a:buClr>
                <a:schemeClr val="dk2"/>
              </a:buClr>
              <a:buSzPts val="2800"/>
              <a:buNone/>
              <a:defRPr>
                <a:solidFill>
                  <a:schemeClr val="dk2"/>
                </a:solidFill>
                <a:latin typeface="DM Sans"/>
                <a:ea typeface="DM Sans"/>
                <a:cs typeface="DM Sans"/>
                <a:sym typeface="DM Sans"/>
              </a:defRPr>
            </a:lvl6pPr>
            <a:lvl7pPr lvl="6" rtl="0">
              <a:spcBef>
                <a:spcPts val="0"/>
              </a:spcBef>
              <a:spcAft>
                <a:spcPts val="0"/>
              </a:spcAft>
              <a:buClr>
                <a:schemeClr val="dk2"/>
              </a:buClr>
              <a:buSzPts val="2800"/>
              <a:buNone/>
              <a:defRPr>
                <a:solidFill>
                  <a:schemeClr val="dk2"/>
                </a:solidFill>
                <a:latin typeface="DM Sans"/>
                <a:ea typeface="DM Sans"/>
                <a:cs typeface="DM Sans"/>
                <a:sym typeface="DM Sans"/>
              </a:defRPr>
            </a:lvl7pPr>
            <a:lvl8pPr lvl="7" rtl="0">
              <a:spcBef>
                <a:spcPts val="0"/>
              </a:spcBef>
              <a:spcAft>
                <a:spcPts val="0"/>
              </a:spcAft>
              <a:buClr>
                <a:schemeClr val="dk2"/>
              </a:buClr>
              <a:buSzPts val="2800"/>
              <a:buNone/>
              <a:defRPr>
                <a:solidFill>
                  <a:schemeClr val="dk2"/>
                </a:solidFill>
                <a:latin typeface="DM Sans"/>
                <a:ea typeface="DM Sans"/>
                <a:cs typeface="DM Sans"/>
                <a:sym typeface="DM Sans"/>
              </a:defRPr>
            </a:lvl8pPr>
            <a:lvl9pPr lvl="8" rtl="0">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Tree>
    <p:extLst>
      <p:ext uri="{BB962C8B-B14F-4D97-AF65-F5344CB8AC3E}">
        <p14:creationId xmlns:p14="http://schemas.microsoft.com/office/powerpoint/2010/main" val="369369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954067" y="975016"/>
            <a:ext cx="4317200" cy="108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8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2" name="Google Shape;152;p29"/>
          <p:cNvSpPr txBox="1">
            <a:spLocks noGrp="1"/>
          </p:cNvSpPr>
          <p:nvPr>
            <p:ph type="subTitle" idx="1"/>
          </p:nvPr>
        </p:nvSpPr>
        <p:spPr>
          <a:xfrm>
            <a:off x="954067" y="2547173"/>
            <a:ext cx="4317200" cy="1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solidFill>
                  <a:schemeClr val="dk1"/>
                </a:solidFill>
                <a:latin typeface="DM Sans"/>
                <a:ea typeface="DM Sans"/>
                <a:cs typeface="DM Sans"/>
                <a:sym typeface="DM Sans"/>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53" name="Google Shape;153;p29"/>
          <p:cNvSpPr txBox="1"/>
          <p:nvPr/>
        </p:nvSpPr>
        <p:spPr>
          <a:xfrm>
            <a:off x="960000" y="4993373"/>
            <a:ext cx="4493600" cy="679600"/>
          </a:xfrm>
          <a:prstGeom prst="rect">
            <a:avLst/>
          </a:prstGeom>
          <a:noFill/>
          <a:ln>
            <a:noFill/>
          </a:ln>
        </p:spPr>
        <p:txBody>
          <a:bodyPr spcFirstLastPara="1" wrap="square" lIns="121900" tIns="0" rIns="121900" bIns="121900" anchor="t" anchorCtr="0">
            <a:noAutofit/>
          </a:bodyPr>
          <a:lstStyle/>
          <a:p>
            <a:pPr marL="0" lvl="0" indent="0" algn="l" rtl="0">
              <a:lnSpc>
                <a:spcPct val="100000"/>
              </a:lnSpc>
              <a:spcBef>
                <a:spcPts val="400"/>
              </a:spcBef>
              <a:spcAft>
                <a:spcPts val="0"/>
              </a:spcAft>
              <a:buNone/>
            </a:pPr>
            <a:r>
              <a:rPr lang="en" sz="1467" b="1">
                <a:solidFill>
                  <a:schemeClr val="dk2"/>
                </a:solidFill>
                <a:latin typeface="DM Sans"/>
                <a:ea typeface="DM Sans"/>
                <a:cs typeface="DM Sans"/>
                <a:sym typeface="DM Sans"/>
              </a:rPr>
              <a:t>CREDITS: </a:t>
            </a:r>
            <a:r>
              <a:rPr lang="en" sz="1467">
                <a:solidFill>
                  <a:schemeClr val="dk2"/>
                </a:solidFill>
                <a:latin typeface="DM Sans"/>
                <a:ea typeface="DM Sans"/>
                <a:cs typeface="DM Sans"/>
                <a:sym typeface="DM Sans"/>
              </a:rPr>
              <a:t>This presentation template was created by </a:t>
            </a:r>
            <a:r>
              <a:rPr lang="en" sz="1467" b="1">
                <a:solidFill>
                  <a:schemeClr val="dk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467">
                <a:solidFill>
                  <a:schemeClr val="dk2"/>
                </a:solidFill>
                <a:latin typeface="DM Sans"/>
                <a:ea typeface="DM Sans"/>
                <a:cs typeface="DM Sans"/>
                <a:sym typeface="DM Sans"/>
              </a:rPr>
              <a:t>, and includes icons by </a:t>
            </a:r>
            <a:r>
              <a:rPr lang="en" sz="1467" b="1">
                <a:solidFill>
                  <a:schemeClr val="dk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467" b="1">
                <a:solidFill>
                  <a:schemeClr val="dk2"/>
                </a:solidFill>
                <a:latin typeface="DM Sans"/>
                <a:ea typeface="DM Sans"/>
                <a:cs typeface="DM Sans"/>
                <a:sym typeface="DM Sans"/>
              </a:rPr>
              <a:t> </a:t>
            </a:r>
            <a:r>
              <a:rPr lang="en" sz="1467">
                <a:solidFill>
                  <a:schemeClr val="dk2"/>
                </a:solidFill>
                <a:latin typeface="DM Sans"/>
                <a:ea typeface="DM Sans"/>
                <a:cs typeface="DM Sans"/>
                <a:sym typeface="DM Sans"/>
              </a:rPr>
              <a:t>and infographics &amp; images by </a:t>
            </a:r>
            <a:r>
              <a:rPr lang="en" sz="1467" b="1">
                <a:solidFill>
                  <a:schemeClr val="dk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467" b="1">
              <a:solidFill>
                <a:schemeClr val="dk2"/>
              </a:solidFill>
              <a:latin typeface="DM Sans"/>
              <a:ea typeface="DM Sans"/>
              <a:cs typeface="DM Sans"/>
              <a:sym typeface="DM Sans"/>
            </a:endParaRPr>
          </a:p>
        </p:txBody>
      </p:sp>
    </p:spTree>
    <p:extLst>
      <p:ext uri="{BB962C8B-B14F-4D97-AF65-F5344CB8AC3E}">
        <p14:creationId xmlns:p14="http://schemas.microsoft.com/office/powerpoint/2010/main" val="1514210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4"/>
        <p:cNvGrpSpPr/>
        <p:nvPr/>
      </p:nvGrpSpPr>
      <p:grpSpPr>
        <a:xfrm>
          <a:off x="0" y="0"/>
          <a:ext cx="0" cy="0"/>
          <a:chOff x="0" y="0"/>
          <a:chExt cx="0" cy="0"/>
        </a:xfrm>
      </p:grpSpPr>
    </p:spTree>
    <p:extLst>
      <p:ext uri="{BB962C8B-B14F-4D97-AF65-F5344CB8AC3E}">
        <p14:creationId xmlns:p14="http://schemas.microsoft.com/office/powerpoint/2010/main" val="242225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7" name="Google Shape;17;p4"/>
          <p:cNvSpPr txBox="1">
            <a:spLocks noGrp="1"/>
          </p:cNvSpPr>
          <p:nvPr>
            <p:ph type="body" idx="1"/>
          </p:nvPr>
        </p:nvSpPr>
        <p:spPr>
          <a:xfrm>
            <a:off x="954067" y="1669533"/>
            <a:ext cx="10284000" cy="44708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chemeClr val="lt1"/>
              </a:buClr>
              <a:buSzPts val="1200"/>
              <a:buFont typeface="DM Sans"/>
              <a:buAutoNum type="arabicPeriod"/>
              <a:defRPr sz="1533">
                <a:solidFill>
                  <a:schemeClr val="lt1"/>
                </a:solidFill>
                <a:latin typeface="DM Sans"/>
                <a:ea typeface="DM Sans"/>
                <a:cs typeface="DM Sans"/>
                <a:sym typeface="DM Sans"/>
              </a:defRPr>
            </a:lvl1pPr>
            <a:lvl2pPr marL="1219170" lvl="1" indent="-406390">
              <a:spcBef>
                <a:spcPts val="0"/>
              </a:spcBef>
              <a:spcAft>
                <a:spcPts val="0"/>
              </a:spcAft>
              <a:buClr>
                <a:schemeClr val="lt1"/>
              </a:buClr>
              <a:buSzPts val="1200"/>
              <a:buFont typeface="Roboto Condensed Light"/>
              <a:buAutoNum type="alphaLcPeriod"/>
              <a:defRPr>
                <a:solidFill>
                  <a:schemeClr val="lt1"/>
                </a:solidFill>
              </a:defRPr>
            </a:lvl2pPr>
            <a:lvl3pPr marL="1828754" lvl="2" indent="-406390">
              <a:spcBef>
                <a:spcPts val="0"/>
              </a:spcBef>
              <a:spcAft>
                <a:spcPts val="0"/>
              </a:spcAft>
              <a:buClr>
                <a:schemeClr val="lt1"/>
              </a:buClr>
              <a:buSzPts val="1200"/>
              <a:buFont typeface="Roboto Condensed Light"/>
              <a:buAutoNum type="romanLcPeriod"/>
              <a:defRPr>
                <a:solidFill>
                  <a:schemeClr val="lt1"/>
                </a:solidFill>
              </a:defRPr>
            </a:lvl3pPr>
            <a:lvl4pPr marL="2438339" lvl="3" indent="-406390">
              <a:spcBef>
                <a:spcPts val="0"/>
              </a:spcBef>
              <a:spcAft>
                <a:spcPts val="0"/>
              </a:spcAft>
              <a:buClr>
                <a:schemeClr val="lt1"/>
              </a:buClr>
              <a:buSzPts val="1200"/>
              <a:buFont typeface="Roboto Condensed Light"/>
              <a:buAutoNum type="arabicPeriod"/>
              <a:defRPr>
                <a:solidFill>
                  <a:schemeClr val="lt1"/>
                </a:solidFill>
              </a:defRPr>
            </a:lvl4pPr>
            <a:lvl5pPr marL="3047924" lvl="4" indent="-406390">
              <a:spcBef>
                <a:spcPts val="0"/>
              </a:spcBef>
              <a:spcAft>
                <a:spcPts val="0"/>
              </a:spcAft>
              <a:buClr>
                <a:schemeClr val="lt1"/>
              </a:buClr>
              <a:buSzPts val="1200"/>
              <a:buFont typeface="Roboto Condensed Light"/>
              <a:buAutoNum type="alphaLcPeriod"/>
              <a:defRPr>
                <a:solidFill>
                  <a:schemeClr val="lt1"/>
                </a:solidFill>
              </a:defRPr>
            </a:lvl5pPr>
            <a:lvl6pPr marL="3657509" lvl="5" indent="-406390">
              <a:spcBef>
                <a:spcPts val="0"/>
              </a:spcBef>
              <a:spcAft>
                <a:spcPts val="0"/>
              </a:spcAft>
              <a:buClr>
                <a:schemeClr val="lt1"/>
              </a:buClr>
              <a:buSzPts val="1200"/>
              <a:buFont typeface="Roboto Condensed Light"/>
              <a:buAutoNum type="romanLcPeriod"/>
              <a:defRPr>
                <a:solidFill>
                  <a:schemeClr val="lt1"/>
                </a:solidFill>
              </a:defRPr>
            </a:lvl6pPr>
            <a:lvl7pPr marL="4267093" lvl="6" indent="-406390">
              <a:spcBef>
                <a:spcPts val="0"/>
              </a:spcBef>
              <a:spcAft>
                <a:spcPts val="0"/>
              </a:spcAft>
              <a:buClr>
                <a:schemeClr val="lt1"/>
              </a:buClr>
              <a:buSzPts val="1200"/>
              <a:buFont typeface="Roboto Condensed Light"/>
              <a:buAutoNum type="arabicPeriod"/>
              <a:defRPr>
                <a:solidFill>
                  <a:schemeClr val="lt1"/>
                </a:solidFill>
              </a:defRPr>
            </a:lvl7pPr>
            <a:lvl8pPr marL="4876678" lvl="7" indent="-406390">
              <a:spcBef>
                <a:spcPts val="0"/>
              </a:spcBef>
              <a:spcAft>
                <a:spcPts val="0"/>
              </a:spcAft>
              <a:buClr>
                <a:schemeClr val="lt1"/>
              </a:buClr>
              <a:buSzPts val="1200"/>
              <a:buFont typeface="Roboto Condensed Light"/>
              <a:buAutoNum type="alphaLcPeriod"/>
              <a:defRPr>
                <a:solidFill>
                  <a:schemeClr val="lt1"/>
                </a:solidFill>
              </a:defRPr>
            </a:lvl8pPr>
            <a:lvl9pPr marL="5486263" lvl="8" indent="-406390">
              <a:spcBef>
                <a:spcPts val="0"/>
              </a:spcBef>
              <a:spcAft>
                <a:spcPts val="0"/>
              </a:spcAft>
              <a:buClr>
                <a:schemeClr val="lt1"/>
              </a:buClr>
              <a:buSzPts val="1200"/>
              <a:buFont typeface="Roboto Condensed Light"/>
              <a:buAutoNum type="romanLcPeriod"/>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030494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3087940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9"/>
        <p:cNvGrpSpPr/>
        <p:nvPr/>
      </p:nvGrpSpPr>
      <p:grpSpPr>
        <a:xfrm>
          <a:off x="0" y="0"/>
          <a:ext cx="0" cy="0"/>
          <a:chOff x="0" y="0"/>
          <a:chExt cx="0" cy="0"/>
        </a:xfrm>
      </p:grpSpPr>
    </p:spTree>
    <p:extLst>
      <p:ext uri="{BB962C8B-B14F-4D97-AF65-F5344CB8AC3E}">
        <p14:creationId xmlns:p14="http://schemas.microsoft.com/office/powerpoint/2010/main" val="1027540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6168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267">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0" name="Google Shape;20;p5"/>
          <p:cNvSpPr txBox="1">
            <a:spLocks noGrp="1"/>
          </p:cNvSpPr>
          <p:nvPr>
            <p:ph type="title" idx="2"/>
          </p:nvPr>
        </p:nvSpPr>
        <p:spPr>
          <a:xfrm>
            <a:off x="1233031" y="3707500"/>
            <a:ext cx="3428800" cy="50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21" name="Google Shape;21;p5"/>
          <p:cNvSpPr txBox="1">
            <a:spLocks noGrp="1"/>
          </p:cNvSpPr>
          <p:nvPr>
            <p:ph type="subTitle" idx="1"/>
          </p:nvPr>
        </p:nvSpPr>
        <p:spPr>
          <a:xfrm>
            <a:off x="1233033" y="4347567"/>
            <a:ext cx="4862800" cy="12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 name="Google Shape;22;p5"/>
          <p:cNvSpPr txBox="1">
            <a:spLocks noGrp="1"/>
          </p:cNvSpPr>
          <p:nvPr>
            <p:ph type="title" idx="3"/>
          </p:nvPr>
        </p:nvSpPr>
        <p:spPr>
          <a:xfrm>
            <a:off x="6393380" y="3707500"/>
            <a:ext cx="3428800" cy="50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subTitle" idx="4"/>
          </p:nvPr>
        </p:nvSpPr>
        <p:spPr>
          <a:xfrm>
            <a:off x="6393367" y="4347533"/>
            <a:ext cx="4844400" cy="12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8323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267"/>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65337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3338033" y="2831067"/>
            <a:ext cx="5516000" cy="25836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2"/>
              </a:buClr>
              <a:buSzPts val="1000"/>
              <a:buChar char="●"/>
              <a:defRPr sz="1867">
                <a:solidFill>
                  <a:schemeClr val="lt1"/>
                </a:solidFill>
              </a:defRPr>
            </a:lvl1pPr>
            <a:lvl2pPr marL="1219170" lvl="1" indent="-423323">
              <a:spcBef>
                <a:spcPts val="0"/>
              </a:spcBef>
              <a:spcAft>
                <a:spcPts val="0"/>
              </a:spcAft>
              <a:buClr>
                <a:srgbClr val="595959"/>
              </a:buClr>
              <a:buSzPts val="1400"/>
              <a:buFont typeface="Anaheim"/>
              <a:buChar char="○"/>
              <a:defRPr sz="1600">
                <a:solidFill>
                  <a:schemeClr val="lt1"/>
                </a:solidFill>
              </a:defRPr>
            </a:lvl2pPr>
            <a:lvl3pPr marL="1828754" lvl="2" indent="-423323">
              <a:spcBef>
                <a:spcPts val="0"/>
              </a:spcBef>
              <a:spcAft>
                <a:spcPts val="0"/>
              </a:spcAft>
              <a:buClr>
                <a:srgbClr val="595959"/>
              </a:buClr>
              <a:buSzPts val="1400"/>
              <a:buFont typeface="Anaheim"/>
              <a:buChar char="■"/>
              <a:defRPr sz="1600">
                <a:solidFill>
                  <a:schemeClr val="lt1"/>
                </a:solidFill>
              </a:defRPr>
            </a:lvl3pPr>
            <a:lvl4pPr marL="2438339" lvl="3" indent="-423323">
              <a:spcBef>
                <a:spcPts val="0"/>
              </a:spcBef>
              <a:spcAft>
                <a:spcPts val="0"/>
              </a:spcAft>
              <a:buClr>
                <a:srgbClr val="595959"/>
              </a:buClr>
              <a:buSzPts val="1400"/>
              <a:buFont typeface="Anaheim"/>
              <a:buChar char="●"/>
              <a:defRPr sz="1600">
                <a:solidFill>
                  <a:schemeClr val="lt1"/>
                </a:solidFill>
              </a:defRPr>
            </a:lvl4pPr>
            <a:lvl5pPr marL="3047924" lvl="4" indent="-423323">
              <a:spcBef>
                <a:spcPts val="0"/>
              </a:spcBef>
              <a:spcAft>
                <a:spcPts val="0"/>
              </a:spcAft>
              <a:buClr>
                <a:srgbClr val="595959"/>
              </a:buClr>
              <a:buSzPts val="1400"/>
              <a:buFont typeface="Anaheim"/>
              <a:buChar char="○"/>
              <a:defRPr sz="1600">
                <a:solidFill>
                  <a:schemeClr val="lt1"/>
                </a:solidFill>
              </a:defRPr>
            </a:lvl5pPr>
            <a:lvl6pPr marL="3657509" lvl="5" indent="-423323">
              <a:spcBef>
                <a:spcPts val="0"/>
              </a:spcBef>
              <a:spcAft>
                <a:spcPts val="0"/>
              </a:spcAft>
              <a:buClr>
                <a:srgbClr val="595959"/>
              </a:buClr>
              <a:buSzPts val="1400"/>
              <a:buFont typeface="Anaheim"/>
              <a:buChar char="■"/>
              <a:defRPr sz="1600">
                <a:solidFill>
                  <a:schemeClr val="lt1"/>
                </a:solidFill>
              </a:defRPr>
            </a:lvl6pPr>
            <a:lvl7pPr marL="4267093" lvl="6" indent="-423323">
              <a:spcBef>
                <a:spcPts val="0"/>
              </a:spcBef>
              <a:spcAft>
                <a:spcPts val="0"/>
              </a:spcAft>
              <a:buClr>
                <a:srgbClr val="595959"/>
              </a:buClr>
              <a:buSzPts val="1400"/>
              <a:buFont typeface="Anaheim"/>
              <a:buChar char="●"/>
              <a:defRPr sz="1600">
                <a:solidFill>
                  <a:schemeClr val="lt1"/>
                </a:solidFill>
              </a:defRPr>
            </a:lvl7pPr>
            <a:lvl8pPr marL="4876678" lvl="7" indent="-423323">
              <a:spcBef>
                <a:spcPts val="0"/>
              </a:spcBef>
              <a:spcAft>
                <a:spcPts val="0"/>
              </a:spcAft>
              <a:buClr>
                <a:srgbClr val="595959"/>
              </a:buClr>
              <a:buSzPts val="1400"/>
              <a:buFont typeface="Anaheim"/>
              <a:buChar char="○"/>
              <a:defRPr sz="1600">
                <a:solidFill>
                  <a:schemeClr val="lt1"/>
                </a:solidFill>
              </a:defRPr>
            </a:lvl8pPr>
            <a:lvl9pPr marL="5486263" lvl="8" indent="-423323">
              <a:spcBef>
                <a:spcPts val="0"/>
              </a:spcBef>
              <a:spcAft>
                <a:spcPts val="0"/>
              </a:spcAft>
              <a:buClr>
                <a:srgbClr val="595959"/>
              </a:buClr>
              <a:buSzPts val="1400"/>
              <a:buFont typeface="Anaheim"/>
              <a:buChar char="■"/>
              <a:defRPr sz="1600">
                <a:solidFill>
                  <a:schemeClr val="lt1"/>
                </a:solidFill>
              </a:defRPr>
            </a:lvl9pPr>
          </a:lstStyle>
          <a:p>
            <a:pPr lvl="0"/>
            <a:r>
              <a:rPr lang="en-US"/>
              <a:t>Click to edit Master text styles</a:t>
            </a:r>
          </a:p>
        </p:txBody>
      </p:sp>
      <p:sp>
        <p:nvSpPr>
          <p:cNvPr id="28" name="Google Shape;28;p7"/>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53056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flipH="1">
            <a:off x="954167" y="1807233"/>
            <a:ext cx="8862000" cy="3240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4800"/>
              <a:buNone/>
              <a:defRPr sz="13066">
                <a:solidFill>
                  <a:schemeClr val="lt1"/>
                </a:solidFill>
                <a:latin typeface="Kumbh Sans"/>
                <a:ea typeface="Kumbh Sans"/>
                <a:cs typeface="Kumbh Sans"/>
                <a:sym typeface="Kumbh Sans"/>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5132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915200" y="3711233"/>
            <a:ext cx="8361600" cy="9828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6400">
                <a:solidFill>
                  <a:schemeClr val="lt1"/>
                </a:solidFill>
              </a:defRPr>
            </a:lvl1pPr>
            <a:lvl2pPr lvl="1" algn="r">
              <a:spcBef>
                <a:spcPts val="0"/>
              </a:spcBef>
              <a:spcAft>
                <a:spcPts val="0"/>
              </a:spcAft>
              <a:buSzPts val="4200"/>
              <a:buNone/>
              <a:defRPr sz="5600"/>
            </a:lvl2pPr>
            <a:lvl3pPr lvl="2" algn="r">
              <a:spcBef>
                <a:spcPts val="0"/>
              </a:spcBef>
              <a:spcAft>
                <a:spcPts val="0"/>
              </a:spcAft>
              <a:buSzPts val="4200"/>
              <a:buNone/>
              <a:defRPr sz="5600"/>
            </a:lvl3pPr>
            <a:lvl4pPr lvl="3" algn="r">
              <a:spcBef>
                <a:spcPts val="0"/>
              </a:spcBef>
              <a:spcAft>
                <a:spcPts val="0"/>
              </a:spcAft>
              <a:buSzPts val="4200"/>
              <a:buNone/>
              <a:defRPr sz="5600"/>
            </a:lvl4pPr>
            <a:lvl5pPr lvl="4" algn="r">
              <a:spcBef>
                <a:spcPts val="0"/>
              </a:spcBef>
              <a:spcAft>
                <a:spcPts val="0"/>
              </a:spcAft>
              <a:buSzPts val="4200"/>
              <a:buNone/>
              <a:defRPr sz="5600"/>
            </a:lvl5pPr>
            <a:lvl6pPr lvl="5" algn="r">
              <a:spcBef>
                <a:spcPts val="0"/>
              </a:spcBef>
              <a:spcAft>
                <a:spcPts val="0"/>
              </a:spcAft>
              <a:buSzPts val="4200"/>
              <a:buNone/>
              <a:defRPr sz="5600"/>
            </a:lvl6pPr>
            <a:lvl7pPr lvl="6" algn="r">
              <a:spcBef>
                <a:spcPts val="0"/>
              </a:spcBef>
              <a:spcAft>
                <a:spcPts val="0"/>
              </a:spcAft>
              <a:buSzPts val="4200"/>
              <a:buNone/>
              <a:defRPr sz="5600"/>
            </a:lvl7pPr>
            <a:lvl8pPr lvl="7" algn="r">
              <a:spcBef>
                <a:spcPts val="0"/>
              </a:spcBef>
              <a:spcAft>
                <a:spcPts val="0"/>
              </a:spcAft>
              <a:buSzPts val="4200"/>
              <a:buNone/>
              <a:defRPr sz="5600"/>
            </a:lvl8pPr>
            <a:lvl9pPr lvl="8" algn="r">
              <a:spcBef>
                <a:spcPts val="0"/>
              </a:spcBef>
              <a:spcAft>
                <a:spcPts val="0"/>
              </a:spcAft>
              <a:buSzPts val="4200"/>
              <a:buNone/>
              <a:defRPr sz="5600"/>
            </a:lvl9pPr>
          </a:lstStyle>
          <a:p>
            <a:r>
              <a:rPr lang="en-US"/>
              <a:t>Click to edit Master title style</a:t>
            </a:r>
            <a:endParaRPr/>
          </a:p>
        </p:txBody>
      </p:sp>
      <p:sp>
        <p:nvSpPr>
          <p:cNvPr id="33" name="Google Shape;33;p9"/>
          <p:cNvSpPr txBox="1">
            <a:spLocks noGrp="1"/>
          </p:cNvSpPr>
          <p:nvPr>
            <p:ph type="subTitle" idx="1"/>
          </p:nvPr>
        </p:nvSpPr>
        <p:spPr>
          <a:xfrm>
            <a:off x="1915233" y="4751233"/>
            <a:ext cx="8361600" cy="98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000">
                <a:solidFill>
                  <a:schemeClr val="lt1"/>
                </a:solidFill>
                <a:latin typeface="DM Sans"/>
                <a:ea typeface="DM Sans"/>
                <a:cs typeface="DM Sans"/>
                <a:sym typeface="DM Sans"/>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61641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1075623" y="2089800"/>
            <a:ext cx="2810000" cy="2432800"/>
          </a:xfrm>
          <a:prstGeom prst="rect">
            <a:avLst/>
          </a:prstGeom>
        </p:spPr>
        <p:txBody>
          <a:bodyPr spcFirstLastPara="1" wrap="square" lIns="91425" tIns="91425" rIns="91425" bIns="91425" anchor="t" anchorCtr="0">
            <a:noAutofit/>
          </a:bodyPr>
          <a:lstStyle>
            <a:lvl1pPr marL="609585" lvl="0" indent="-304792">
              <a:lnSpc>
                <a:spcPct val="90000"/>
              </a:lnSpc>
              <a:spcBef>
                <a:spcPts val="0"/>
              </a:spcBef>
              <a:spcAft>
                <a:spcPts val="0"/>
              </a:spcAft>
              <a:buSzPts val="1800"/>
              <a:buNone/>
              <a:defRPr sz="4267">
                <a:solidFill>
                  <a:schemeClr val="lt1"/>
                </a:solidFill>
                <a:latin typeface="DM Serif Display"/>
                <a:ea typeface="DM Serif Display"/>
                <a:cs typeface="DM Serif Display"/>
                <a:sym typeface="DM Serif Display"/>
              </a:defRPr>
            </a:lvl1pPr>
          </a:lstStyle>
          <a:p>
            <a:pPr lvl="0"/>
            <a:r>
              <a:rPr lang="en-US"/>
              <a:t>Click to edit Master text styles</a:t>
            </a:r>
          </a:p>
        </p:txBody>
      </p:sp>
    </p:spTree>
    <p:extLst>
      <p:ext uri="{BB962C8B-B14F-4D97-AF65-F5344CB8AC3E}">
        <p14:creationId xmlns:p14="http://schemas.microsoft.com/office/powerpoint/2010/main" val="345018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4267" y="717667"/>
            <a:ext cx="10284000" cy="81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1pPr>
            <a:lvl2pPr lvl="1">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2pPr>
            <a:lvl3pPr lvl="2">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3pPr>
            <a:lvl4pPr lvl="3">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4pPr>
            <a:lvl5pPr lvl="4">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5pPr>
            <a:lvl6pPr lvl="5">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6pPr>
            <a:lvl7pPr lvl="6">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7pPr>
            <a:lvl8pPr lvl="7">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8pPr>
            <a:lvl9pPr lvl="8">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954067" y="1536633"/>
            <a:ext cx="10284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34136347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8" name="Google Shape;158;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20827019"/>
      </p:ext>
    </p:extLst>
  </p:cSld>
  <p:clrMap bg1="lt1" tx1="dk1" bg2="dk2" tx2="lt2" accent1="accent1" accent2="accent2" accent3="accent3" accent4="accent4" accent5="accent5" accent6="accent6" hlink="hlink" folHlink="folHlink"/>
  <p:sldLayoutIdLst>
    <p:sldLayoutId id="2147483735" r:id="rId1"/>
    <p:sldLayoutId id="2147483736" r:id="rId2"/>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hart" Target="../charts/chart10.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package" Target="../embeddings/Microsoft_Excel_Worksheet15.xlsx"/><Relationship Id="rId5" Type="http://schemas.openxmlformats.org/officeDocument/2006/relationships/image" Target="../media/image11.emf"/><Relationship Id="rId4" Type="http://schemas.openxmlformats.org/officeDocument/2006/relationships/package" Target="../embeddings/Microsoft_Excel_Worksheet14.xls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chart" Target="../charts/char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8.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package" Target="../embeddings/Microsoft_Excel_Worksheet6.xlsx"/><Relationship Id="rId5" Type="http://schemas.openxmlformats.org/officeDocument/2006/relationships/image" Target="../media/image7.emf"/><Relationship Id="rId4" Type="http://schemas.openxmlformats.org/officeDocument/2006/relationships/package" Target="../embeddings/Microsoft_Excel_Worksheet5.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undefined">
            <a:extLst>
              <a:ext uri="{FF2B5EF4-FFF2-40B4-BE49-F238E27FC236}">
                <a16:creationId xmlns:a16="http://schemas.microsoft.com/office/drawing/2014/main" id="{B87B6A62-8424-484C-BB89-9BDCE07D3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9" y="2237258"/>
            <a:ext cx="4787788" cy="5578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A33F80-EBAA-4027-A286-A9312AFE0BDE}"/>
              </a:ext>
            </a:extLst>
          </p:cNvPr>
          <p:cNvSpPr>
            <a:spLocks noGrp="1"/>
          </p:cNvSpPr>
          <p:nvPr>
            <p:ph type="ctrTitle"/>
          </p:nvPr>
        </p:nvSpPr>
        <p:spPr>
          <a:xfrm>
            <a:off x="3509382" y="1211866"/>
            <a:ext cx="8215771" cy="1195669"/>
          </a:xfrm>
        </p:spPr>
        <p:txBody>
          <a:bodyPr anchor="ctr"/>
          <a:lstStyle/>
          <a:p>
            <a:pPr algn="r"/>
            <a:r>
              <a:rPr lang="en-US" sz="7200" dirty="0"/>
              <a:t>A</a:t>
            </a:r>
            <a:r>
              <a:rPr lang="en-US" altLang="zh-CN" sz="7200" dirty="0"/>
              <a:t>pp Store Analysis</a:t>
            </a:r>
            <a:endParaRPr lang="en-US" sz="7200" dirty="0"/>
          </a:p>
        </p:txBody>
      </p:sp>
      <p:sp>
        <p:nvSpPr>
          <p:cNvPr id="3" name="Subtitle 2">
            <a:extLst>
              <a:ext uri="{FF2B5EF4-FFF2-40B4-BE49-F238E27FC236}">
                <a16:creationId xmlns:a16="http://schemas.microsoft.com/office/drawing/2014/main" id="{60FC0C85-4BF3-47F2-A493-764342D453AC}"/>
              </a:ext>
            </a:extLst>
          </p:cNvPr>
          <p:cNvSpPr>
            <a:spLocks noGrp="1"/>
          </p:cNvSpPr>
          <p:nvPr>
            <p:ph type="subTitle" idx="1"/>
          </p:nvPr>
        </p:nvSpPr>
        <p:spPr>
          <a:xfrm>
            <a:off x="9537539" y="2407535"/>
            <a:ext cx="2187614" cy="458098"/>
          </a:xfrm>
        </p:spPr>
        <p:txBody>
          <a:bodyPr/>
          <a:lstStyle/>
          <a:p>
            <a:pPr algn="r"/>
            <a:r>
              <a:rPr lang="en-US" sz="1800" dirty="0"/>
              <a:t>Ling Jiang,</a:t>
            </a:r>
            <a:r>
              <a:rPr lang="zh-CN" altLang="en-US" sz="1800" dirty="0"/>
              <a:t> </a:t>
            </a:r>
            <a:r>
              <a:rPr lang="en-US" sz="1800" dirty="0"/>
              <a:t>April 21</a:t>
            </a:r>
          </a:p>
        </p:txBody>
      </p:sp>
    </p:spTree>
    <p:extLst>
      <p:ext uri="{BB962C8B-B14F-4D97-AF65-F5344CB8AC3E}">
        <p14:creationId xmlns:p14="http://schemas.microsoft.com/office/powerpoint/2010/main" val="132267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015165" cy="2302000"/>
          </a:xfrm>
        </p:spPr>
        <p:txBody>
          <a:bodyPr/>
          <a:lstStyle/>
          <a:p>
            <a:r>
              <a:rPr lang="en-US" dirty="0">
                <a:solidFill>
                  <a:schemeClr val="bg1"/>
                </a:solidFill>
              </a:rPr>
              <a:t>Platform</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Distribution channel</a:t>
            </a:r>
          </a:p>
        </p:txBody>
      </p:sp>
    </p:spTree>
    <p:extLst>
      <p:ext uri="{BB962C8B-B14F-4D97-AF65-F5344CB8AC3E}">
        <p14:creationId xmlns:p14="http://schemas.microsoft.com/office/powerpoint/2010/main" val="341112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Platform – PV, Transaction</a:t>
            </a:r>
          </a:p>
        </p:txBody>
      </p:sp>
      <p:graphicFrame>
        <p:nvGraphicFramePr>
          <p:cNvPr id="10" name="Chart 9">
            <a:extLst>
              <a:ext uri="{FF2B5EF4-FFF2-40B4-BE49-F238E27FC236}">
                <a16:creationId xmlns:a16="http://schemas.microsoft.com/office/drawing/2014/main" id="{07ADB084-DD6D-4E30-8941-067AEE0AE010}"/>
              </a:ext>
            </a:extLst>
          </p:cNvPr>
          <p:cNvGraphicFramePr/>
          <p:nvPr/>
        </p:nvGraphicFramePr>
        <p:xfrm>
          <a:off x="5869010" y="1218849"/>
          <a:ext cx="5669280" cy="24600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1C816EB1-F3C9-4D7C-8917-9EA334EF7BD7}"/>
              </a:ext>
            </a:extLst>
          </p:cNvPr>
          <p:cNvGraphicFramePr/>
          <p:nvPr/>
        </p:nvGraphicFramePr>
        <p:xfrm>
          <a:off x="5869010" y="3961021"/>
          <a:ext cx="5669280" cy="2460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7FB05404-E3B3-4F10-B6D6-53CF9B9EAF73}"/>
              </a:ext>
            </a:extLst>
          </p:cNvPr>
          <p:cNvGraphicFramePr/>
          <p:nvPr/>
        </p:nvGraphicFramePr>
        <p:xfrm>
          <a:off x="5940132" y="661115"/>
          <a:ext cx="6035038" cy="454592"/>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a:extLst>
              <a:ext uri="{FF2B5EF4-FFF2-40B4-BE49-F238E27FC236}">
                <a16:creationId xmlns:a16="http://schemas.microsoft.com/office/drawing/2014/main" id="{FFAB9155-34F9-4091-9091-5F79379C0C85}"/>
              </a:ext>
            </a:extLst>
          </p:cNvPr>
          <p:cNvGrpSpPr/>
          <p:nvPr/>
        </p:nvGrpSpPr>
        <p:grpSpPr>
          <a:xfrm>
            <a:off x="1103972" y="1286942"/>
            <a:ext cx="4027261" cy="1763024"/>
            <a:chOff x="1103972" y="1286942"/>
            <a:chExt cx="4027261" cy="1763024"/>
          </a:xfrm>
        </p:grpSpPr>
        <p:pic>
          <p:nvPicPr>
            <p:cNvPr id="6150" name="Picture 6" descr="Device, devices, ipad, iphone, mobile, phone, tablet icon - Download on Iconfinder">
              <a:extLst>
                <a:ext uri="{FF2B5EF4-FFF2-40B4-BE49-F238E27FC236}">
                  <a16:creationId xmlns:a16="http://schemas.microsoft.com/office/drawing/2014/main" id="{807549AE-F481-44E2-A609-EA209F70D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70" y="1776420"/>
              <a:ext cx="1261354" cy="126135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ellphone, device, iphone, mobile, phone, smartphone, tel icon - Download on Iconfinder">
              <a:extLst>
                <a:ext uri="{FF2B5EF4-FFF2-40B4-BE49-F238E27FC236}">
                  <a16:creationId xmlns:a16="http://schemas.microsoft.com/office/drawing/2014/main" id="{181FC8F2-1E1C-40E2-AE35-ABBC66CFD3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972" y="2013055"/>
              <a:ext cx="1036911" cy="103691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03B9DE2-FB73-4E7E-B15F-5E2EC1E105A7}"/>
                </a:ext>
              </a:extLst>
            </p:cNvPr>
            <p:cNvSpPr txBox="1"/>
            <p:nvPr/>
          </p:nvSpPr>
          <p:spPr>
            <a:xfrm>
              <a:off x="3604853" y="1286943"/>
              <a:ext cx="1526380" cy="307777"/>
            </a:xfrm>
            <a:prstGeom prst="rect">
              <a:avLst/>
            </a:prstGeom>
            <a:noFill/>
          </p:spPr>
          <p:txBody>
            <a:bodyPr wrap="none" rtlCol="0">
              <a:spAutoFit/>
            </a:bodyPr>
            <a:lstStyle/>
            <a:p>
              <a:r>
                <a:rPr lang="en-US" b="1" dirty="0"/>
                <a:t>App Availability</a:t>
              </a:r>
            </a:p>
          </p:txBody>
        </p:sp>
        <p:sp>
          <p:nvSpPr>
            <p:cNvPr id="25" name="Arrow: Left 24">
              <a:extLst>
                <a:ext uri="{FF2B5EF4-FFF2-40B4-BE49-F238E27FC236}">
                  <a16:creationId xmlns:a16="http://schemas.microsoft.com/office/drawing/2014/main" id="{884589AB-E503-4CEE-9CBB-49E16AD45914}"/>
                </a:ext>
              </a:extLst>
            </p:cNvPr>
            <p:cNvSpPr/>
            <p:nvPr/>
          </p:nvSpPr>
          <p:spPr>
            <a:xfrm>
              <a:off x="2095065" y="2190787"/>
              <a:ext cx="1509788" cy="51622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Purchase</a:t>
              </a:r>
            </a:p>
          </p:txBody>
        </p:sp>
        <p:sp>
          <p:nvSpPr>
            <p:cNvPr id="30" name="TextBox 29">
              <a:extLst>
                <a:ext uri="{FF2B5EF4-FFF2-40B4-BE49-F238E27FC236}">
                  <a16:creationId xmlns:a16="http://schemas.microsoft.com/office/drawing/2014/main" id="{F60E10C9-482D-40CF-9EFD-3DD929548A29}"/>
                </a:ext>
              </a:extLst>
            </p:cNvPr>
            <p:cNvSpPr txBox="1"/>
            <p:nvPr/>
          </p:nvSpPr>
          <p:spPr>
            <a:xfrm>
              <a:off x="1241553" y="1286942"/>
              <a:ext cx="761747" cy="307777"/>
            </a:xfrm>
            <a:prstGeom prst="rect">
              <a:avLst/>
            </a:prstGeom>
            <a:noFill/>
          </p:spPr>
          <p:txBody>
            <a:bodyPr wrap="none" rtlCol="0">
              <a:spAutoFit/>
            </a:bodyPr>
            <a:lstStyle/>
            <a:p>
              <a:r>
                <a:rPr lang="en-US" b="1" dirty="0"/>
                <a:t>Device</a:t>
              </a:r>
            </a:p>
          </p:txBody>
        </p:sp>
        <p:sp>
          <p:nvSpPr>
            <p:cNvPr id="26" name="TextBox 25">
              <a:extLst>
                <a:ext uri="{FF2B5EF4-FFF2-40B4-BE49-F238E27FC236}">
                  <a16:creationId xmlns:a16="http://schemas.microsoft.com/office/drawing/2014/main" id="{9717D269-0BC4-4621-9C9C-FD69C2FCCF80}"/>
                </a:ext>
              </a:extLst>
            </p:cNvPr>
            <p:cNvSpPr txBox="1"/>
            <p:nvPr/>
          </p:nvSpPr>
          <p:spPr>
            <a:xfrm>
              <a:off x="3825786" y="1514810"/>
              <a:ext cx="1067921" cy="261610"/>
            </a:xfrm>
            <a:prstGeom prst="rect">
              <a:avLst/>
            </a:prstGeom>
            <a:noFill/>
          </p:spPr>
          <p:txBody>
            <a:bodyPr wrap="none" rtlCol="0">
              <a:spAutoFit/>
            </a:bodyPr>
            <a:lstStyle/>
            <a:p>
              <a:pPr algn="ctr"/>
              <a:r>
                <a:rPr lang="en-US" sz="1050" dirty="0"/>
                <a:t>iPad + iPhone</a:t>
              </a:r>
            </a:p>
          </p:txBody>
        </p:sp>
        <p:sp>
          <p:nvSpPr>
            <p:cNvPr id="32" name="TextBox 31">
              <a:extLst>
                <a:ext uri="{FF2B5EF4-FFF2-40B4-BE49-F238E27FC236}">
                  <a16:creationId xmlns:a16="http://schemas.microsoft.com/office/drawing/2014/main" id="{E2628C1D-9C50-49EC-BD94-CD8CACFE62AC}"/>
                </a:ext>
              </a:extLst>
            </p:cNvPr>
            <p:cNvSpPr txBox="1"/>
            <p:nvPr/>
          </p:nvSpPr>
          <p:spPr>
            <a:xfrm>
              <a:off x="1319297" y="1514810"/>
              <a:ext cx="606255" cy="253916"/>
            </a:xfrm>
            <a:prstGeom prst="rect">
              <a:avLst/>
            </a:prstGeom>
            <a:noFill/>
          </p:spPr>
          <p:txBody>
            <a:bodyPr wrap="none" rtlCol="0">
              <a:spAutoFit/>
            </a:bodyPr>
            <a:lstStyle/>
            <a:p>
              <a:pPr algn="ctr"/>
              <a:r>
                <a:rPr lang="en-US" sz="1050" dirty="0"/>
                <a:t>iPhone</a:t>
              </a:r>
            </a:p>
          </p:txBody>
        </p:sp>
      </p:grpSp>
      <p:grpSp>
        <p:nvGrpSpPr>
          <p:cNvPr id="29" name="Group 28">
            <a:extLst>
              <a:ext uri="{FF2B5EF4-FFF2-40B4-BE49-F238E27FC236}">
                <a16:creationId xmlns:a16="http://schemas.microsoft.com/office/drawing/2014/main" id="{38F8F975-5C58-413C-B437-FC86805776FB}"/>
              </a:ext>
            </a:extLst>
          </p:cNvPr>
          <p:cNvGrpSpPr/>
          <p:nvPr/>
        </p:nvGrpSpPr>
        <p:grpSpPr>
          <a:xfrm>
            <a:off x="1103972" y="3504269"/>
            <a:ext cx="4027261" cy="1763024"/>
            <a:chOff x="1103972" y="4326488"/>
            <a:chExt cx="4027261" cy="1763024"/>
          </a:xfrm>
        </p:grpSpPr>
        <p:pic>
          <p:nvPicPr>
            <p:cNvPr id="34" name="Picture 8" descr="Cellphone, device, iphone, mobile, phone, smartphone, tel icon - Download on Iconfinder">
              <a:extLst>
                <a:ext uri="{FF2B5EF4-FFF2-40B4-BE49-F238E27FC236}">
                  <a16:creationId xmlns:a16="http://schemas.microsoft.com/office/drawing/2014/main" id="{36458047-B28F-4D72-ADA2-33DC03B2AE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972" y="5052601"/>
              <a:ext cx="1036911" cy="103691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B64FBF2-7AC2-4FAC-A3E7-87A1C5B2F860}"/>
                </a:ext>
              </a:extLst>
            </p:cNvPr>
            <p:cNvSpPr txBox="1"/>
            <p:nvPr/>
          </p:nvSpPr>
          <p:spPr>
            <a:xfrm>
              <a:off x="3604853" y="4326489"/>
              <a:ext cx="1526380" cy="307777"/>
            </a:xfrm>
            <a:prstGeom prst="rect">
              <a:avLst/>
            </a:prstGeom>
            <a:noFill/>
          </p:spPr>
          <p:txBody>
            <a:bodyPr wrap="none" rtlCol="0">
              <a:spAutoFit/>
            </a:bodyPr>
            <a:lstStyle/>
            <a:p>
              <a:r>
                <a:rPr lang="en-US" b="1" dirty="0"/>
                <a:t>App Availability</a:t>
              </a:r>
            </a:p>
          </p:txBody>
        </p:sp>
        <p:sp>
          <p:nvSpPr>
            <p:cNvPr id="36" name="Arrow: Left 35">
              <a:extLst>
                <a:ext uri="{FF2B5EF4-FFF2-40B4-BE49-F238E27FC236}">
                  <a16:creationId xmlns:a16="http://schemas.microsoft.com/office/drawing/2014/main" id="{892A519B-B35D-491C-92FE-A3B5B2792058}"/>
                </a:ext>
              </a:extLst>
            </p:cNvPr>
            <p:cNvSpPr/>
            <p:nvPr/>
          </p:nvSpPr>
          <p:spPr>
            <a:xfrm>
              <a:off x="2095065" y="5230333"/>
              <a:ext cx="1509788" cy="51622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Purchase</a:t>
              </a:r>
            </a:p>
          </p:txBody>
        </p:sp>
        <p:sp>
          <p:nvSpPr>
            <p:cNvPr id="37" name="TextBox 36">
              <a:extLst>
                <a:ext uri="{FF2B5EF4-FFF2-40B4-BE49-F238E27FC236}">
                  <a16:creationId xmlns:a16="http://schemas.microsoft.com/office/drawing/2014/main" id="{4FC674FF-16EE-4ED7-BD5A-468E4B945CD5}"/>
                </a:ext>
              </a:extLst>
            </p:cNvPr>
            <p:cNvSpPr txBox="1"/>
            <p:nvPr/>
          </p:nvSpPr>
          <p:spPr>
            <a:xfrm>
              <a:off x="1241553" y="4326488"/>
              <a:ext cx="761747" cy="307777"/>
            </a:xfrm>
            <a:prstGeom prst="rect">
              <a:avLst/>
            </a:prstGeom>
            <a:noFill/>
          </p:spPr>
          <p:txBody>
            <a:bodyPr wrap="none" rtlCol="0">
              <a:spAutoFit/>
            </a:bodyPr>
            <a:lstStyle/>
            <a:p>
              <a:r>
                <a:rPr lang="en-US" b="1" dirty="0"/>
                <a:t>Device</a:t>
              </a:r>
            </a:p>
          </p:txBody>
        </p:sp>
        <p:sp>
          <p:nvSpPr>
            <p:cNvPr id="38" name="TextBox 37">
              <a:extLst>
                <a:ext uri="{FF2B5EF4-FFF2-40B4-BE49-F238E27FC236}">
                  <a16:creationId xmlns:a16="http://schemas.microsoft.com/office/drawing/2014/main" id="{227172D1-3ED3-4508-8B33-F961541C4411}"/>
                </a:ext>
              </a:extLst>
            </p:cNvPr>
            <p:cNvSpPr txBox="1"/>
            <p:nvPr/>
          </p:nvSpPr>
          <p:spPr>
            <a:xfrm>
              <a:off x="4056618" y="4554356"/>
              <a:ext cx="606255" cy="253916"/>
            </a:xfrm>
            <a:prstGeom prst="rect">
              <a:avLst/>
            </a:prstGeom>
            <a:noFill/>
          </p:spPr>
          <p:txBody>
            <a:bodyPr wrap="none" rtlCol="0">
              <a:spAutoFit/>
            </a:bodyPr>
            <a:lstStyle/>
            <a:p>
              <a:pPr algn="ctr"/>
              <a:r>
                <a:rPr lang="en-US" sz="1050" dirty="0"/>
                <a:t>iPhone</a:t>
              </a:r>
            </a:p>
          </p:txBody>
        </p:sp>
        <p:sp>
          <p:nvSpPr>
            <p:cNvPr id="39" name="TextBox 38">
              <a:extLst>
                <a:ext uri="{FF2B5EF4-FFF2-40B4-BE49-F238E27FC236}">
                  <a16:creationId xmlns:a16="http://schemas.microsoft.com/office/drawing/2014/main" id="{A962E46A-1A9B-4EEB-A3E8-402E47C566D9}"/>
                </a:ext>
              </a:extLst>
            </p:cNvPr>
            <p:cNvSpPr txBox="1"/>
            <p:nvPr/>
          </p:nvSpPr>
          <p:spPr>
            <a:xfrm>
              <a:off x="1319297" y="4554356"/>
              <a:ext cx="606255" cy="253916"/>
            </a:xfrm>
            <a:prstGeom prst="rect">
              <a:avLst/>
            </a:prstGeom>
            <a:noFill/>
          </p:spPr>
          <p:txBody>
            <a:bodyPr wrap="none" rtlCol="0">
              <a:spAutoFit/>
            </a:bodyPr>
            <a:lstStyle/>
            <a:p>
              <a:pPr algn="ctr"/>
              <a:r>
                <a:rPr lang="en-US" sz="1050" dirty="0"/>
                <a:t>iPhone</a:t>
              </a:r>
            </a:p>
          </p:txBody>
        </p:sp>
        <p:pic>
          <p:nvPicPr>
            <p:cNvPr id="40" name="Picture 8" descr="Cellphone, device, iphone, mobile, phone, smartphone, tel icon - Download on Iconfinder">
              <a:extLst>
                <a:ext uri="{FF2B5EF4-FFF2-40B4-BE49-F238E27FC236}">
                  <a16:creationId xmlns:a16="http://schemas.microsoft.com/office/drawing/2014/main" id="{75644E3F-9705-4EB4-9C05-DBDFCC0F2A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786" y="5052601"/>
              <a:ext cx="1036911" cy="1036911"/>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Rounded Corners 62">
            <a:extLst>
              <a:ext uri="{FF2B5EF4-FFF2-40B4-BE49-F238E27FC236}">
                <a16:creationId xmlns:a16="http://schemas.microsoft.com/office/drawing/2014/main" id="{AFAFF803-A077-49AA-B39E-73A18F65675B}"/>
              </a:ext>
            </a:extLst>
          </p:cNvPr>
          <p:cNvSpPr/>
          <p:nvPr/>
        </p:nvSpPr>
        <p:spPr>
          <a:xfrm>
            <a:off x="945395" y="1218849"/>
            <a:ext cx="4266863" cy="4267551"/>
          </a:xfrm>
          <a:prstGeom prst="roundRect">
            <a:avLst>
              <a:gd name="adj" fmla="val 36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 name="TextBox 6143">
            <a:extLst>
              <a:ext uri="{FF2B5EF4-FFF2-40B4-BE49-F238E27FC236}">
                <a16:creationId xmlns:a16="http://schemas.microsoft.com/office/drawing/2014/main" id="{AEA7656C-0310-4257-BEAB-81D1768D8CE5}"/>
              </a:ext>
            </a:extLst>
          </p:cNvPr>
          <p:cNvSpPr txBox="1"/>
          <p:nvPr/>
        </p:nvSpPr>
        <p:spPr>
          <a:xfrm>
            <a:off x="1493896" y="5684975"/>
            <a:ext cx="2712126" cy="400110"/>
          </a:xfrm>
          <a:prstGeom prst="rect">
            <a:avLst/>
          </a:prstGeom>
          <a:noFill/>
        </p:spPr>
        <p:txBody>
          <a:bodyPr wrap="square" rtlCol="0">
            <a:spAutoFit/>
          </a:bodyPr>
          <a:lstStyle/>
          <a:p>
            <a:pPr algn="ctr"/>
            <a:r>
              <a:rPr lang="en-US" sz="2000" b="1" dirty="0"/>
              <a:t>Pattern Difference</a:t>
            </a:r>
          </a:p>
        </p:txBody>
      </p:sp>
      <p:grpSp>
        <p:nvGrpSpPr>
          <p:cNvPr id="69" name="Google Shape;5574;p81">
            <a:extLst>
              <a:ext uri="{FF2B5EF4-FFF2-40B4-BE49-F238E27FC236}">
                <a16:creationId xmlns:a16="http://schemas.microsoft.com/office/drawing/2014/main" id="{5F84A58A-51A9-4899-BCF6-0DA858D764AD}"/>
              </a:ext>
            </a:extLst>
          </p:cNvPr>
          <p:cNvGrpSpPr/>
          <p:nvPr/>
        </p:nvGrpSpPr>
        <p:grpSpPr>
          <a:xfrm>
            <a:off x="4052617" y="5713271"/>
            <a:ext cx="375465" cy="371814"/>
            <a:chOff x="-37385100" y="3949908"/>
            <a:chExt cx="321350" cy="318225"/>
          </a:xfrm>
          <a:solidFill>
            <a:schemeClr val="bg1"/>
          </a:solidFill>
        </p:grpSpPr>
        <p:sp>
          <p:nvSpPr>
            <p:cNvPr id="70" name="Google Shape;5575;p81">
              <a:extLst>
                <a:ext uri="{FF2B5EF4-FFF2-40B4-BE49-F238E27FC236}">
                  <a16:creationId xmlns:a16="http://schemas.microsoft.com/office/drawing/2014/main" id="{01B80178-B1D9-424E-9379-75ADDDCA0315}"/>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76;p81">
              <a:extLst>
                <a:ext uri="{FF2B5EF4-FFF2-40B4-BE49-F238E27FC236}">
                  <a16:creationId xmlns:a16="http://schemas.microsoft.com/office/drawing/2014/main" id="{E75E874D-FC22-4EC6-B2F9-887EAA47D7BF}"/>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5293437" cy="215444"/>
          </a:xfrm>
          <a:prstGeom prst="rect">
            <a:avLst/>
          </a:prstGeom>
          <a:noFill/>
        </p:spPr>
        <p:txBody>
          <a:bodyPr wrap="none" rtlCol="0">
            <a:spAutoFit/>
          </a:bodyPr>
          <a:lstStyle/>
          <a:p>
            <a:r>
              <a:rPr lang="en-US" sz="800" dirty="0">
                <a:solidFill>
                  <a:schemeClr val="bg1"/>
                </a:solidFill>
              </a:rPr>
              <a:t>* iPad ~ Both means such transaction that an iPad downloads an app that is available on both iPad and iPhone. </a:t>
            </a:r>
          </a:p>
        </p:txBody>
      </p:sp>
    </p:spTree>
    <p:extLst>
      <p:ext uri="{BB962C8B-B14F-4D97-AF65-F5344CB8AC3E}">
        <p14:creationId xmlns:p14="http://schemas.microsoft.com/office/powerpoint/2010/main" val="30292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Platform – Ticket Size*</a:t>
            </a:r>
          </a:p>
        </p:txBody>
      </p:sp>
      <p:graphicFrame>
        <p:nvGraphicFramePr>
          <p:cNvPr id="10" name="Chart 9">
            <a:extLst>
              <a:ext uri="{FF2B5EF4-FFF2-40B4-BE49-F238E27FC236}">
                <a16:creationId xmlns:a16="http://schemas.microsoft.com/office/drawing/2014/main" id="{07ADB084-DD6D-4E30-8941-067AEE0AE010}"/>
              </a:ext>
            </a:extLst>
          </p:cNvPr>
          <p:cNvGraphicFramePr/>
          <p:nvPr>
            <p:extLst>
              <p:ext uri="{D42A27DB-BD31-4B8C-83A1-F6EECF244321}">
                <p14:modId xmlns:p14="http://schemas.microsoft.com/office/powerpoint/2010/main" val="681553193"/>
              </p:ext>
            </p:extLst>
          </p:nvPr>
        </p:nvGraphicFramePr>
        <p:xfrm>
          <a:off x="5869010" y="1218849"/>
          <a:ext cx="5669280" cy="387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1C816EB1-F3C9-4D7C-8917-9EA334EF7BD7}"/>
              </a:ext>
            </a:extLst>
          </p:cNvPr>
          <p:cNvGraphicFramePr/>
          <p:nvPr>
            <p:extLst>
              <p:ext uri="{D42A27DB-BD31-4B8C-83A1-F6EECF244321}">
                <p14:modId xmlns:p14="http://schemas.microsoft.com/office/powerpoint/2010/main" val="1180527842"/>
              </p:ext>
            </p:extLst>
          </p:nvPr>
        </p:nvGraphicFramePr>
        <p:xfrm>
          <a:off x="270852" y="1218849"/>
          <a:ext cx="5669280" cy="38713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7FB05404-E3B3-4F10-B6D6-53CF9B9EAF73}"/>
              </a:ext>
            </a:extLst>
          </p:cNvPr>
          <p:cNvGraphicFramePr/>
          <p:nvPr>
            <p:extLst>
              <p:ext uri="{D42A27DB-BD31-4B8C-83A1-F6EECF244321}">
                <p14:modId xmlns:p14="http://schemas.microsoft.com/office/powerpoint/2010/main" val="2281076239"/>
              </p:ext>
            </p:extLst>
          </p:nvPr>
        </p:nvGraphicFramePr>
        <p:xfrm>
          <a:off x="5940132" y="661115"/>
          <a:ext cx="6035038" cy="454592"/>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354E33C3-97BB-414C-A291-6EC43461E858}"/>
              </a:ext>
            </a:extLst>
          </p:cNvPr>
          <p:cNvSpPr txBox="1"/>
          <p:nvPr/>
        </p:nvSpPr>
        <p:spPr>
          <a:xfrm>
            <a:off x="926101" y="5464853"/>
            <a:ext cx="2822939" cy="553998"/>
          </a:xfrm>
          <a:prstGeom prst="rect">
            <a:avLst/>
          </a:prstGeom>
          <a:noFill/>
        </p:spPr>
        <p:txBody>
          <a:bodyPr wrap="square" rtlCol="0">
            <a:spAutoFit/>
          </a:bodyPr>
          <a:lstStyle/>
          <a:p>
            <a:r>
              <a:rPr lang="en-US" sz="1000" dirty="0">
                <a:solidFill>
                  <a:schemeClr val="bg1"/>
                </a:solidFill>
              </a:rPr>
              <a:t>1. Significant decline has been observed in the single-platform apps, while the trend is relatively stable in the dual-platform apps. </a:t>
            </a:r>
          </a:p>
        </p:txBody>
      </p:sp>
      <p:sp>
        <p:nvSpPr>
          <p:cNvPr id="33" name="TextBox 32">
            <a:extLst>
              <a:ext uri="{FF2B5EF4-FFF2-40B4-BE49-F238E27FC236}">
                <a16:creationId xmlns:a16="http://schemas.microsoft.com/office/drawing/2014/main" id="{8C1AC652-68FE-4BEB-A7AD-F5754D04B876}"/>
              </a:ext>
            </a:extLst>
          </p:cNvPr>
          <p:cNvSpPr txBox="1"/>
          <p:nvPr/>
        </p:nvSpPr>
        <p:spPr>
          <a:xfrm>
            <a:off x="4150745" y="5464853"/>
            <a:ext cx="3890510" cy="553998"/>
          </a:xfrm>
          <a:prstGeom prst="rect">
            <a:avLst/>
          </a:prstGeom>
          <a:noFill/>
        </p:spPr>
        <p:txBody>
          <a:bodyPr wrap="square" rtlCol="0">
            <a:spAutoFit/>
          </a:bodyPr>
          <a:lstStyle/>
          <a:p>
            <a:r>
              <a:rPr lang="en-US" sz="1000" dirty="0">
                <a:solidFill>
                  <a:schemeClr val="bg1"/>
                </a:solidFill>
              </a:rPr>
              <a:t>2. It is much more obvious when we check the indexed plot. This implies the logic that if a customer knows an app is single-platform only, one will probably spend less per transaction. </a:t>
            </a:r>
          </a:p>
        </p:txBody>
      </p:sp>
      <p:sp>
        <p:nvSpPr>
          <p:cNvPr id="41" name="TextBox 40">
            <a:extLst>
              <a:ext uri="{FF2B5EF4-FFF2-40B4-BE49-F238E27FC236}">
                <a16:creationId xmlns:a16="http://schemas.microsoft.com/office/drawing/2014/main" id="{D45FCAB9-94F0-4B5D-BCE6-3F5F0339320E}"/>
              </a:ext>
            </a:extLst>
          </p:cNvPr>
          <p:cNvSpPr txBox="1"/>
          <p:nvPr/>
        </p:nvSpPr>
        <p:spPr>
          <a:xfrm>
            <a:off x="8442960" y="5464853"/>
            <a:ext cx="2822939" cy="553998"/>
          </a:xfrm>
          <a:prstGeom prst="rect">
            <a:avLst/>
          </a:prstGeom>
          <a:noFill/>
        </p:spPr>
        <p:txBody>
          <a:bodyPr wrap="square" rtlCol="0">
            <a:spAutoFit/>
          </a:bodyPr>
          <a:lstStyle/>
          <a:p>
            <a:r>
              <a:rPr lang="en-US" sz="1000" dirty="0">
                <a:solidFill>
                  <a:schemeClr val="bg1"/>
                </a:solidFill>
              </a:rPr>
              <a:t>3. Some dominant apps such as &lt;unwritten hungry&gt; could lead the trend here. However, other top apps are dual-platform available. </a:t>
            </a:r>
          </a:p>
        </p:txBody>
      </p:sp>
      <p:sp>
        <p:nvSpPr>
          <p:cNvPr id="42" name="TextBox 41">
            <a:extLst>
              <a:ext uri="{FF2B5EF4-FFF2-40B4-BE49-F238E27FC236}">
                <a16:creationId xmlns:a16="http://schemas.microsoft.com/office/drawing/2014/main" id="{1D762C31-B05D-4234-A614-9F3A02B7AE36}"/>
              </a:ext>
            </a:extLst>
          </p:cNvPr>
          <p:cNvSpPr txBox="1"/>
          <p:nvPr/>
        </p:nvSpPr>
        <p:spPr>
          <a:xfrm>
            <a:off x="109314" y="6538348"/>
            <a:ext cx="6829114" cy="215444"/>
          </a:xfrm>
          <a:prstGeom prst="rect">
            <a:avLst/>
          </a:prstGeom>
          <a:noFill/>
        </p:spPr>
        <p:txBody>
          <a:bodyPr wrap="none" rtlCol="0">
            <a:spAutoFit/>
          </a:bodyPr>
          <a:lstStyle/>
          <a:p>
            <a:r>
              <a:rPr lang="en-US" sz="800" dirty="0">
                <a:solidFill>
                  <a:schemeClr val="bg1"/>
                </a:solidFill>
              </a:rPr>
              <a:t>* Ticket size is defined as total PV divided by total transaction. 	** Every data points are divided by the first value in each curve. </a:t>
            </a:r>
          </a:p>
        </p:txBody>
      </p:sp>
      <p:cxnSp>
        <p:nvCxnSpPr>
          <p:cNvPr id="4" name="Straight Arrow Connector 3">
            <a:extLst>
              <a:ext uri="{FF2B5EF4-FFF2-40B4-BE49-F238E27FC236}">
                <a16:creationId xmlns:a16="http://schemas.microsoft.com/office/drawing/2014/main" id="{9AAEF5AB-F30E-4357-90AE-A35F3112440C}"/>
              </a:ext>
            </a:extLst>
          </p:cNvPr>
          <p:cNvCxnSpPr>
            <a:cxnSpLocks/>
          </p:cNvCxnSpPr>
          <p:nvPr/>
        </p:nvCxnSpPr>
        <p:spPr>
          <a:xfrm>
            <a:off x="7254240" y="2631440"/>
            <a:ext cx="3078480" cy="12623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58BD105-7751-4D29-A567-5268FD1A6B8C}"/>
              </a:ext>
            </a:extLst>
          </p:cNvPr>
          <p:cNvSpPr>
            <a:spLocks noGrp="1"/>
          </p:cNvSpPr>
          <p:nvPr>
            <p:ph type="title"/>
          </p:nvPr>
        </p:nvSpPr>
        <p:spPr>
          <a:xfrm>
            <a:off x="951794" y="2928500"/>
            <a:ext cx="7579463" cy="2302000"/>
          </a:xfrm>
        </p:spPr>
        <p:txBody>
          <a:bodyPr/>
          <a:lstStyle/>
          <a:p>
            <a:r>
              <a:rPr lang="en-US" dirty="0"/>
              <a:t>Bigram</a:t>
            </a:r>
          </a:p>
        </p:txBody>
      </p:sp>
      <p:sp>
        <p:nvSpPr>
          <p:cNvPr id="22" name="Subtitle 21">
            <a:extLst>
              <a:ext uri="{FF2B5EF4-FFF2-40B4-BE49-F238E27FC236}">
                <a16:creationId xmlns:a16="http://schemas.microsoft.com/office/drawing/2014/main" id="{1EF53EB2-F4AF-40E7-85E8-63E187CC2AEF}"/>
              </a:ext>
            </a:extLst>
          </p:cNvPr>
          <p:cNvSpPr>
            <a:spLocks noGrp="1"/>
          </p:cNvSpPr>
          <p:nvPr>
            <p:ph type="subTitle" idx="1"/>
          </p:nvPr>
        </p:nvSpPr>
        <p:spPr/>
        <p:txBody>
          <a:bodyPr/>
          <a:lstStyle/>
          <a:p>
            <a:r>
              <a:rPr lang="en-US" dirty="0"/>
              <a:t>App &amp; category</a:t>
            </a:r>
          </a:p>
        </p:txBody>
      </p:sp>
    </p:spTree>
    <p:extLst>
      <p:ext uri="{BB962C8B-B14F-4D97-AF65-F5344CB8AC3E}">
        <p14:creationId xmlns:p14="http://schemas.microsoft.com/office/powerpoint/2010/main" val="341657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Bigram – Definition</a:t>
            </a:r>
          </a:p>
        </p:txBody>
      </p:sp>
      <p:grpSp>
        <p:nvGrpSpPr>
          <p:cNvPr id="40" name="Google Shape;3870;p76">
            <a:extLst>
              <a:ext uri="{FF2B5EF4-FFF2-40B4-BE49-F238E27FC236}">
                <a16:creationId xmlns:a16="http://schemas.microsoft.com/office/drawing/2014/main" id="{2093710C-C155-4DFF-B6FE-405B0B04C104}"/>
              </a:ext>
            </a:extLst>
          </p:cNvPr>
          <p:cNvGrpSpPr/>
          <p:nvPr/>
        </p:nvGrpSpPr>
        <p:grpSpPr>
          <a:xfrm>
            <a:off x="3108908" y="1861201"/>
            <a:ext cx="5189302" cy="3411495"/>
            <a:chOff x="756500" y="389676"/>
            <a:chExt cx="3635732" cy="2390164"/>
          </a:xfrm>
          <a:solidFill>
            <a:schemeClr val="bg2"/>
          </a:solidFill>
        </p:grpSpPr>
        <p:cxnSp>
          <p:nvCxnSpPr>
            <p:cNvPr id="41" name="Google Shape;3871;p76">
              <a:extLst>
                <a:ext uri="{FF2B5EF4-FFF2-40B4-BE49-F238E27FC236}">
                  <a16:creationId xmlns:a16="http://schemas.microsoft.com/office/drawing/2014/main" id="{2E72A5BF-2DED-42F0-B028-B9B4850A1634}"/>
                </a:ext>
              </a:extLst>
            </p:cNvPr>
            <p:cNvCxnSpPr/>
            <p:nvPr/>
          </p:nvCxnSpPr>
          <p:spPr>
            <a:xfrm rot="10800000" flipH="1">
              <a:off x="3486925" y="1918250"/>
              <a:ext cx="742200" cy="6903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2" name="Google Shape;3872;p76">
              <a:extLst>
                <a:ext uri="{FF2B5EF4-FFF2-40B4-BE49-F238E27FC236}">
                  <a16:creationId xmlns:a16="http://schemas.microsoft.com/office/drawing/2014/main" id="{E9AD08A2-9BBF-4036-862A-35356074CB5A}"/>
                </a:ext>
              </a:extLst>
            </p:cNvPr>
            <p:cNvCxnSpPr/>
            <p:nvPr/>
          </p:nvCxnSpPr>
          <p:spPr>
            <a:xfrm rot="-5400000" flipH="1">
              <a:off x="3486925" y="577350"/>
              <a:ext cx="650100" cy="6501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3" name="Google Shape;3873;p76">
              <a:extLst>
                <a:ext uri="{FF2B5EF4-FFF2-40B4-BE49-F238E27FC236}">
                  <a16:creationId xmlns:a16="http://schemas.microsoft.com/office/drawing/2014/main" id="{F578E2C2-A419-4E11-B731-C49C9321342B}"/>
                </a:ext>
              </a:extLst>
            </p:cNvPr>
            <p:cNvCxnSpPr/>
            <p:nvPr/>
          </p:nvCxnSpPr>
          <p:spPr>
            <a:xfrm>
              <a:off x="2725450" y="576000"/>
              <a:ext cx="1410600" cy="18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4" name="Google Shape;3874;p76">
              <a:extLst>
                <a:ext uri="{FF2B5EF4-FFF2-40B4-BE49-F238E27FC236}">
                  <a16:creationId xmlns:a16="http://schemas.microsoft.com/office/drawing/2014/main" id="{12C73550-BF6B-4884-8EBB-3D79B190F174}"/>
                </a:ext>
              </a:extLst>
            </p:cNvPr>
            <p:cNvCxnSpPr/>
            <p:nvPr/>
          </p:nvCxnSpPr>
          <p:spPr>
            <a:xfrm rot="10800000" flipH="1">
              <a:off x="756500" y="577975"/>
              <a:ext cx="1705500" cy="1049100"/>
            </a:xfrm>
            <a:prstGeom prst="bentConnector3">
              <a:avLst>
                <a:gd name="adj1" fmla="val 50000"/>
              </a:avLst>
            </a:prstGeom>
            <a:grpFill/>
            <a:ln w="9525" cap="flat" cmpd="sng">
              <a:solidFill>
                <a:srgbClr val="BAC8D3"/>
              </a:solidFill>
              <a:prstDash val="solid"/>
              <a:round/>
              <a:headEnd type="none" w="med" len="med"/>
              <a:tailEnd type="none" w="med" len="med"/>
            </a:ln>
          </p:spPr>
        </p:cxnSp>
        <p:cxnSp>
          <p:nvCxnSpPr>
            <p:cNvPr id="45" name="Google Shape;3875;p76">
              <a:extLst>
                <a:ext uri="{FF2B5EF4-FFF2-40B4-BE49-F238E27FC236}">
                  <a16:creationId xmlns:a16="http://schemas.microsoft.com/office/drawing/2014/main" id="{45AFBC12-AA0A-4539-ADB1-97A178CBAC82}"/>
                </a:ext>
              </a:extLst>
            </p:cNvPr>
            <p:cNvCxnSpPr/>
            <p:nvPr/>
          </p:nvCxnSpPr>
          <p:spPr>
            <a:xfrm>
              <a:off x="760067" y="1625791"/>
              <a:ext cx="1689000" cy="974100"/>
            </a:xfrm>
            <a:prstGeom prst="bentConnector3">
              <a:avLst>
                <a:gd name="adj1" fmla="val 50000"/>
              </a:avLst>
            </a:prstGeom>
            <a:grpFill/>
            <a:ln w="9525" cap="flat" cmpd="sng">
              <a:solidFill>
                <a:srgbClr val="BAC8D3"/>
              </a:solidFill>
              <a:prstDash val="solid"/>
              <a:round/>
              <a:headEnd type="none" w="med" len="med"/>
              <a:tailEnd type="none" w="med" len="med"/>
            </a:ln>
          </p:spPr>
        </p:cxnSp>
        <p:cxnSp>
          <p:nvCxnSpPr>
            <p:cNvPr id="47" name="Google Shape;3877;p76">
              <a:extLst>
                <a:ext uri="{FF2B5EF4-FFF2-40B4-BE49-F238E27FC236}">
                  <a16:creationId xmlns:a16="http://schemas.microsoft.com/office/drawing/2014/main" id="{7F6CC410-CBDD-4647-9259-F725CFE543FA}"/>
                </a:ext>
              </a:extLst>
            </p:cNvPr>
            <p:cNvCxnSpPr/>
            <p:nvPr/>
          </p:nvCxnSpPr>
          <p:spPr>
            <a:xfrm>
              <a:off x="2725450" y="2609025"/>
              <a:ext cx="1416000" cy="1800"/>
            </a:xfrm>
            <a:prstGeom prst="bentConnector3">
              <a:avLst>
                <a:gd name="adj1" fmla="val 50000"/>
              </a:avLst>
            </a:prstGeom>
            <a:grpFill/>
            <a:ln w="9525" cap="flat" cmpd="sng">
              <a:solidFill>
                <a:srgbClr val="869FB2"/>
              </a:solidFill>
              <a:prstDash val="solid"/>
              <a:round/>
              <a:headEnd type="none" w="med" len="med"/>
              <a:tailEnd type="none" w="med" len="med"/>
            </a:ln>
          </p:spPr>
        </p:cxnSp>
        <p:sp>
          <p:nvSpPr>
            <p:cNvPr id="48" name="Google Shape;3878;p76">
              <a:extLst>
                <a:ext uri="{FF2B5EF4-FFF2-40B4-BE49-F238E27FC236}">
                  <a16:creationId xmlns:a16="http://schemas.microsoft.com/office/drawing/2014/main" id="{7EF61817-4529-474A-B3D6-19DB79A0B219}"/>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79;p76">
              <a:extLst>
                <a:ext uri="{FF2B5EF4-FFF2-40B4-BE49-F238E27FC236}">
                  <a16:creationId xmlns:a16="http://schemas.microsoft.com/office/drawing/2014/main" id="{9CF167AF-A90B-4178-A81D-BDA9DA31FD70}"/>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0;p76">
              <a:extLst>
                <a:ext uri="{FF2B5EF4-FFF2-40B4-BE49-F238E27FC236}">
                  <a16:creationId xmlns:a16="http://schemas.microsoft.com/office/drawing/2014/main" id="{EE761F48-A064-4CE4-A3B6-402238CCB2EE}"/>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81;p76">
              <a:extLst>
                <a:ext uri="{FF2B5EF4-FFF2-40B4-BE49-F238E27FC236}">
                  <a16:creationId xmlns:a16="http://schemas.microsoft.com/office/drawing/2014/main" id="{79202654-6C87-4BF4-989C-DA1A4BF57CF2}"/>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82;p76">
              <a:extLst>
                <a:ext uri="{FF2B5EF4-FFF2-40B4-BE49-F238E27FC236}">
                  <a16:creationId xmlns:a16="http://schemas.microsoft.com/office/drawing/2014/main" id="{B69315B5-507D-49C6-B381-22BF2A8E1FAF}"/>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83;p76">
              <a:extLst>
                <a:ext uri="{FF2B5EF4-FFF2-40B4-BE49-F238E27FC236}">
                  <a16:creationId xmlns:a16="http://schemas.microsoft.com/office/drawing/2014/main" id="{05D9C566-A55D-429C-AF22-C260595B6A8F}"/>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154;p82">
            <a:extLst>
              <a:ext uri="{FF2B5EF4-FFF2-40B4-BE49-F238E27FC236}">
                <a16:creationId xmlns:a16="http://schemas.microsoft.com/office/drawing/2014/main" id="{83975918-D8DD-44B1-B464-ED8B2564D9D3}"/>
              </a:ext>
            </a:extLst>
          </p:cNvPr>
          <p:cNvGrpSpPr/>
          <p:nvPr/>
        </p:nvGrpSpPr>
        <p:grpSpPr>
          <a:xfrm>
            <a:off x="1137422" y="2317082"/>
            <a:ext cx="1998030" cy="2276463"/>
            <a:chOff x="4645650" y="3962900"/>
            <a:chExt cx="259950" cy="296175"/>
          </a:xfrm>
          <a:solidFill>
            <a:schemeClr val="bg2"/>
          </a:solidFill>
        </p:grpSpPr>
        <p:sp>
          <p:nvSpPr>
            <p:cNvPr id="10" name="Google Shape;6155;p82">
              <a:extLst>
                <a:ext uri="{FF2B5EF4-FFF2-40B4-BE49-F238E27FC236}">
                  <a16:creationId xmlns:a16="http://schemas.microsoft.com/office/drawing/2014/main" id="{8E56B4FD-1432-4783-A480-D989B525A232}"/>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56;p82">
              <a:extLst>
                <a:ext uri="{FF2B5EF4-FFF2-40B4-BE49-F238E27FC236}">
                  <a16:creationId xmlns:a16="http://schemas.microsoft.com/office/drawing/2014/main" id="{AEC3CED5-7E8B-422A-88B7-37B52FFAD7D5}"/>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57;p82">
              <a:extLst>
                <a:ext uri="{FF2B5EF4-FFF2-40B4-BE49-F238E27FC236}">
                  <a16:creationId xmlns:a16="http://schemas.microsoft.com/office/drawing/2014/main" id="{28B1EB02-1239-471C-A0FC-EBFF5A35C61D}"/>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58;p82">
              <a:extLst>
                <a:ext uri="{FF2B5EF4-FFF2-40B4-BE49-F238E27FC236}">
                  <a16:creationId xmlns:a16="http://schemas.microsoft.com/office/drawing/2014/main" id="{4C8451AE-E288-46D1-A062-40D0CB730C85}"/>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59;p82">
              <a:extLst>
                <a:ext uri="{FF2B5EF4-FFF2-40B4-BE49-F238E27FC236}">
                  <a16:creationId xmlns:a16="http://schemas.microsoft.com/office/drawing/2014/main" id="{27907939-4842-405B-9A15-806E9C78D204}"/>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60;p82">
              <a:extLst>
                <a:ext uri="{FF2B5EF4-FFF2-40B4-BE49-F238E27FC236}">
                  <a16:creationId xmlns:a16="http://schemas.microsoft.com/office/drawing/2014/main" id="{AD929DB7-583A-42AD-B672-9CF148A1F460}"/>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D71328F-B590-4288-B144-1EC13713D8F0}"/>
              </a:ext>
            </a:extLst>
          </p:cNvPr>
          <p:cNvSpPr txBox="1"/>
          <p:nvPr/>
        </p:nvSpPr>
        <p:spPr>
          <a:xfrm>
            <a:off x="1331311" y="4728959"/>
            <a:ext cx="1624164" cy="523220"/>
          </a:xfrm>
          <a:prstGeom prst="rect">
            <a:avLst/>
          </a:prstGeom>
          <a:noFill/>
        </p:spPr>
        <p:txBody>
          <a:bodyPr wrap="none" rtlCol="0">
            <a:spAutoFit/>
          </a:bodyPr>
          <a:lstStyle/>
          <a:p>
            <a:pPr algn="ctr"/>
            <a:r>
              <a:rPr lang="en-US" sz="2800" b="1" dirty="0">
                <a:solidFill>
                  <a:schemeClr val="bg2"/>
                </a:solidFill>
              </a:rPr>
              <a:t>Account</a:t>
            </a:r>
          </a:p>
        </p:txBody>
      </p:sp>
      <p:sp>
        <p:nvSpPr>
          <p:cNvPr id="54" name="TextBox 53">
            <a:extLst>
              <a:ext uri="{FF2B5EF4-FFF2-40B4-BE49-F238E27FC236}">
                <a16:creationId xmlns:a16="http://schemas.microsoft.com/office/drawing/2014/main" id="{1B113408-F5C6-4D5C-855C-5F2933A03B58}"/>
              </a:ext>
            </a:extLst>
          </p:cNvPr>
          <p:cNvSpPr txBox="1"/>
          <p:nvPr/>
        </p:nvSpPr>
        <p:spPr>
          <a:xfrm>
            <a:off x="5244288" y="2398471"/>
            <a:ext cx="1031051" cy="369332"/>
          </a:xfrm>
          <a:prstGeom prst="rect">
            <a:avLst/>
          </a:prstGeom>
          <a:noFill/>
        </p:spPr>
        <p:txBody>
          <a:bodyPr wrap="none" rtlCol="0">
            <a:spAutoFit/>
          </a:bodyPr>
          <a:lstStyle/>
          <a:p>
            <a:pPr algn="ctr"/>
            <a:r>
              <a:rPr lang="en-US" sz="1800" b="1" dirty="0">
                <a:solidFill>
                  <a:schemeClr val="bg2"/>
                </a:solidFill>
              </a:rPr>
              <a:t>April 20</a:t>
            </a:r>
          </a:p>
        </p:txBody>
      </p:sp>
      <p:sp>
        <p:nvSpPr>
          <p:cNvPr id="55" name="TextBox 54">
            <a:extLst>
              <a:ext uri="{FF2B5EF4-FFF2-40B4-BE49-F238E27FC236}">
                <a16:creationId xmlns:a16="http://schemas.microsoft.com/office/drawing/2014/main" id="{94C165AA-D61B-4435-9079-370706183AA2}"/>
              </a:ext>
            </a:extLst>
          </p:cNvPr>
          <p:cNvSpPr txBox="1"/>
          <p:nvPr/>
        </p:nvSpPr>
        <p:spPr>
          <a:xfrm>
            <a:off x="5244288" y="5297651"/>
            <a:ext cx="1031051" cy="369332"/>
          </a:xfrm>
          <a:prstGeom prst="rect">
            <a:avLst/>
          </a:prstGeom>
          <a:noFill/>
        </p:spPr>
        <p:txBody>
          <a:bodyPr wrap="none" rtlCol="0">
            <a:spAutoFit/>
          </a:bodyPr>
          <a:lstStyle/>
          <a:p>
            <a:pPr algn="ctr"/>
            <a:r>
              <a:rPr lang="en-US" sz="1800" b="1" dirty="0">
                <a:solidFill>
                  <a:schemeClr val="bg2"/>
                </a:solidFill>
              </a:rPr>
              <a:t>April 21</a:t>
            </a:r>
          </a:p>
        </p:txBody>
      </p:sp>
      <p:sp>
        <p:nvSpPr>
          <p:cNvPr id="56" name="TextBox 55">
            <a:extLst>
              <a:ext uri="{FF2B5EF4-FFF2-40B4-BE49-F238E27FC236}">
                <a16:creationId xmlns:a16="http://schemas.microsoft.com/office/drawing/2014/main" id="{2D069777-66F3-4CC9-9F3C-BA26BB42B5F3}"/>
              </a:ext>
            </a:extLst>
          </p:cNvPr>
          <p:cNvSpPr txBox="1"/>
          <p:nvPr/>
        </p:nvSpPr>
        <p:spPr>
          <a:xfrm>
            <a:off x="8396010" y="1920686"/>
            <a:ext cx="825867" cy="369332"/>
          </a:xfrm>
          <a:prstGeom prst="rect">
            <a:avLst/>
          </a:prstGeom>
          <a:noFill/>
        </p:spPr>
        <p:txBody>
          <a:bodyPr wrap="none" rtlCol="0">
            <a:spAutoFit/>
          </a:bodyPr>
          <a:lstStyle/>
          <a:p>
            <a:pPr algn="ctr"/>
            <a:r>
              <a:rPr lang="en-US" sz="1800" b="1" dirty="0">
                <a:solidFill>
                  <a:schemeClr val="bg2"/>
                </a:solidFill>
              </a:rPr>
              <a:t>App 1</a:t>
            </a:r>
          </a:p>
        </p:txBody>
      </p:sp>
      <p:sp>
        <p:nvSpPr>
          <p:cNvPr id="57" name="TextBox 56">
            <a:extLst>
              <a:ext uri="{FF2B5EF4-FFF2-40B4-BE49-F238E27FC236}">
                <a16:creationId xmlns:a16="http://schemas.microsoft.com/office/drawing/2014/main" id="{FDD084B5-2638-40F8-974D-C997278B4867}"/>
              </a:ext>
            </a:extLst>
          </p:cNvPr>
          <p:cNvSpPr txBox="1"/>
          <p:nvPr/>
        </p:nvSpPr>
        <p:spPr>
          <a:xfrm>
            <a:off x="8405437" y="2822396"/>
            <a:ext cx="825867" cy="369332"/>
          </a:xfrm>
          <a:prstGeom prst="rect">
            <a:avLst/>
          </a:prstGeom>
          <a:noFill/>
        </p:spPr>
        <p:txBody>
          <a:bodyPr wrap="none" rtlCol="0">
            <a:spAutoFit/>
          </a:bodyPr>
          <a:lstStyle/>
          <a:p>
            <a:pPr algn="ctr"/>
            <a:r>
              <a:rPr lang="en-US" sz="1800" b="1" dirty="0">
                <a:solidFill>
                  <a:schemeClr val="bg2"/>
                </a:solidFill>
              </a:rPr>
              <a:t>App 2</a:t>
            </a:r>
          </a:p>
        </p:txBody>
      </p:sp>
      <p:sp>
        <p:nvSpPr>
          <p:cNvPr id="58" name="TextBox 57">
            <a:extLst>
              <a:ext uri="{FF2B5EF4-FFF2-40B4-BE49-F238E27FC236}">
                <a16:creationId xmlns:a16="http://schemas.microsoft.com/office/drawing/2014/main" id="{92D13C95-8FEC-460A-84CF-3A255CD62F5F}"/>
              </a:ext>
            </a:extLst>
          </p:cNvPr>
          <p:cNvSpPr txBox="1"/>
          <p:nvPr/>
        </p:nvSpPr>
        <p:spPr>
          <a:xfrm>
            <a:off x="8405437" y="3842434"/>
            <a:ext cx="825867" cy="369332"/>
          </a:xfrm>
          <a:prstGeom prst="rect">
            <a:avLst/>
          </a:prstGeom>
          <a:noFill/>
        </p:spPr>
        <p:txBody>
          <a:bodyPr wrap="none" rtlCol="0">
            <a:spAutoFit/>
          </a:bodyPr>
          <a:lstStyle/>
          <a:p>
            <a:pPr algn="ctr"/>
            <a:r>
              <a:rPr lang="en-US" sz="1800" b="1" dirty="0">
                <a:solidFill>
                  <a:schemeClr val="bg2"/>
                </a:solidFill>
              </a:rPr>
              <a:t>App 3</a:t>
            </a:r>
          </a:p>
        </p:txBody>
      </p:sp>
      <p:sp>
        <p:nvSpPr>
          <p:cNvPr id="59" name="TextBox 58">
            <a:extLst>
              <a:ext uri="{FF2B5EF4-FFF2-40B4-BE49-F238E27FC236}">
                <a16:creationId xmlns:a16="http://schemas.microsoft.com/office/drawing/2014/main" id="{21F6C50A-70DF-4A09-89A1-CE3495AF1868}"/>
              </a:ext>
            </a:extLst>
          </p:cNvPr>
          <p:cNvSpPr txBox="1"/>
          <p:nvPr/>
        </p:nvSpPr>
        <p:spPr>
          <a:xfrm>
            <a:off x="8419387" y="4805903"/>
            <a:ext cx="825867" cy="369332"/>
          </a:xfrm>
          <a:prstGeom prst="rect">
            <a:avLst/>
          </a:prstGeom>
          <a:noFill/>
        </p:spPr>
        <p:txBody>
          <a:bodyPr wrap="none" rtlCol="0">
            <a:spAutoFit/>
          </a:bodyPr>
          <a:lstStyle/>
          <a:p>
            <a:pPr algn="ctr"/>
            <a:r>
              <a:rPr lang="en-US" sz="1800" b="1" dirty="0">
                <a:solidFill>
                  <a:schemeClr val="bg2"/>
                </a:solidFill>
              </a:rPr>
              <a:t>App 4</a:t>
            </a:r>
          </a:p>
        </p:txBody>
      </p:sp>
      <p:sp>
        <p:nvSpPr>
          <p:cNvPr id="3" name="TextBox 2">
            <a:extLst>
              <a:ext uri="{FF2B5EF4-FFF2-40B4-BE49-F238E27FC236}">
                <a16:creationId xmlns:a16="http://schemas.microsoft.com/office/drawing/2014/main" id="{8B8A33A7-ED39-4F58-BB4C-A4B3C2E7DE7E}"/>
              </a:ext>
            </a:extLst>
          </p:cNvPr>
          <p:cNvSpPr txBox="1"/>
          <p:nvPr/>
        </p:nvSpPr>
        <p:spPr>
          <a:xfrm>
            <a:off x="6520711" y="1895018"/>
            <a:ext cx="1015021" cy="246221"/>
          </a:xfrm>
          <a:prstGeom prst="rect">
            <a:avLst/>
          </a:prstGeom>
          <a:noFill/>
        </p:spPr>
        <p:txBody>
          <a:bodyPr wrap="none" rtlCol="0">
            <a:spAutoFit/>
          </a:bodyPr>
          <a:lstStyle/>
          <a:p>
            <a:r>
              <a:rPr lang="en-US" sz="1000" dirty="0">
                <a:solidFill>
                  <a:schemeClr val="bg2"/>
                </a:solidFill>
              </a:rPr>
              <a:t>Transaction </a:t>
            </a:r>
            <a:r>
              <a:rPr lang="zh-CN" altLang="en-US" sz="1000" dirty="0">
                <a:solidFill>
                  <a:schemeClr val="bg2"/>
                </a:solidFill>
              </a:rPr>
              <a:t>→</a:t>
            </a:r>
            <a:endParaRPr lang="en-US" sz="1000" dirty="0">
              <a:solidFill>
                <a:schemeClr val="bg2"/>
              </a:solidFill>
            </a:endParaRPr>
          </a:p>
        </p:txBody>
      </p:sp>
      <p:sp>
        <p:nvSpPr>
          <p:cNvPr id="4" name="TextBox 3">
            <a:extLst>
              <a:ext uri="{FF2B5EF4-FFF2-40B4-BE49-F238E27FC236}">
                <a16:creationId xmlns:a16="http://schemas.microsoft.com/office/drawing/2014/main" id="{9E7A6300-B1A2-4C85-B4F0-B7354F7F04DA}"/>
              </a:ext>
            </a:extLst>
          </p:cNvPr>
          <p:cNvSpPr txBox="1"/>
          <p:nvPr/>
        </p:nvSpPr>
        <p:spPr>
          <a:xfrm>
            <a:off x="9279509" y="2042040"/>
            <a:ext cx="389850" cy="830997"/>
          </a:xfrm>
          <a:prstGeom prst="rect">
            <a:avLst/>
          </a:prstGeom>
          <a:noFill/>
        </p:spPr>
        <p:txBody>
          <a:bodyPr wrap="none" rtlCol="0">
            <a:spAutoFit/>
          </a:bodyPr>
          <a:lstStyle/>
          <a:p>
            <a:r>
              <a:rPr lang="en-US" sz="4800" dirty="0">
                <a:solidFill>
                  <a:schemeClr val="bg2"/>
                </a:solidFill>
              </a:rPr>
              <a:t>)</a:t>
            </a:r>
          </a:p>
        </p:txBody>
      </p:sp>
      <p:sp>
        <p:nvSpPr>
          <p:cNvPr id="60" name="TextBox 59">
            <a:extLst>
              <a:ext uri="{FF2B5EF4-FFF2-40B4-BE49-F238E27FC236}">
                <a16:creationId xmlns:a16="http://schemas.microsoft.com/office/drawing/2014/main" id="{B1F7FC3F-B4DF-46E4-BA96-7E9D5B98F9C5}"/>
              </a:ext>
            </a:extLst>
          </p:cNvPr>
          <p:cNvSpPr txBox="1"/>
          <p:nvPr/>
        </p:nvSpPr>
        <p:spPr>
          <a:xfrm>
            <a:off x="9279447" y="3993385"/>
            <a:ext cx="389850" cy="830997"/>
          </a:xfrm>
          <a:prstGeom prst="rect">
            <a:avLst/>
          </a:prstGeom>
          <a:noFill/>
        </p:spPr>
        <p:txBody>
          <a:bodyPr wrap="none" rtlCol="0">
            <a:spAutoFit/>
          </a:bodyPr>
          <a:lstStyle/>
          <a:p>
            <a:r>
              <a:rPr lang="en-US" sz="4800" dirty="0">
                <a:solidFill>
                  <a:schemeClr val="bg2"/>
                </a:solidFill>
              </a:rPr>
              <a:t>)</a:t>
            </a:r>
          </a:p>
        </p:txBody>
      </p:sp>
      <p:sp>
        <p:nvSpPr>
          <p:cNvPr id="61" name="TextBox 60">
            <a:extLst>
              <a:ext uri="{FF2B5EF4-FFF2-40B4-BE49-F238E27FC236}">
                <a16:creationId xmlns:a16="http://schemas.microsoft.com/office/drawing/2014/main" id="{0BF7BDB2-BB55-4BD0-AA81-71F0A104BA6F}"/>
              </a:ext>
            </a:extLst>
          </p:cNvPr>
          <p:cNvSpPr txBox="1"/>
          <p:nvPr/>
        </p:nvSpPr>
        <p:spPr>
          <a:xfrm>
            <a:off x="9293115" y="2971092"/>
            <a:ext cx="389850" cy="830997"/>
          </a:xfrm>
          <a:prstGeom prst="rect">
            <a:avLst/>
          </a:prstGeom>
          <a:noFill/>
        </p:spPr>
        <p:txBody>
          <a:bodyPr wrap="none" rtlCol="0">
            <a:spAutoFit/>
          </a:bodyPr>
          <a:lstStyle/>
          <a:p>
            <a:r>
              <a:rPr lang="en-US" sz="4800" dirty="0">
                <a:solidFill>
                  <a:schemeClr val="bg2"/>
                </a:solidFill>
              </a:rPr>
              <a:t>)</a:t>
            </a:r>
          </a:p>
        </p:txBody>
      </p:sp>
      <p:sp>
        <p:nvSpPr>
          <p:cNvPr id="5" name="TextBox 4">
            <a:extLst>
              <a:ext uri="{FF2B5EF4-FFF2-40B4-BE49-F238E27FC236}">
                <a16:creationId xmlns:a16="http://schemas.microsoft.com/office/drawing/2014/main" id="{B3B128B3-51D3-46C7-A599-9A4767F4506D}"/>
              </a:ext>
            </a:extLst>
          </p:cNvPr>
          <p:cNvSpPr txBox="1"/>
          <p:nvPr/>
        </p:nvSpPr>
        <p:spPr>
          <a:xfrm>
            <a:off x="9796051" y="2326700"/>
            <a:ext cx="1659429" cy="369332"/>
          </a:xfrm>
          <a:prstGeom prst="rect">
            <a:avLst/>
          </a:prstGeom>
          <a:noFill/>
        </p:spPr>
        <p:txBody>
          <a:bodyPr wrap="none" rtlCol="0">
            <a:spAutoFit/>
          </a:bodyPr>
          <a:lstStyle/>
          <a:p>
            <a:r>
              <a:rPr lang="en-US" sz="1800" b="1" dirty="0">
                <a:solidFill>
                  <a:schemeClr val="bg2"/>
                </a:solidFill>
              </a:rPr>
              <a:t>Bigram pair 1</a:t>
            </a:r>
          </a:p>
        </p:txBody>
      </p:sp>
      <p:sp>
        <p:nvSpPr>
          <p:cNvPr id="62" name="TextBox 61">
            <a:extLst>
              <a:ext uri="{FF2B5EF4-FFF2-40B4-BE49-F238E27FC236}">
                <a16:creationId xmlns:a16="http://schemas.microsoft.com/office/drawing/2014/main" id="{1F01C03C-66D1-4A55-BB02-13E5A012E003}"/>
              </a:ext>
            </a:extLst>
          </p:cNvPr>
          <p:cNvSpPr txBox="1"/>
          <p:nvPr/>
        </p:nvSpPr>
        <p:spPr>
          <a:xfrm>
            <a:off x="9811190" y="3301179"/>
            <a:ext cx="1659429" cy="369332"/>
          </a:xfrm>
          <a:prstGeom prst="rect">
            <a:avLst/>
          </a:prstGeom>
          <a:noFill/>
        </p:spPr>
        <p:txBody>
          <a:bodyPr wrap="none" rtlCol="0">
            <a:spAutoFit/>
          </a:bodyPr>
          <a:lstStyle/>
          <a:p>
            <a:r>
              <a:rPr lang="en-US" sz="1800" b="1" dirty="0">
                <a:solidFill>
                  <a:schemeClr val="bg2"/>
                </a:solidFill>
              </a:rPr>
              <a:t>Bigram pair 2</a:t>
            </a:r>
          </a:p>
        </p:txBody>
      </p:sp>
      <p:sp>
        <p:nvSpPr>
          <p:cNvPr id="63" name="TextBox 62">
            <a:extLst>
              <a:ext uri="{FF2B5EF4-FFF2-40B4-BE49-F238E27FC236}">
                <a16:creationId xmlns:a16="http://schemas.microsoft.com/office/drawing/2014/main" id="{CA6354B6-CFF6-4303-9853-C71462FE57CB}"/>
              </a:ext>
            </a:extLst>
          </p:cNvPr>
          <p:cNvSpPr txBox="1"/>
          <p:nvPr/>
        </p:nvSpPr>
        <p:spPr>
          <a:xfrm>
            <a:off x="9811190" y="4275510"/>
            <a:ext cx="1659429" cy="369332"/>
          </a:xfrm>
          <a:prstGeom prst="rect">
            <a:avLst/>
          </a:prstGeom>
          <a:noFill/>
        </p:spPr>
        <p:txBody>
          <a:bodyPr wrap="none" rtlCol="0">
            <a:spAutoFit/>
          </a:bodyPr>
          <a:lstStyle/>
          <a:p>
            <a:r>
              <a:rPr lang="en-US" sz="1800" b="1" dirty="0">
                <a:solidFill>
                  <a:schemeClr val="bg2"/>
                </a:solidFill>
              </a:rPr>
              <a:t>Bigram pair 3</a:t>
            </a:r>
          </a:p>
        </p:txBody>
      </p:sp>
    </p:spTree>
    <p:extLst>
      <p:ext uri="{BB962C8B-B14F-4D97-AF65-F5344CB8AC3E}">
        <p14:creationId xmlns:p14="http://schemas.microsoft.com/office/powerpoint/2010/main" val="194070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Bigram – App &amp; App Category</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838691" cy="215444"/>
          </a:xfrm>
          <a:prstGeom prst="rect">
            <a:avLst/>
          </a:prstGeom>
          <a:noFill/>
        </p:spPr>
        <p:txBody>
          <a:bodyPr wrap="none" rtlCol="0">
            <a:spAutoFit/>
          </a:bodyPr>
          <a:lstStyle/>
          <a:p>
            <a:r>
              <a:rPr lang="en-US" sz="800" dirty="0">
                <a:solidFill>
                  <a:schemeClr val="accent6"/>
                </a:solidFill>
              </a:rPr>
              <a:t>* Interval days</a:t>
            </a:r>
          </a:p>
        </p:txBody>
      </p:sp>
      <p:graphicFrame>
        <p:nvGraphicFramePr>
          <p:cNvPr id="18" name="Object 17">
            <a:extLst>
              <a:ext uri="{FF2B5EF4-FFF2-40B4-BE49-F238E27FC236}">
                <a16:creationId xmlns:a16="http://schemas.microsoft.com/office/drawing/2014/main" id="{796DA286-2DB9-4FFF-8822-FD44C8646498}"/>
              </a:ext>
            </a:extLst>
          </p:cNvPr>
          <p:cNvGraphicFramePr>
            <a:graphicFrameLocks noChangeAspect="1"/>
          </p:cNvGraphicFramePr>
          <p:nvPr>
            <p:extLst>
              <p:ext uri="{D42A27DB-BD31-4B8C-83A1-F6EECF244321}">
                <p14:modId xmlns:p14="http://schemas.microsoft.com/office/powerpoint/2010/main" val="2452061788"/>
              </p:ext>
            </p:extLst>
          </p:nvPr>
        </p:nvGraphicFramePr>
        <p:xfrm>
          <a:off x="664934" y="982846"/>
          <a:ext cx="8285403" cy="2540514"/>
        </p:xfrm>
        <a:graphic>
          <a:graphicData uri="http://schemas.openxmlformats.org/presentationml/2006/ole">
            <mc:AlternateContent xmlns:mc="http://schemas.openxmlformats.org/markup-compatibility/2006">
              <mc:Choice xmlns:v="urn:schemas-microsoft-com:vml" Requires="v">
                <p:oleObj spid="_x0000_s6209" name="Worksheet" r:id="rId4" imgW="6636982" imgH="2034602" progId="Excel.Sheet.12">
                  <p:embed/>
                </p:oleObj>
              </mc:Choice>
              <mc:Fallback>
                <p:oleObj name="Worksheet" r:id="rId4" imgW="6636982" imgH="2034602" progId="Excel.Sheet.12">
                  <p:embed/>
                  <p:pic>
                    <p:nvPicPr>
                      <p:cNvPr id="0" name=""/>
                      <p:cNvPicPr/>
                      <p:nvPr/>
                    </p:nvPicPr>
                    <p:blipFill>
                      <a:blip r:embed="rId5"/>
                      <a:stretch>
                        <a:fillRect/>
                      </a:stretch>
                    </p:blipFill>
                    <p:spPr>
                      <a:xfrm>
                        <a:off x="664934" y="982846"/>
                        <a:ext cx="8285403" cy="254051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6F95FF45-2427-4266-A724-EC3295BC18ED}"/>
              </a:ext>
            </a:extLst>
          </p:cNvPr>
          <p:cNvGraphicFramePr>
            <a:graphicFrameLocks noChangeAspect="1"/>
          </p:cNvGraphicFramePr>
          <p:nvPr>
            <p:extLst>
              <p:ext uri="{D42A27DB-BD31-4B8C-83A1-F6EECF244321}">
                <p14:modId xmlns:p14="http://schemas.microsoft.com/office/powerpoint/2010/main" val="3435762227"/>
              </p:ext>
            </p:extLst>
          </p:nvPr>
        </p:nvGraphicFramePr>
        <p:xfrm>
          <a:off x="664934" y="3816756"/>
          <a:ext cx="8285403" cy="2540514"/>
        </p:xfrm>
        <a:graphic>
          <a:graphicData uri="http://schemas.openxmlformats.org/presentationml/2006/ole">
            <mc:AlternateContent xmlns:mc="http://schemas.openxmlformats.org/markup-compatibility/2006">
              <mc:Choice xmlns:v="urn:schemas-microsoft-com:vml" Requires="v">
                <p:oleObj spid="_x0000_s6210" name="Worksheet" r:id="rId6" imgW="6636982" imgH="2034602" progId="Excel.Sheet.12">
                  <p:embed/>
                </p:oleObj>
              </mc:Choice>
              <mc:Fallback>
                <p:oleObj name="Worksheet" r:id="rId6" imgW="6636982" imgH="2034602" progId="Excel.Sheet.12">
                  <p:embed/>
                  <p:pic>
                    <p:nvPicPr>
                      <p:cNvPr id="0" name=""/>
                      <p:cNvPicPr/>
                      <p:nvPr/>
                    </p:nvPicPr>
                    <p:blipFill>
                      <a:blip r:embed="rId7"/>
                      <a:stretch>
                        <a:fillRect/>
                      </a:stretch>
                    </p:blipFill>
                    <p:spPr>
                      <a:xfrm>
                        <a:off x="664934" y="3816756"/>
                        <a:ext cx="8285403" cy="2540514"/>
                      </a:xfrm>
                      <a:prstGeom prst="rect">
                        <a:avLst/>
                      </a:prstGeom>
                    </p:spPr>
                  </p:pic>
                </p:oleObj>
              </mc:Fallback>
            </mc:AlternateContent>
          </a:graphicData>
        </a:graphic>
      </p:graphicFrame>
      <p:sp>
        <p:nvSpPr>
          <p:cNvPr id="64" name="TextBox 63">
            <a:extLst>
              <a:ext uri="{FF2B5EF4-FFF2-40B4-BE49-F238E27FC236}">
                <a16:creationId xmlns:a16="http://schemas.microsoft.com/office/drawing/2014/main" id="{9CA76FF3-B2B6-464D-BD58-369902CC24F1}"/>
              </a:ext>
            </a:extLst>
          </p:cNvPr>
          <p:cNvSpPr txBox="1"/>
          <p:nvPr/>
        </p:nvSpPr>
        <p:spPr>
          <a:xfrm>
            <a:off x="9445012" y="1290246"/>
            <a:ext cx="2206517" cy="1477328"/>
          </a:xfrm>
          <a:prstGeom prst="rect">
            <a:avLst/>
          </a:prstGeom>
          <a:noFill/>
        </p:spPr>
        <p:txBody>
          <a:bodyPr wrap="square" rtlCol="0">
            <a:spAutoFit/>
          </a:bodyPr>
          <a:lstStyle/>
          <a:p>
            <a:r>
              <a:rPr lang="en-US" sz="1000" dirty="0">
                <a:solidFill>
                  <a:schemeClr val="accent6"/>
                </a:solidFill>
              </a:rPr>
              <a:t>1. For the bigram having the same app name and next app name, it is very likely to be the recurring/subscription purchase. </a:t>
            </a:r>
          </a:p>
          <a:p>
            <a:endParaRPr lang="en-US" sz="1000" dirty="0">
              <a:solidFill>
                <a:schemeClr val="accent6"/>
              </a:solidFill>
            </a:endParaRPr>
          </a:p>
          <a:p>
            <a:r>
              <a:rPr lang="en-US" sz="1000" dirty="0">
                <a:solidFill>
                  <a:schemeClr val="accent6"/>
                </a:solidFill>
              </a:rPr>
              <a:t>2. Though unwritten hungry is taking the lead in the list, no bigram is taking the significant share of the whole cake.  </a:t>
            </a:r>
          </a:p>
        </p:txBody>
      </p:sp>
      <p:sp>
        <p:nvSpPr>
          <p:cNvPr id="65" name="TextBox 64">
            <a:extLst>
              <a:ext uri="{FF2B5EF4-FFF2-40B4-BE49-F238E27FC236}">
                <a16:creationId xmlns:a16="http://schemas.microsoft.com/office/drawing/2014/main" id="{206769E7-1F01-4240-8FF9-BF1ADCD11848}"/>
              </a:ext>
            </a:extLst>
          </p:cNvPr>
          <p:cNvSpPr txBox="1"/>
          <p:nvPr/>
        </p:nvSpPr>
        <p:spPr>
          <a:xfrm>
            <a:off x="9445011" y="4090426"/>
            <a:ext cx="2206517" cy="1938992"/>
          </a:xfrm>
          <a:prstGeom prst="rect">
            <a:avLst/>
          </a:prstGeom>
          <a:noFill/>
        </p:spPr>
        <p:txBody>
          <a:bodyPr wrap="square" rtlCol="0">
            <a:spAutoFit/>
          </a:bodyPr>
          <a:lstStyle/>
          <a:p>
            <a:r>
              <a:rPr lang="en-US" sz="1000" dirty="0">
                <a:solidFill>
                  <a:schemeClr val="accent6"/>
                </a:solidFill>
              </a:rPr>
              <a:t>3. Games to Games has taken more than 20% among all bigrams. </a:t>
            </a:r>
          </a:p>
          <a:p>
            <a:endParaRPr lang="en-US" sz="1000" dirty="0">
              <a:solidFill>
                <a:schemeClr val="accent6"/>
              </a:solidFill>
            </a:endParaRPr>
          </a:p>
          <a:p>
            <a:r>
              <a:rPr lang="en-US" sz="1000" dirty="0">
                <a:solidFill>
                  <a:schemeClr val="accent6"/>
                </a:solidFill>
              </a:rPr>
              <a:t>4. The way we use app bigram is that as long as an account has made transaction in the prior app, we can develop the strategy on pushing the latter app to the account, for example story on the App Store homepage, in-app advertisement optimization, etc. The same logic for app category. </a:t>
            </a:r>
          </a:p>
        </p:txBody>
      </p:sp>
    </p:spTree>
    <p:extLst>
      <p:ext uri="{BB962C8B-B14F-4D97-AF65-F5344CB8AC3E}">
        <p14:creationId xmlns:p14="http://schemas.microsoft.com/office/powerpoint/2010/main" val="289176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015165" cy="2302000"/>
          </a:xfrm>
        </p:spPr>
        <p:txBody>
          <a:bodyPr/>
          <a:lstStyle/>
          <a:p>
            <a:r>
              <a:rPr lang="en-US" dirty="0">
                <a:solidFill>
                  <a:schemeClr val="bg1"/>
                </a:solidFill>
              </a:rPr>
              <a:t>SARIMA</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Sales prediction</a:t>
            </a:r>
          </a:p>
        </p:txBody>
      </p:sp>
    </p:spTree>
    <p:extLst>
      <p:ext uri="{BB962C8B-B14F-4D97-AF65-F5344CB8AC3E}">
        <p14:creationId xmlns:p14="http://schemas.microsoft.com/office/powerpoint/2010/main" val="176605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SARIMA – Sales Prediction</a:t>
            </a:r>
          </a:p>
        </p:txBody>
      </p:sp>
      <p:graphicFrame>
        <p:nvGraphicFramePr>
          <p:cNvPr id="10" name="Chart 9">
            <a:extLst>
              <a:ext uri="{FF2B5EF4-FFF2-40B4-BE49-F238E27FC236}">
                <a16:creationId xmlns:a16="http://schemas.microsoft.com/office/drawing/2014/main" id="{07ADB084-DD6D-4E30-8941-067AEE0AE010}"/>
              </a:ext>
            </a:extLst>
          </p:cNvPr>
          <p:cNvGraphicFramePr/>
          <p:nvPr>
            <p:extLst>
              <p:ext uri="{D42A27DB-BD31-4B8C-83A1-F6EECF244321}">
                <p14:modId xmlns:p14="http://schemas.microsoft.com/office/powerpoint/2010/main" val="3976567712"/>
              </p:ext>
            </p:extLst>
          </p:nvPr>
        </p:nvGraphicFramePr>
        <p:xfrm>
          <a:off x="502448" y="927696"/>
          <a:ext cx="11187103" cy="4529522"/>
        </p:xfrm>
        <a:graphic>
          <a:graphicData uri="http://schemas.openxmlformats.org/drawingml/2006/chart">
            <c:chart xmlns:c="http://schemas.openxmlformats.org/drawingml/2006/chart" xmlns:r="http://schemas.openxmlformats.org/officeDocument/2006/relationships" r:id="rId2"/>
          </a:graphicData>
        </a:graphic>
      </p:graphicFrame>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3121367" cy="215444"/>
          </a:xfrm>
          <a:prstGeom prst="rect">
            <a:avLst/>
          </a:prstGeom>
          <a:noFill/>
        </p:spPr>
        <p:txBody>
          <a:bodyPr wrap="none" rtlCol="0">
            <a:spAutoFit/>
          </a:bodyPr>
          <a:lstStyle/>
          <a:p>
            <a:r>
              <a:rPr lang="en-US" sz="800" dirty="0">
                <a:solidFill>
                  <a:schemeClr val="bg1"/>
                </a:solidFill>
              </a:rPr>
              <a:t>* The week includes 3 days before July 4</a:t>
            </a:r>
            <a:r>
              <a:rPr lang="en-US" sz="800" baseline="30000" dirty="0">
                <a:solidFill>
                  <a:schemeClr val="bg1"/>
                </a:solidFill>
              </a:rPr>
              <a:t>th</a:t>
            </a:r>
            <a:r>
              <a:rPr lang="en-US" sz="800" dirty="0">
                <a:solidFill>
                  <a:schemeClr val="bg1"/>
                </a:solidFill>
              </a:rPr>
              <a:t> and 3 days after that. </a:t>
            </a:r>
          </a:p>
        </p:txBody>
      </p:sp>
      <p:cxnSp>
        <p:nvCxnSpPr>
          <p:cNvPr id="3" name="Straight Connector 2">
            <a:extLst>
              <a:ext uri="{FF2B5EF4-FFF2-40B4-BE49-F238E27FC236}">
                <a16:creationId xmlns:a16="http://schemas.microsoft.com/office/drawing/2014/main" id="{4347D962-D70B-4A56-8CE0-CAE6C6F13FA6}"/>
              </a:ext>
            </a:extLst>
          </p:cNvPr>
          <p:cNvCxnSpPr>
            <a:cxnSpLocks/>
          </p:cNvCxnSpPr>
          <p:nvPr/>
        </p:nvCxnSpPr>
        <p:spPr>
          <a:xfrm>
            <a:off x="4387336" y="3740245"/>
            <a:ext cx="580904"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120DB4F-5EE7-4C4E-B589-05A265B7B09F}"/>
              </a:ext>
            </a:extLst>
          </p:cNvPr>
          <p:cNvSpPr txBox="1"/>
          <p:nvPr/>
        </p:nvSpPr>
        <p:spPr>
          <a:xfrm>
            <a:off x="3781489" y="3880701"/>
            <a:ext cx="1792598" cy="400110"/>
          </a:xfrm>
          <a:prstGeom prst="rect">
            <a:avLst/>
          </a:prstGeom>
          <a:noFill/>
        </p:spPr>
        <p:txBody>
          <a:bodyPr wrap="square" rtlCol="0">
            <a:spAutoFit/>
          </a:bodyPr>
          <a:lstStyle/>
          <a:p>
            <a:pPr algn="ctr"/>
            <a:r>
              <a:rPr lang="en-US" altLang="zh-CN" sz="1000" dirty="0">
                <a:solidFill>
                  <a:schemeClr val="bg1"/>
                </a:solidFill>
              </a:rPr>
              <a:t>The week of July 4</a:t>
            </a:r>
            <a:r>
              <a:rPr lang="en-US" altLang="zh-CN" sz="1000" baseline="30000" dirty="0">
                <a:solidFill>
                  <a:schemeClr val="bg1"/>
                </a:solidFill>
              </a:rPr>
              <a:t>th</a:t>
            </a:r>
            <a:r>
              <a:rPr lang="en-US" altLang="zh-CN" sz="1000" dirty="0">
                <a:solidFill>
                  <a:schemeClr val="bg1"/>
                </a:solidFill>
              </a:rPr>
              <a:t>, an extrema has been observed</a:t>
            </a:r>
            <a:endParaRPr lang="en-US" sz="1000" dirty="0">
              <a:solidFill>
                <a:schemeClr val="bg1"/>
              </a:solidFill>
            </a:endParaRPr>
          </a:p>
        </p:txBody>
      </p:sp>
      <p:cxnSp>
        <p:nvCxnSpPr>
          <p:cNvPr id="41" name="Straight Connector 40">
            <a:extLst>
              <a:ext uri="{FF2B5EF4-FFF2-40B4-BE49-F238E27FC236}">
                <a16:creationId xmlns:a16="http://schemas.microsoft.com/office/drawing/2014/main" id="{B14CF614-2E7B-4842-BAA9-B11EECCCC49F}"/>
              </a:ext>
            </a:extLst>
          </p:cNvPr>
          <p:cNvCxnSpPr>
            <a:cxnSpLocks/>
          </p:cNvCxnSpPr>
          <p:nvPr/>
        </p:nvCxnSpPr>
        <p:spPr>
          <a:xfrm>
            <a:off x="9688010" y="3740245"/>
            <a:ext cx="363445"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A17486-0EFB-44EB-BD5A-CEDE72F390AC}"/>
              </a:ext>
            </a:extLst>
          </p:cNvPr>
          <p:cNvSpPr txBox="1"/>
          <p:nvPr/>
        </p:nvSpPr>
        <p:spPr>
          <a:xfrm>
            <a:off x="8973433" y="3880701"/>
            <a:ext cx="1792598" cy="246221"/>
          </a:xfrm>
          <a:prstGeom prst="rect">
            <a:avLst/>
          </a:prstGeom>
          <a:noFill/>
        </p:spPr>
        <p:txBody>
          <a:bodyPr wrap="square" rtlCol="0">
            <a:spAutoFit/>
          </a:bodyPr>
          <a:lstStyle/>
          <a:p>
            <a:pPr algn="ctr"/>
            <a:r>
              <a:rPr lang="en-US" altLang="zh-CN" sz="1000" dirty="0">
                <a:solidFill>
                  <a:schemeClr val="bg1"/>
                </a:solidFill>
              </a:rPr>
              <a:t>3-day data is missing</a:t>
            </a:r>
            <a:endParaRPr lang="en-US" sz="1000" dirty="0">
              <a:solidFill>
                <a:schemeClr val="bg1"/>
              </a:solidFill>
            </a:endParaRPr>
          </a:p>
        </p:txBody>
      </p:sp>
      <p:sp>
        <p:nvSpPr>
          <p:cNvPr id="43" name="TextBox 42">
            <a:extLst>
              <a:ext uri="{FF2B5EF4-FFF2-40B4-BE49-F238E27FC236}">
                <a16:creationId xmlns:a16="http://schemas.microsoft.com/office/drawing/2014/main" id="{781B89C1-268F-46C3-8687-E8D8C4C14080}"/>
              </a:ext>
            </a:extLst>
          </p:cNvPr>
          <p:cNvSpPr txBox="1"/>
          <p:nvPr/>
        </p:nvSpPr>
        <p:spPr>
          <a:xfrm>
            <a:off x="783716" y="5506911"/>
            <a:ext cx="3101946" cy="707886"/>
          </a:xfrm>
          <a:prstGeom prst="rect">
            <a:avLst/>
          </a:prstGeom>
          <a:noFill/>
        </p:spPr>
        <p:txBody>
          <a:bodyPr wrap="square" rtlCol="0">
            <a:spAutoFit/>
          </a:bodyPr>
          <a:lstStyle/>
          <a:p>
            <a:r>
              <a:rPr lang="en-US" sz="1000" dirty="0">
                <a:solidFill>
                  <a:schemeClr val="bg1"/>
                </a:solidFill>
              </a:rPr>
              <a:t>1. During the week* of July 4</a:t>
            </a:r>
            <a:r>
              <a:rPr lang="en-US" sz="1000" baseline="30000" dirty="0">
                <a:solidFill>
                  <a:schemeClr val="bg1"/>
                </a:solidFill>
              </a:rPr>
              <a:t>th</a:t>
            </a:r>
            <a:r>
              <a:rPr lang="en-US" sz="1000" dirty="0">
                <a:solidFill>
                  <a:schemeClr val="bg1"/>
                </a:solidFill>
              </a:rPr>
              <a:t>, App Store has gained ~$50k more revenue comparing to a regular week, which is a 4% increase. Specifically, there is a 27% boost on July 4</a:t>
            </a:r>
            <a:r>
              <a:rPr lang="en-US" sz="1000" baseline="30000" dirty="0">
                <a:solidFill>
                  <a:schemeClr val="bg1"/>
                </a:solidFill>
              </a:rPr>
              <a:t>th</a:t>
            </a:r>
            <a:r>
              <a:rPr lang="en-US" sz="1000" dirty="0">
                <a:solidFill>
                  <a:schemeClr val="bg1"/>
                </a:solidFill>
              </a:rPr>
              <a:t>.</a:t>
            </a:r>
          </a:p>
        </p:txBody>
      </p:sp>
      <p:sp>
        <p:nvSpPr>
          <p:cNvPr id="44" name="TextBox 43">
            <a:extLst>
              <a:ext uri="{FF2B5EF4-FFF2-40B4-BE49-F238E27FC236}">
                <a16:creationId xmlns:a16="http://schemas.microsoft.com/office/drawing/2014/main" id="{F8AEDC75-A5E3-49F3-9023-49142CD3D747}"/>
              </a:ext>
            </a:extLst>
          </p:cNvPr>
          <p:cNvSpPr txBox="1"/>
          <p:nvPr/>
        </p:nvSpPr>
        <p:spPr>
          <a:xfrm>
            <a:off x="4545026" y="5506911"/>
            <a:ext cx="3101946" cy="707886"/>
          </a:xfrm>
          <a:prstGeom prst="rect">
            <a:avLst/>
          </a:prstGeom>
          <a:noFill/>
        </p:spPr>
        <p:txBody>
          <a:bodyPr wrap="square" rtlCol="0">
            <a:spAutoFit/>
          </a:bodyPr>
          <a:lstStyle/>
          <a:p>
            <a:r>
              <a:rPr lang="en-US" sz="1000" dirty="0">
                <a:solidFill>
                  <a:schemeClr val="bg1"/>
                </a:solidFill>
              </a:rPr>
              <a:t>2. SARIMA helps to predict the missing data from August 22</a:t>
            </a:r>
            <a:r>
              <a:rPr lang="en-US" sz="1000" baseline="30000" dirty="0">
                <a:solidFill>
                  <a:schemeClr val="bg1"/>
                </a:solidFill>
              </a:rPr>
              <a:t>nd</a:t>
            </a:r>
            <a:r>
              <a:rPr lang="en-US" sz="1000" dirty="0">
                <a:solidFill>
                  <a:schemeClr val="bg1"/>
                </a:solidFill>
              </a:rPr>
              <a:t> to August 24</a:t>
            </a:r>
            <a:r>
              <a:rPr lang="en-US" sz="1000" baseline="30000" dirty="0">
                <a:solidFill>
                  <a:schemeClr val="bg1"/>
                </a:solidFill>
              </a:rPr>
              <a:t>th</a:t>
            </a:r>
            <a:r>
              <a:rPr lang="en-US" sz="1000" dirty="0">
                <a:solidFill>
                  <a:schemeClr val="bg1"/>
                </a:solidFill>
              </a:rPr>
              <a:t>. We can us fill in the gap with prediction for a thorough weekly or a monthly report. </a:t>
            </a:r>
          </a:p>
        </p:txBody>
      </p:sp>
      <p:sp>
        <p:nvSpPr>
          <p:cNvPr id="45" name="TextBox 44">
            <a:extLst>
              <a:ext uri="{FF2B5EF4-FFF2-40B4-BE49-F238E27FC236}">
                <a16:creationId xmlns:a16="http://schemas.microsoft.com/office/drawing/2014/main" id="{0025C603-4699-4266-B774-3E77AC68EF1A}"/>
              </a:ext>
            </a:extLst>
          </p:cNvPr>
          <p:cNvSpPr txBox="1"/>
          <p:nvPr/>
        </p:nvSpPr>
        <p:spPr>
          <a:xfrm>
            <a:off x="8306336" y="5506911"/>
            <a:ext cx="3101946" cy="553998"/>
          </a:xfrm>
          <a:prstGeom prst="rect">
            <a:avLst/>
          </a:prstGeom>
          <a:noFill/>
        </p:spPr>
        <p:txBody>
          <a:bodyPr wrap="square" rtlCol="0">
            <a:spAutoFit/>
          </a:bodyPr>
          <a:lstStyle/>
          <a:p>
            <a:r>
              <a:rPr lang="en-US" sz="1000" dirty="0">
                <a:solidFill>
                  <a:schemeClr val="bg1"/>
                </a:solidFill>
              </a:rPr>
              <a:t>3. I drop the week of July 4</a:t>
            </a:r>
            <a:r>
              <a:rPr lang="en-US" sz="1000" baseline="30000" dirty="0">
                <a:solidFill>
                  <a:schemeClr val="bg1"/>
                </a:solidFill>
              </a:rPr>
              <a:t>th</a:t>
            </a:r>
            <a:r>
              <a:rPr lang="en-US" sz="1000" dirty="0">
                <a:solidFill>
                  <a:schemeClr val="bg1"/>
                </a:solidFill>
              </a:rPr>
              <a:t> and only include the data from beginning to August 21</a:t>
            </a:r>
            <a:r>
              <a:rPr lang="en-US" sz="1000" baseline="30000" dirty="0">
                <a:solidFill>
                  <a:schemeClr val="bg1"/>
                </a:solidFill>
              </a:rPr>
              <a:t>st</a:t>
            </a:r>
            <a:r>
              <a:rPr lang="en-US" sz="1000" dirty="0">
                <a:solidFill>
                  <a:schemeClr val="bg1"/>
                </a:solidFill>
              </a:rPr>
              <a:t> for time series model training. </a:t>
            </a:r>
          </a:p>
        </p:txBody>
      </p:sp>
    </p:spTree>
    <p:extLst>
      <p:ext uri="{BB962C8B-B14F-4D97-AF65-F5344CB8AC3E}">
        <p14:creationId xmlns:p14="http://schemas.microsoft.com/office/powerpoint/2010/main" val="72784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954267" y="717667"/>
            <a:ext cx="10284000" cy="818800"/>
          </a:xfrm>
          <a:prstGeom prst="rect">
            <a:avLst/>
          </a:prstGeom>
        </p:spPr>
        <p:txBody>
          <a:bodyPr spcFirstLastPara="1" wrap="square" lIns="121900" tIns="0" rIns="121900" bIns="121900" anchor="t" anchorCtr="0">
            <a:noAutofit/>
          </a:bodyPr>
          <a:lstStyle/>
          <a:p>
            <a:r>
              <a:rPr lang="en" sz="4267" dirty="0"/>
              <a:t>Table of Contents</a:t>
            </a:r>
            <a:endParaRPr sz="4267" dirty="0"/>
          </a:p>
        </p:txBody>
      </p:sp>
      <p:sp>
        <p:nvSpPr>
          <p:cNvPr id="183" name="Google Shape;183;p37"/>
          <p:cNvSpPr txBox="1">
            <a:spLocks noGrp="1"/>
          </p:cNvSpPr>
          <p:nvPr>
            <p:ph type="subTitle" idx="1"/>
          </p:nvPr>
        </p:nvSpPr>
        <p:spPr>
          <a:xfrm>
            <a:off x="2535609" y="23343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Data &amp; repository</a:t>
            </a:r>
            <a:endParaRPr dirty="0"/>
          </a:p>
        </p:txBody>
      </p:sp>
      <p:sp>
        <p:nvSpPr>
          <p:cNvPr id="184" name="Google Shape;184;p37"/>
          <p:cNvSpPr txBox="1">
            <a:spLocks noGrp="1"/>
          </p:cNvSpPr>
          <p:nvPr>
            <p:ph type="title" idx="2"/>
          </p:nvPr>
        </p:nvSpPr>
        <p:spPr>
          <a:xfrm>
            <a:off x="2535600" y="1848235"/>
            <a:ext cx="3188400" cy="481200"/>
          </a:xfrm>
          <a:prstGeom prst="rect">
            <a:avLst/>
          </a:prstGeom>
        </p:spPr>
        <p:txBody>
          <a:bodyPr spcFirstLastPara="1" wrap="square" lIns="121900" tIns="0" rIns="121900" bIns="121900" anchor="t" anchorCtr="0">
            <a:noAutofit/>
          </a:bodyPr>
          <a:lstStyle/>
          <a:p>
            <a:r>
              <a:rPr lang="en" dirty="0"/>
              <a:t>Overview</a:t>
            </a:r>
            <a:endParaRPr dirty="0"/>
          </a:p>
        </p:txBody>
      </p:sp>
      <p:sp>
        <p:nvSpPr>
          <p:cNvPr id="185" name="Google Shape;185;p37"/>
          <p:cNvSpPr txBox="1">
            <a:spLocks noGrp="1"/>
          </p:cNvSpPr>
          <p:nvPr>
            <p:ph type="title" idx="3"/>
          </p:nvPr>
        </p:nvSpPr>
        <p:spPr>
          <a:xfrm>
            <a:off x="1326356" y="1848235"/>
            <a:ext cx="1167200" cy="1089200"/>
          </a:xfrm>
          <a:prstGeom prst="rect">
            <a:avLst/>
          </a:prstGeom>
        </p:spPr>
        <p:txBody>
          <a:bodyPr spcFirstLastPara="1" wrap="square" lIns="121900" tIns="243833" rIns="121900" bIns="121900" anchor="t" anchorCtr="0">
            <a:noAutofit/>
          </a:bodyPr>
          <a:lstStyle/>
          <a:p>
            <a:r>
              <a:rPr lang="en"/>
              <a:t>(01)</a:t>
            </a:r>
            <a:endParaRPr/>
          </a:p>
        </p:txBody>
      </p:sp>
      <p:sp>
        <p:nvSpPr>
          <p:cNvPr id="186" name="Google Shape;186;p37"/>
          <p:cNvSpPr txBox="1">
            <a:spLocks noGrp="1"/>
          </p:cNvSpPr>
          <p:nvPr>
            <p:ph type="title" idx="4"/>
          </p:nvPr>
        </p:nvSpPr>
        <p:spPr>
          <a:xfrm>
            <a:off x="2535600" y="3432900"/>
            <a:ext cx="3188400" cy="481200"/>
          </a:xfrm>
          <a:prstGeom prst="rect">
            <a:avLst/>
          </a:prstGeom>
        </p:spPr>
        <p:txBody>
          <a:bodyPr spcFirstLastPara="1" wrap="square" lIns="121900" tIns="0" rIns="121900" bIns="121900" anchor="t" anchorCtr="0">
            <a:noAutofit/>
          </a:bodyPr>
          <a:lstStyle/>
          <a:p>
            <a:r>
              <a:rPr lang="en" dirty="0"/>
              <a:t>Platform</a:t>
            </a:r>
            <a:endParaRPr dirty="0"/>
          </a:p>
        </p:txBody>
      </p:sp>
      <p:sp>
        <p:nvSpPr>
          <p:cNvPr id="187" name="Google Shape;187;p37"/>
          <p:cNvSpPr txBox="1">
            <a:spLocks noGrp="1"/>
          </p:cNvSpPr>
          <p:nvPr>
            <p:ph type="subTitle" idx="5"/>
          </p:nvPr>
        </p:nvSpPr>
        <p:spPr>
          <a:xfrm>
            <a:off x="2535609" y="39142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Distribution channel </a:t>
            </a:r>
          </a:p>
          <a:p>
            <a:pPr marL="0" indent="0">
              <a:buClr>
                <a:schemeClr val="dk1"/>
              </a:buClr>
              <a:buSzPts val="1100"/>
            </a:pPr>
            <a:r>
              <a:rPr lang="en-US" dirty="0"/>
              <a:t>Dashboard component</a:t>
            </a:r>
            <a:endParaRPr dirty="0"/>
          </a:p>
        </p:txBody>
      </p:sp>
      <p:sp>
        <p:nvSpPr>
          <p:cNvPr id="188" name="Google Shape;188;p37"/>
          <p:cNvSpPr txBox="1">
            <a:spLocks noGrp="1"/>
          </p:cNvSpPr>
          <p:nvPr>
            <p:ph type="title" idx="6"/>
          </p:nvPr>
        </p:nvSpPr>
        <p:spPr>
          <a:xfrm>
            <a:off x="1326356" y="3432900"/>
            <a:ext cx="1167200" cy="1089200"/>
          </a:xfrm>
          <a:prstGeom prst="rect">
            <a:avLst/>
          </a:prstGeom>
        </p:spPr>
        <p:txBody>
          <a:bodyPr spcFirstLastPara="1" wrap="square" lIns="121900" tIns="243833" rIns="121900" bIns="121900" anchor="t" anchorCtr="0">
            <a:noAutofit/>
          </a:bodyPr>
          <a:lstStyle/>
          <a:p>
            <a:r>
              <a:rPr lang="en"/>
              <a:t>(03)</a:t>
            </a:r>
            <a:endParaRPr/>
          </a:p>
        </p:txBody>
      </p:sp>
      <p:sp>
        <p:nvSpPr>
          <p:cNvPr id="189" name="Google Shape;189;p37"/>
          <p:cNvSpPr txBox="1">
            <a:spLocks noGrp="1"/>
          </p:cNvSpPr>
          <p:nvPr>
            <p:ph type="title" idx="7"/>
          </p:nvPr>
        </p:nvSpPr>
        <p:spPr>
          <a:xfrm>
            <a:off x="2535600" y="5010305"/>
            <a:ext cx="3188400" cy="481200"/>
          </a:xfrm>
          <a:prstGeom prst="rect">
            <a:avLst/>
          </a:prstGeom>
        </p:spPr>
        <p:txBody>
          <a:bodyPr spcFirstLastPara="1" wrap="square" lIns="121900" tIns="0" rIns="121900" bIns="121900" anchor="t" anchorCtr="0">
            <a:noAutofit/>
          </a:bodyPr>
          <a:lstStyle/>
          <a:p>
            <a:r>
              <a:rPr lang="en" dirty="0"/>
              <a:t>SARIMA</a:t>
            </a:r>
            <a:endParaRPr dirty="0"/>
          </a:p>
        </p:txBody>
      </p:sp>
      <p:sp>
        <p:nvSpPr>
          <p:cNvPr id="190" name="Google Shape;190;p37"/>
          <p:cNvSpPr txBox="1">
            <a:spLocks noGrp="1"/>
          </p:cNvSpPr>
          <p:nvPr>
            <p:ph type="subTitle" idx="8"/>
          </p:nvPr>
        </p:nvSpPr>
        <p:spPr>
          <a:xfrm>
            <a:off x="2535609" y="5494189"/>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Sales prediction</a:t>
            </a:r>
          </a:p>
          <a:p>
            <a:pPr marL="0" indent="0">
              <a:buClr>
                <a:schemeClr val="dk1"/>
              </a:buClr>
              <a:buSzPts val="1100"/>
            </a:pPr>
            <a:r>
              <a:rPr lang="en" dirty="0"/>
              <a:t>Time series model</a:t>
            </a:r>
          </a:p>
        </p:txBody>
      </p:sp>
      <p:sp>
        <p:nvSpPr>
          <p:cNvPr id="191" name="Google Shape;191;p37"/>
          <p:cNvSpPr txBox="1">
            <a:spLocks noGrp="1"/>
          </p:cNvSpPr>
          <p:nvPr>
            <p:ph type="title" idx="9"/>
          </p:nvPr>
        </p:nvSpPr>
        <p:spPr>
          <a:xfrm>
            <a:off x="1326356" y="5010305"/>
            <a:ext cx="1167200" cy="1089200"/>
          </a:xfrm>
          <a:prstGeom prst="rect">
            <a:avLst/>
          </a:prstGeom>
        </p:spPr>
        <p:txBody>
          <a:bodyPr spcFirstLastPara="1" wrap="square" lIns="121900" tIns="243833" rIns="121900" bIns="121900" anchor="t" anchorCtr="0">
            <a:noAutofit/>
          </a:bodyPr>
          <a:lstStyle/>
          <a:p>
            <a:r>
              <a:rPr lang="en"/>
              <a:t>(05)</a:t>
            </a:r>
            <a:endParaRPr/>
          </a:p>
        </p:txBody>
      </p:sp>
      <p:sp>
        <p:nvSpPr>
          <p:cNvPr id="192" name="Google Shape;192;p37"/>
          <p:cNvSpPr txBox="1">
            <a:spLocks noGrp="1"/>
          </p:cNvSpPr>
          <p:nvPr>
            <p:ph type="title" idx="13"/>
          </p:nvPr>
        </p:nvSpPr>
        <p:spPr>
          <a:xfrm>
            <a:off x="7677233" y="1848235"/>
            <a:ext cx="3188400" cy="481200"/>
          </a:xfrm>
          <a:prstGeom prst="rect">
            <a:avLst/>
          </a:prstGeom>
        </p:spPr>
        <p:txBody>
          <a:bodyPr spcFirstLastPara="1" wrap="square" lIns="121900" tIns="0" rIns="121900" bIns="121900" anchor="t" anchorCtr="0">
            <a:noAutofit/>
          </a:bodyPr>
          <a:lstStyle/>
          <a:p>
            <a:r>
              <a:rPr lang="en" dirty="0"/>
              <a:t>Rank</a:t>
            </a:r>
            <a:endParaRPr dirty="0"/>
          </a:p>
        </p:txBody>
      </p:sp>
      <p:sp>
        <p:nvSpPr>
          <p:cNvPr id="193" name="Google Shape;193;p37"/>
          <p:cNvSpPr txBox="1">
            <a:spLocks noGrp="1"/>
          </p:cNvSpPr>
          <p:nvPr>
            <p:ph type="subTitle" idx="14"/>
          </p:nvPr>
        </p:nvSpPr>
        <p:spPr>
          <a:xfrm>
            <a:off x="7677241" y="23343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App &amp; category </a:t>
            </a:r>
            <a:endParaRPr lang="en-US" dirty="0"/>
          </a:p>
          <a:p>
            <a:pPr marL="0" indent="0">
              <a:buClr>
                <a:schemeClr val="dk1"/>
              </a:buClr>
              <a:buSzPts val="1100"/>
            </a:pPr>
            <a:r>
              <a:rPr lang="en-US" dirty="0"/>
              <a:t>Dashboard component</a:t>
            </a:r>
          </a:p>
        </p:txBody>
      </p:sp>
      <p:sp>
        <p:nvSpPr>
          <p:cNvPr id="194" name="Google Shape;194;p37"/>
          <p:cNvSpPr txBox="1">
            <a:spLocks noGrp="1"/>
          </p:cNvSpPr>
          <p:nvPr>
            <p:ph type="title" idx="15"/>
          </p:nvPr>
        </p:nvSpPr>
        <p:spPr>
          <a:xfrm>
            <a:off x="6467989" y="1848235"/>
            <a:ext cx="1167200" cy="1089200"/>
          </a:xfrm>
          <a:prstGeom prst="rect">
            <a:avLst/>
          </a:prstGeom>
        </p:spPr>
        <p:txBody>
          <a:bodyPr spcFirstLastPara="1" wrap="square" lIns="121900" tIns="243833" rIns="121900" bIns="121900" anchor="t" anchorCtr="0">
            <a:noAutofit/>
          </a:bodyPr>
          <a:lstStyle/>
          <a:p>
            <a:r>
              <a:rPr lang="en"/>
              <a:t>(02)</a:t>
            </a:r>
            <a:endParaRPr/>
          </a:p>
        </p:txBody>
      </p:sp>
      <p:sp>
        <p:nvSpPr>
          <p:cNvPr id="195" name="Google Shape;195;p37"/>
          <p:cNvSpPr txBox="1">
            <a:spLocks noGrp="1"/>
          </p:cNvSpPr>
          <p:nvPr>
            <p:ph type="title" idx="16"/>
          </p:nvPr>
        </p:nvSpPr>
        <p:spPr>
          <a:xfrm>
            <a:off x="7677233" y="3432900"/>
            <a:ext cx="3188400" cy="481200"/>
          </a:xfrm>
          <a:prstGeom prst="rect">
            <a:avLst/>
          </a:prstGeom>
        </p:spPr>
        <p:txBody>
          <a:bodyPr spcFirstLastPara="1" wrap="square" lIns="121900" tIns="0" rIns="121900" bIns="121900" anchor="t" anchorCtr="0">
            <a:noAutofit/>
          </a:bodyPr>
          <a:lstStyle/>
          <a:p>
            <a:r>
              <a:rPr lang="en" dirty="0"/>
              <a:t>Bigram</a:t>
            </a:r>
            <a:endParaRPr dirty="0"/>
          </a:p>
        </p:txBody>
      </p:sp>
      <p:sp>
        <p:nvSpPr>
          <p:cNvPr id="196" name="Google Shape;196;p37"/>
          <p:cNvSpPr txBox="1">
            <a:spLocks noGrp="1"/>
          </p:cNvSpPr>
          <p:nvPr>
            <p:ph type="subTitle" idx="17"/>
          </p:nvPr>
        </p:nvSpPr>
        <p:spPr>
          <a:xfrm>
            <a:off x="7677241" y="39142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App &amp; category </a:t>
            </a:r>
          </a:p>
          <a:p>
            <a:pPr marL="0" indent="0">
              <a:buClr>
                <a:schemeClr val="dk1"/>
              </a:buClr>
              <a:buSzPts val="1100"/>
            </a:pPr>
            <a:r>
              <a:rPr lang="en" dirty="0"/>
              <a:t>Recommendation</a:t>
            </a:r>
            <a:endParaRPr dirty="0"/>
          </a:p>
        </p:txBody>
      </p:sp>
      <p:sp>
        <p:nvSpPr>
          <p:cNvPr id="197" name="Google Shape;197;p37"/>
          <p:cNvSpPr txBox="1">
            <a:spLocks noGrp="1"/>
          </p:cNvSpPr>
          <p:nvPr>
            <p:ph type="title" idx="18"/>
          </p:nvPr>
        </p:nvSpPr>
        <p:spPr>
          <a:xfrm>
            <a:off x="6467989" y="3432900"/>
            <a:ext cx="1167200" cy="1089200"/>
          </a:xfrm>
          <a:prstGeom prst="rect">
            <a:avLst/>
          </a:prstGeom>
        </p:spPr>
        <p:txBody>
          <a:bodyPr spcFirstLastPara="1" wrap="square" lIns="121900" tIns="243833" rIns="121900" bIns="121900" anchor="t" anchorCtr="0">
            <a:noAutofit/>
          </a:bodyPr>
          <a:lstStyle/>
          <a:p>
            <a:r>
              <a:rPr lang="en"/>
              <a:t>(04)</a:t>
            </a:r>
            <a:endParaRPr/>
          </a:p>
        </p:txBody>
      </p:sp>
      <p:cxnSp>
        <p:nvCxnSpPr>
          <p:cNvPr id="201" name="Google Shape;201;p37"/>
          <p:cNvCxnSpPr/>
          <p:nvPr/>
        </p:nvCxnSpPr>
        <p:spPr>
          <a:xfrm>
            <a:off x="2677109" y="17005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2" name="Google Shape;202;p37"/>
          <p:cNvCxnSpPr/>
          <p:nvPr/>
        </p:nvCxnSpPr>
        <p:spPr>
          <a:xfrm>
            <a:off x="7822984" y="1642131"/>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3" name="Google Shape;203;p37"/>
          <p:cNvCxnSpPr/>
          <p:nvPr/>
        </p:nvCxnSpPr>
        <p:spPr>
          <a:xfrm>
            <a:off x="2677109" y="32802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37"/>
          <p:cNvCxnSpPr/>
          <p:nvPr/>
        </p:nvCxnSpPr>
        <p:spPr>
          <a:xfrm>
            <a:off x="7822984" y="32802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5" name="Google Shape;205;p37"/>
          <p:cNvCxnSpPr/>
          <p:nvPr/>
        </p:nvCxnSpPr>
        <p:spPr>
          <a:xfrm>
            <a:off x="2677109" y="4850564"/>
            <a:ext cx="1018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233928" cy="2302000"/>
          </a:xfrm>
        </p:spPr>
        <p:txBody>
          <a:bodyPr/>
          <a:lstStyle/>
          <a:p>
            <a:r>
              <a:rPr lang="en-US" dirty="0">
                <a:solidFill>
                  <a:schemeClr val="bg1"/>
                </a:solidFill>
              </a:rPr>
              <a:t>Overview</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Data &amp; repository</a:t>
            </a:r>
          </a:p>
        </p:txBody>
      </p:sp>
    </p:spTree>
    <p:extLst>
      <p:ext uri="{BB962C8B-B14F-4D97-AF65-F5344CB8AC3E}">
        <p14:creationId xmlns:p14="http://schemas.microsoft.com/office/powerpoint/2010/main" val="36618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Overview </a:t>
            </a:r>
            <a:r>
              <a:rPr lang="en-US" altLang="zh-CN" sz="3200" dirty="0"/>
              <a:t>– Data</a:t>
            </a:r>
            <a:endParaRPr lang="en-US" sz="3200" dirty="0"/>
          </a:p>
        </p:txBody>
      </p:sp>
      <p:sp>
        <p:nvSpPr>
          <p:cNvPr id="2" name="TextBox 1">
            <a:extLst>
              <a:ext uri="{FF2B5EF4-FFF2-40B4-BE49-F238E27FC236}">
                <a16:creationId xmlns:a16="http://schemas.microsoft.com/office/drawing/2014/main" id="{5C784BE8-0879-4A82-931E-259EA151A45C}"/>
              </a:ext>
            </a:extLst>
          </p:cNvPr>
          <p:cNvSpPr txBox="1"/>
          <p:nvPr/>
        </p:nvSpPr>
        <p:spPr>
          <a:xfrm>
            <a:off x="601883" y="1134319"/>
            <a:ext cx="4062714" cy="3477875"/>
          </a:xfrm>
          <a:prstGeom prst="rect">
            <a:avLst/>
          </a:prstGeom>
          <a:noFill/>
        </p:spPr>
        <p:txBody>
          <a:bodyPr wrap="square" rtlCol="0">
            <a:spAutoFit/>
          </a:bodyPr>
          <a:lstStyle/>
          <a:p>
            <a:r>
              <a:rPr lang="en-US" sz="2800" b="1" dirty="0"/>
              <a:t>Data</a:t>
            </a:r>
          </a:p>
          <a:p>
            <a:endParaRPr lang="en-US" sz="1600" b="1" dirty="0"/>
          </a:p>
          <a:p>
            <a:r>
              <a:rPr lang="en-US" sz="1600" b="1" dirty="0"/>
              <a:t>Time-invariant</a:t>
            </a:r>
          </a:p>
          <a:p>
            <a:pPr marL="285750" indent="-285750">
              <a:buFont typeface="Arial" panose="020B0604020202020204" pitchFamily="34" charset="0"/>
              <a:buChar char="•"/>
            </a:pPr>
            <a:r>
              <a:rPr lang="en-US" sz="1600" dirty="0" err="1"/>
              <a:t>account_dat</a:t>
            </a:r>
            <a:r>
              <a:rPr lang="en-US" sz="1600" dirty="0"/>
              <a:t>		100k rows</a:t>
            </a:r>
          </a:p>
          <a:p>
            <a:pPr marL="285750" indent="-285750">
              <a:buFont typeface="Arial" panose="020B0604020202020204" pitchFamily="34" charset="0"/>
              <a:buChar char="•"/>
            </a:pPr>
            <a:r>
              <a:rPr lang="en-US" sz="1600" dirty="0" err="1"/>
              <a:t>app_dat</a:t>
            </a:r>
            <a:r>
              <a:rPr lang="en-US" sz="1600" dirty="0"/>
              <a:t>		1k rows</a:t>
            </a:r>
          </a:p>
          <a:p>
            <a:pPr marL="285750" indent="-285750">
              <a:buFont typeface="Arial" panose="020B0604020202020204" pitchFamily="34" charset="0"/>
              <a:buChar char="•"/>
            </a:pPr>
            <a:r>
              <a:rPr lang="en-US" sz="1600" dirty="0"/>
              <a:t>in-</a:t>
            </a:r>
            <a:r>
              <a:rPr lang="en-US" sz="1600" dirty="0" err="1"/>
              <a:t>app_dat</a:t>
            </a:r>
            <a:r>
              <a:rPr lang="en-US" sz="1600" dirty="0"/>
              <a:t>		2.4k rows</a:t>
            </a:r>
          </a:p>
          <a:p>
            <a:endParaRPr lang="en-US" sz="1600" b="1" dirty="0"/>
          </a:p>
          <a:p>
            <a:r>
              <a:rPr lang="en-US" sz="1600" b="1" dirty="0"/>
              <a:t>Time-variant</a:t>
            </a:r>
          </a:p>
          <a:p>
            <a:pPr marL="285750" indent="-285750">
              <a:buFont typeface="Arial" panose="020B0604020202020204" pitchFamily="34" charset="0"/>
              <a:buChar char="•"/>
            </a:pPr>
            <a:r>
              <a:rPr lang="en-US" sz="1600" dirty="0" err="1"/>
              <a:t>transaction_dat</a:t>
            </a:r>
            <a:r>
              <a:rPr lang="en-US" sz="1600" dirty="0"/>
              <a:t>		3.6m rows</a:t>
            </a:r>
          </a:p>
          <a:p>
            <a:endParaRPr lang="en-US" sz="1600" b="1" dirty="0"/>
          </a:p>
          <a:p>
            <a:r>
              <a:rPr lang="en-US" sz="1600" b="1" dirty="0"/>
              <a:t>Mapping</a:t>
            </a:r>
          </a:p>
          <a:p>
            <a:pPr marL="285750" indent="-285750">
              <a:buFont typeface="Arial" panose="020B0604020202020204" pitchFamily="34" charset="0"/>
              <a:buChar char="•"/>
            </a:pPr>
            <a:r>
              <a:rPr lang="en-US" sz="1600" dirty="0" err="1"/>
              <a:t>device_ref</a:t>
            </a:r>
            <a:r>
              <a:rPr lang="en-US" sz="1600" dirty="0"/>
              <a:t>		3 rows</a:t>
            </a:r>
          </a:p>
          <a:p>
            <a:pPr marL="285750" indent="-285750">
              <a:buFont typeface="Arial" panose="020B0604020202020204" pitchFamily="34" charset="0"/>
              <a:buChar char="•"/>
            </a:pPr>
            <a:r>
              <a:rPr lang="en-US" sz="1600" dirty="0" err="1"/>
              <a:t>category_ref</a:t>
            </a:r>
            <a:r>
              <a:rPr lang="en-US" sz="1600" dirty="0"/>
              <a:t>		5 rows</a:t>
            </a:r>
          </a:p>
        </p:txBody>
      </p:sp>
      <p:pic>
        <p:nvPicPr>
          <p:cNvPr id="8194" name="Picture 2">
            <a:extLst>
              <a:ext uri="{FF2B5EF4-FFF2-40B4-BE49-F238E27FC236}">
                <a16:creationId xmlns:a16="http://schemas.microsoft.com/office/drawing/2014/main" id="{016D2116-E8D6-457A-8C09-4658D5758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892" y="5044591"/>
            <a:ext cx="5428527" cy="13853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E06841-6BBD-43BD-ABC9-492CA975A263}"/>
              </a:ext>
            </a:extLst>
          </p:cNvPr>
          <p:cNvSpPr txBox="1"/>
          <p:nvPr/>
        </p:nvSpPr>
        <p:spPr>
          <a:xfrm>
            <a:off x="5717893" y="1134319"/>
            <a:ext cx="5428527" cy="3724096"/>
          </a:xfrm>
          <a:prstGeom prst="rect">
            <a:avLst/>
          </a:prstGeom>
          <a:noFill/>
        </p:spPr>
        <p:txBody>
          <a:bodyPr wrap="square" rtlCol="0">
            <a:spAutoFit/>
          </a:bodyPr>
          <a:lstStyle/>
          <a:p>
            <a:r>
              <a:rPr lang="en-US" sz="2800" b="1" dirty="0"/>
              <a:t>Some Data Concerns</a:t>
            </a:r>
          </a:p>
          <a:p>
            <a:endParaRPr lang="en-US" sz="1600" b="1" dirty="0"/>
          </a:p>
          <a:p>
            <a:r>
              <a:rPr lang="en-US" sz="1600" b="1" dirty="0" err="1"/>
              <a:t>account_dat</a:t>
            </a:r>
            <a:endParaRPr lang="en-US" sz="1600" b="1" dirty="0"/>
          </a:p>
          <a:p>
            <a:pPr marL="285750" indent="-285750">
              <a:buFont typeface="Arial" panose="020B0604020202020204" pitchFamily="34" charset="0"/>
              <a:buChar char="•"/>
            </a:pPr>
            <a:r>
              <a:rPr lang="en-US" sz="1600" dirty="0"/>
              <a:t>Time distribution of paid and free accts are significantly different. </a:t>
            </a:r>
          </a:p>
          <a:p>
            <a:endParaRPr lang="en-US" sz="1600" b="1" dirty="0"/>
          </a:p>
          <a:p>
            <a:r>
              <a:rPr lang="en-US" sz="1600" b="1" dirty="0" err="1"/>
              <a:t>app_dat</a:t>
            </a:r>
            <a:endParaRPr lang="en-US" sz="1600" b="1" dirty="0"/>
          </a:p>
          <a:p>
            <a:pPr marL="285750" indent="-285750">
              <a:buFont typeface="Arial" panose="020B0604020202020204" pitchFamily="34" charset="0"/>
              <a:buChar char="•"/>
            </a:pPr>
            <a:r>
              <a:rPr lang="en-US" sz="1600" dirty="0"/>
              <a:t>4 unknown apps have the same app name. </a:t>
            </a:r>
          </a:p>
          <a:p>
            <a:endParaRPr lang="en-US" sz="1600" b="1" dirty="0"/>
          </a:p>
          <a:p>
            <a:r>
              <a:rPr lang="en-US" sz="1600" b="1" dirty="0" err="1"/>
              <a:t>transaction_dat</a:t>
            </a:r>
            <a:endParaRPr lang="en-US" sz="1600" b="1" dirty="0"/>
          </a:p>
          <a:p>
            <a:pPr marL="285750" indent="-285750">
              <a:buFont typeface="Arial" panose="020B0604020202020204" pitchFamily="34" charset="0"/>
              <a:buChar char="•"/>
            </a:pPr>
            <a:r>
              <a:rPr lang="en-US" sz="1600" dirty="0"/>
              <a:t>The range of transaction date is much smaller than the range of account create date. </a:t>
            </a:r>
          </a:p>
          <a:p>
            <a:pPr marL="285750" indent="-285750">
              <a:buFont typeface="Arial" panose="020B0604020202020204" pitchFamily="34" charset="0"/>
              <a:buChar char="•"/>
            </a:pPr>
            <a:r>
              <a:rPr lang="en-US" sz="1600" dirty="0"/>
              <a:t>Some content ids in the dataset are directly linked to the app ids rather than the IAP ids. </a:t>
            </a:r>
          </a:p>
        </p:txBody>
      </p:sp>
    </p:spTree>
    <p:extLst>
      <p:ext uri="{BB962C8B-B14F-4D97-AF65-F5344CB8AC3E}">
        <p14:creationId xmlns:p14="http://schemas.microsoft.com/office/powerpoint/2010/main" val="83687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Overview </a:t>
            </a:r>
            <a:r>
              <a:rPr lang="en-US" altLang="zh-CN" sz="3200" dirty="0"/>
              <a:t>– Repository</a:t>
            </a:r>
            <a:endParaRPr lang="en-US" sz="3200" dirty="0"/>
          </a:p>
        </p:txBody>
      </p:sp>
      <p:sp>
        <p:nvSpPr>
          <p:cNvPr id="2" name="TextBox 1">
            <a:extLst>
              <a:ext uri="{FF2B5EF4-FFF2-40B4-BE49-F238E27FC236}">
                <a16:creationId xmlns:a16="http://schemas.microsoft.com/office/drawing/2014/main" id="{5C784BE8-0879-4A82-931E-259EA151A45C}"/>
              </a:ext>
            </a:extLst>
          </p:cNvPr>
          <p:cNvSpPr txBox="1"/>
          <p:nvPr/>
        </p:nvSpPr>
        <p:spPr>
          <a:xfrm>
            <a:off x="601883" y="1134319"/>
            <a:ext cx="4062714" cy="3477875"/>
          </a:xfrm>
          <a:prstGeom prst="rect">
            <a:avLst/>
          </a:prstGeom>
          <a:noFill/>
        </p:spPr>
        <p:txBody>
          <a:bodyPr wrap="square" rtlCol="0">
            <a:spAutoFit/>
          </a:bodyPr>
          <a:lstStyle/>
          <a:p>
            <a:r>
              <a:rPr lang="en-US" sz="2800" b="1" dirty="0"/>
              <a:t>Environment</a:t>
            </a:r>
          </a:p>
          <a:p>
            <a:endParaRPr lang="en-US" sz="1600" b="1" dirty="0"/>
          </a:p>
          <a:p>
            <a:r>
              <a:rPr lang="en-US" sz="1600" b="1" dirty="0"/>
              <a:t>Python – </a:t>
            </a:r>
            <a:r>
              <a:rPr lang="en-US" sz="1600" b="1" dirty="0" err="1"/>
              <a:t>Jupyter</a:t>
            </a:r>
            <a:r>
              <a:rPr lang="en-US" sz="1600" b="1" dirty="0"/>
              <a:t> Notebook</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SQL – sqlite3</a:t>
            </a:r>
          </a:p>
          <a:p>
            <a:endParaRPr lang="en-US" sz="1600" dirty="0"/>
          </a:p>
        </p:txBody>
      </p:sp>
      <p:sp>
        <p:nvSpPr>
          <p:cNvPr id="3" name="TextBox 2">
            <a:extLst>
              <a:ext uri="{FF2B5EF4-FFF2-40B4-BE49-F238E27FC236}">
                <a16:creationId xmlns:a16="http://schemas.microsoft.com/office/drawing/2014/main" id="{84E06841-6BBD-43BD-ABC9-492CA975A263}"/>
              </a:ext>
            </a:extLst>
          </p:cNvPr>
          <p:cNvSpPr txBox="1"/>
          <p:nvPr/>
        </p:nvSpPr>
        <p:spPr>
          <a:xfrm>
            <a:off x="5717893" y="1134319"/>
            <a:ext cx="5428527" cy="1261884"/>
          </a:xfrm>
          <a:prstGeom prst="rect">
            <a:avLst/>
          </a:prstGeom>
          <a:noFill/>
        </p:spPr>
        <p:txBody>
          <a:bodyPr wrap="square" rtlCol="0">
            <a:spAutoFit/>
          </a:bodyPr>
          <a:lstStyle/>
          <a:p>
            <a:r>
              <a:rPr lang="en-US" sz="2800" b="1" dirty="0"/>
              <a:t>Repository</a:t>
            </a:r>
          </a:p>
          <a:p>
            <a:endParaRPr lang="en-US" sz="1600" b="1" dirty="0"/>
          </a:p>
          <a:p>
            <a:r>
              <a:rPr lang="en-US" sz="1600" b="1" dirty="0" err="1"/>
              <a:t>Github</a:t>
            </a:r>
            <a:endParaRPr lang="en-US" sz="1600" b="1" dirty="0"/>
          </a:p>
          <a:p>
            <a:r>
              <a:rPr lang="en-US" sz="1600" dirty="0"/>
              <a:t>https://github.com/ljiang95/app_store_analysis</a:t>
            </a:r>
          </a:p>
        </p:txBody>
      </p:sp>
      <p:pic>
        <p:nvPicPr>
          <p:cNvPr id="8" name="Picture 7">
            <a:extLst>
              <a:ext uri="{FF2B5EF4-FFF2-40B4-BE49-F238E27FC236}">
                <a16:creationId xmlns:a16="http://schemas.microsoft.com/office/drawing/2014/main" id="{E718AE03-D2AC-46C3-BB94-389591CBB58F}"/>
              </a:ext>
            </a:extLst>
          </p:cNvPr>
          <p:cNvPicPr>
            <a:picLocks noChangeAspect="1"/>
          </p:cNvPicPr>
          <p:nvPr/>
        </p:nvPicPr>
        <p:blipFill rotWithShape="1">
          <a:blip r:embed="rId3"/>
          <a:srcRect l="67438" t="20320" r="21750" b="58667"/>
          <a:stretch/>
        </p:blipFill>
        <p:spPr>
          <a:xfrm>
            <a:off x="678973" y="4367226"/>
            <a:ext cx="3801984" cy="1385307"/>
          </a:xfrm>
          <a:prstGeom prst="rect">
            <a:avLst/>
          </a:prstGeom>
        </p:spPr>
      </p:pic>
      <p:pic>
        <p:nvPicPr>
          <p:cNvPr id="10" name="Picture 9">
            <a:extLst>
              <a:ext uri="{FF2B5EF4-FFF2-40B4-BE49-F238E27FC236}">
                <a16:creationId xmlns:a16="http://schemas.microsoft.com/office/drawing/2014/main" id="{C77AFA58-F855-4D1C-AD8B-4CA66B23225E}"/>
              </a:ext>
            </a:extLst>
          </p:cNvPr>
          <p:cNvPicPr>
            <a:picLocks noChangeAspect="1"/>
          </p:cNvPicPr>
          <p:nvPr/>
        </p:nvPicPr>
        <p:blipFill rotWithShape="1">
          <a:blip r:embed="rId4"/>
          <a:srcRect l="67395" t="20260" r="21738" b="54877"/>
          <a:stretch/>
        </p:blipFill>
        <p:spPr>
          <a:xfrm>
            <a:off x="678973" y="2182215"/>
            <a:ext cx="3795708" cy="1628303"/>
          </a:xfrm>
          <a:prstGeom prst="rect">
            <a:avLst/>
          </a:prstGeom>
        </p:spPr>
      </p:pic>
    </p:spTree>
    <p:extLst>
      <p:ext uri="{BB962C8B-B14F-4D97-AF65-F5344CB8AC3E}">
        <p14:creationId xmlns:p14="http://schemas.microsoft.com/office/powerpoint/2010/main" val="22400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58BD105-7751-4D29-A567-5268FD1A6B8C}"/>
              </a:ext>
            </a:extLst>
          </p:cNvPr>
          <p:cNvSpPr>
            <a:spLocks noGrp="1"/>
          </p:cNvSpPr>
          <p:nvPr>
            <p:ph type="title"/>
          </p:nvPr>
        </p:nvSpPr>
        <p:spPr/>
        <p:txBody>
          <a:bodyPr/>
          <a:lstStyle/>
          <a:p>
            <a:r>
              <a:rPr lang="en-US" dirty="0"/>
              <a:t>Rank</a:t>
            </a:r>
          </a:p>
        </p:txBody>
      </p:sp>
      <p:sp>
        <p:nvSpPr>
          <p:cNvPr id="22" name="Subtitle 21">
            <a:extLst>
              <a:ext uri="{FF2B5EF4-FFF2-40B4-BE49-F238E27FC236}">
                <a16:creationId xmlns:a16="http://schemas.microsoft.com/office/drawing/2014/main" id="{1EF53EB2-F4AF-40E7-85E8-63E187CC2AEF}"/>
              </a:ext>
            </a:extLst>
          </p:cNvPr>
          <p:cNvSpPr>
            <a:spLocks noGrp="1"/>
          </p:cNvSpPr>
          <p:nvPr>
            <p:ph type="subTitle" idx="1"/>
          </p:nvPr>
        </p:nvSpPr>
        <p:spPr/>
        <p:txBody>
          <a:bodyPr/>
          <a:lstStyle/>
          <a:p>
            <a:r>
              <a:rPr lang="en-US" dirty="0"/>
              <a:t>App &amp; category</a:t>
            </a:r>
          </a:p>
        </p:txBody>
      </p:sp>
    </p:spTree>
    <p:extLst>
      <p:ext uri="{BB962C8B-B14F-4D97-AF65-F5344CB8AC3E}">
        <p14:creationId xmlns:p14="http://schemas.microsoft.com/office/powerpoint/2010/main" val="44194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Rank – App Rank by Weekly PV*</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1653877666"/>
              </p:ext>
            </p:extLst>
          </p:nvPr>
        </p:nvGraphicFramePr>
        <p:xfrm>
          <a:off x="2215538" y="4245885"/>
          <a:ext cx="9289915" cy="20916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Object 26">
            <a:extLst>
              <a:ext uri="{FF2B5EF4-FFF2-40B4-BE49-F238E27FC236}">
                <a16:creationId xmlns:a16="http://schemas.microsoft.com/office/drawing/2014/main" id="{B26F1310-B65A-41EF-A769-A8B8C2DF124C}"/>
              </a:ext>
            </a:extLst>
          </p:cNvPr>
          <p:cNvGraphicFramePr>
            <a:graphicFrameLocks noChangeAspect="1"/>
          </p:cNvGraphicFramePr>
          <p:nvPr>
            <p:extLst>
              <p:ext uri="{D42A27DB-BD31-4B8C-83A1-F6EECF244321}">
                <p14:modId xmlns:p14="http://schemas.microsoft.com/office/powerpoint/2010/main" val="4100888097"/>
              </p:ext>
            </p:extLst>
          </p:nvPr>
        </p:nvGraphicFramePr>
        <p:xfrm>
          <a:off x="1528995" y="830578"/>
          <a:ext cx="10663005" cy="3496587"/>
        </p:xfrm>
        <a:graphic>
          <a:graphicData uri="http://schemas.openxmlformats.org/presentationml/2006/ole">
            <mc:AlternateContent xmlns:mc="http://schemas.openxmlformats.org/markup-compatibility/2006">
              <mc:Choice xmlns:v="urn:schemas-microsoft-com:vml" Requires="v">
                <p:oleObj spid="_x0000_s2104" name="Worksheet" r:id="rId5" imgW="11224216" imgH="3680618" progId="Excel.Sheet.12">
                  <p:embed/>
                </p:oleObj>
              </mc:Choice>
              <mc:Fallback>
                <p:oleObj name="Worksheet" r:id="rId5" imgW="11224216" imgH="3680618" progId="Excel.Sheet.12">
                  <p:embed/>
                  <p:pic>
                    <p:nvPicPr>
                      <p:cNvPr id="0" name=""/>
                      <p:cNvPicPr/>
                      <p:nvPr/>
                    </p:nvPicPr>
                    <p:blipFill>
                      <a:blip r:embed="rId6"/>
                      <a:stretch>
                        <a:fillRect/>
                      </a:stretch>
                    </p:blipFill>
                    <p:spPr>
                      <a:xfrm>
                        <a:off x="1528995" y="830578"/>
                        <a:ext cx="10663005" cy="3496587"/>
                      </a:xfrm>
                      <a:prstGeom prst="rect">
                        <a:avLst/>
                      </a:prstGeom>
                    </p:spPr>
                  </p:pic>
                </p:oleObj>
              </mc:Fallback>
            </mc:AlternateContent>
          </a:graphicData>
        </a:graphic>
      </p:graphicFrame>
      <p:sp>
        <p:nvSpPr>
          <p:cNvPr id="28" name="TextBox 27">
            <a:extLst>
              <a:ext uri="{FF2B5EF4-FFF2-40B4-BE49-F238E27FC236}">
                <a16:creationId xmlns:a16="http://schemas.microsoft.com/office/drawing/2014/main" id="{D19BA793-DD0F-4A47-88DC-AF1AB3CC657D}"/>
              </a:ext>
            </a:extLst>
          </p:cNvPr>
          <p:cNvSpPr txBox="1"/>
          <p:nvPr/>
        </p:nvSpPr>
        <p:spPr>
          <a:xfrm>
            <a:off x="5176380" y="779778"/>
            <a:ext cx="3368230" cy="307777"/>
          </a:xfrm>
          <a:prstGeom prst="rect">
            <a:avLst/>
          </a:prstGeom>
          <a:noFill/>
        </p:spPr>
        <p:txBody>
          <a:bodyPr wrap="none" rtlCol="0">
            <a:spAutoFit/>
          </a:bodyPr>
          <a:lstStyle/>
          <a:p>
            <a:pPr algn="ctr"/>
            <a:r>
              <a:rPr lang="en-US" b="1" dirty="0">
                <a:solidFill>
                  <a:schemeClr val="accent6"/>
                </a:solidFill>
              </a:rPr>
              <a:t>Heat Map for App Rank by Weekly PV</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2704587" cy="215444"/>
          </a:xfrm>
          <a:prstGeom prst="rect">
            <a:avLst/>
          </a:prstGeom>
          <a:noFill/>
        </p:spPr>
        <p:txBody>
          <a:bodyPr wrap="none" rtlCol="0">
            <a:spAutoFit/>
          </a:bodyPr>
          <a:lstStyle/>
          <a:p>
            <a:r>
              <a:rPr lang="en-US" sz="800" dirty="0">
                <a:solidFill>
                  <a:schemeClr val="accent6"/>
                </a:solidFill>
              </a:rPr>
              <a:t>* PV means payment volume, aka transaction amount. </a:t>
            </a:r>
          </a:p>
        </p:txBody>
      </p:sp>
      <p:sp>
        <p:nvSpPr>
          <p:cNvPr id="30" name="TextBox 29">
            <a:extLst>
              <a:ext uri="{FF2B5EF4-FFF2-40B4-BE49-F238E27FC236}">
                <a16:creationId xmlns:a16="http://schemas.microsoft.com/office/drawing/2014/main" id="{0924DE8B-D1BE-4A86-8F75-C87FDDCE8A01}"/>
              </a:ext>
            </a:extLst>
          </p:cNvPr>
          <p:cNvSpPr txBox="1"/>
          <p:nvPr/>
        </p:nvSpPr>
        <p:spPr>
          <a:xfrm>
            <a:off x="187891" y="1657890"/>
            <a:ext cx="1783149" cy="400110"/>
          </a:xfrm>
          <a:prstGeom prst="rect">
            <a:avLst/>
          </a:prstGeom>
          <a:noFill/>
        </p:spPr>
        <p:txBody>
          <a:bodyPr wrap="square" rtlCol="0">
            <a:spAutoFit/>
          </a:bodyPr>
          <a:lstStyle/>
          <a:p>
            <a:r>
              <a:rPr lang="en-US" sz="1000" dirty="0">
                <a:solidFill>
                  <a:schemeClr val="accent6"/>
                </a:solidFill>
              </a:rPr>
              <a:t>1. Top 3 apps are dominating the list. </a:t>
            </a:r>
          </a:p>
        </p:txBody>
      </p:sp>
      <p:sp>
        <p:nvSpPr>
          <p:cNvPr id="31" name="TextBox 30">
            <a:extLst>
              <a:ext uri="{FF2B5EF4-FFF2-40B4-BE49-F238E27FC236}">
                <a16:creationId xmlns:a16="http://schemas.microsoft.com/office/drawing/2014/main" id="{7A91734C-D381-47AB-90B2-827CCB2164D8}"/>
              </a:ext>
            </a:extLst>
          </p:cNvPr>
          <p:cNvSpPr txBox="1"/>
          <p:nvPr/>
        </p:nvSpPr>
        <p:spPr>
          <a:xfrm>
            <a:off x="187890" y="4528002"/>
            <a:ext cx="1783149" cy="1631216"/>
          </a:xfrm>
          <a:prstGeom prst="rect">
            <a:avLst/>
          </a:prstGeom>
          <a:noFill/>
        </p:spPr>
        <p:txBody>
          <a:bodyPr wrap="square" rtlCol="0">
            <a:spAutoFit/>
          </a:bodyPr>
          <a:lstStyle/>
          <a:p>
            <a:r>
              <a:rPr lang="en-US" sz="1000" dirty="0">
                <a:solidFill>
                  <a:schemeClr val="accent6"/>
                </a:solidFill>
              </a:rPr>
              <a:t>2. Top 2 apps are close on PV.  </a:t>
            </a:r>
          </a:p>
          <a:p>
            <a:endParaRPr lang="en-US" sz="1000" dirty="0">
              <a:solidFill>
                <a:schemeClr val="accent6"/>
              </a:solidFill>
            </a:endParaRPr>
          </a:p>
          <a:p>
            <a:r>
              <a:rPr lang="en-US" sz="1000" dirty="0">
                <a:solidFill>
                  <a:schemeClr val="accent6"/>
                </a:solidFill>
              </a:rPr>
              <a:t>3. The 5</a:t>
            </a:r>
            <a:r>
              <a:rPr lang="en-US" sz="1000" baseline="30000" dirty="0">
                <a:solidFill>
                  <a:schemeClr val="accent6"/>
                </a:solidFill>
              </a:rPr>
              <a:t>th</a:t>
            </a:r>
            <a:r>
              <a:rPr lang="en-US" sz="1000" dirty="0">
                <a:solidFill>
                  <a:schemeClr val="accent6"/>
                </a:solidFill>
              </a:rPr>
              <a:t> app’s PV is only ~60% of the Top 1’s PV. </a:t>
            </a:r>
          </a:p>
          <a:p>
            <a:endParaRPr lang="en-US" sz="1000" dirty="0">
              <a:solidFill>
                <a:schemeClr val="accent6"/>
              </a:solidFill>
            </a:endParaRPr>
          </a:p>
          <a:p>
            <a:r>
              <a:rPr lang="en-US" sz="1000" dirty="0">
                <a:solidFill>
                  <a:schemeClr val="accent6"/>
                </a:solidFill>
              </a:rPr>
              <a:t>4. Though the rank changes, but the trend of  PV for top 5 apps seems to be flat. </a:t>
            </a:r>
          </a:p>
        </p:txBody>
      </p:sp>
    </p:spTree>
    <p:extLst>
      <p:ext uri="{BB962C8B-B14F-4D97-AF65-F5344CB8AC3E}">
        <p14:creationId xmlns:p14="http://schemas.microsoft.com/office/powerpoint/2010/main" val="10298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5ABE1840-C8EC-40E5-ACD9-301023A538AB}"/>
              </a:ext>
            </a:extLst>
          </p:cNvPr>
          <p:cNvGraphicFramePr>
            <a:graphicFrameLocks noChangeAspect="1"/>
          </p:cNvGraphicFramePr>
          <p:nvPr>
            <p:extLst>
              <p:ext uri="{D42A27DB-BD31-4B8C-83A1-F6EECF244321}">
                <p14:modId xmlns:p14="http://schemas.microsoft.com/office/powerpoint/2010/main" val="1770549963"/>
              </p:ext>
            </p:extLst>
          </p:nvPr>
        </p:nvGraphicFramePr>
        <p:xfrm>
          <a:off x="1528895" y="832089"/>
          <a:ext cx="10663105" cy="3496496"/>
        </p:xfrm>
        <a:graphic>
          <a:graphicData uri="http://schemas.openxmlformats.org/presentationml/2006/ole">
            <mc:AlternateContent xmlns:mc="http://schemas.openxmlformats.org/markup-compatibility/2006">
              <mc:Choice xmlns:v="urn:schemas-microsoft-com:vml" Requires="v">
                <p:oleObj spid="_x0000_s5169" name="Worksheet" r:id="rId3" imgW="11224321" imgH="3680522" progId="Excel.Sheet.12">
                  <p:embed/>
                </p:oleObj>
              </mc:Choice>
              <mc:Fallback>
                <p:oleObj name="Worksheet" r:id="rId3" imgW="11224321" imgH="3680522" progId="Excel.Sheet.12">
                  <p:embed/>
                  <p:pic>
                    <p:nvPicPr>
                      <p:cNvPr id="2" name="Object 1">
                        <a:extLst>
                          <a:ext uri="{FF2B5EF4-FFF2-40B4-BE49-F238E27FC236}">
                            <a16:creationId xmlns:a16="http://schemas.microsoft.com/office/drawing/2014/main" id="{6C98AE65-E927-4CF8-9A44-3A9AB99BB31D}"/>
                          </a:ext>
                        </a:extLst>
                      </p:cNvPr>
                      <p:cNvPicPr/>
                      <p:nvPr/>
                    </p:nvPicPr>
                    <p:blipFill>
                      <a:blip r:embed="rId4"/>
                      <a:stretch>
                        <a:fillRect/>
                      </a:stretch>
                    </p:blipFill>
                    <p:spPr>
                      <a:xfrm>
                        <a:off x="1528895" y="832089"/>
                        <a:ext cx="10663105" cy="3496496"/>
                      </a:xfrm>
                      <a:prstGeom prst="rect">
                        <a:avLst/>
                      </a:prstGeom>
                    </p:spPr>
                  </p:pic>
                </p:oleObj>
              </mc:Fallback>
            </mc:AlternateContent>
          </a:graphicData>
        </a:graphic>
      </p:graphicFrame>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9654446" cy="648146"/>
          </a:xfrm>
        </p:spPr>
        <p:txBody>
          <a:bodyPr/>
          <a:lstStyle/>
          <a:p>
            <a:r>
              <a:rPr lang="en-US" sz="3200" dirty="0"/>
              <a:t>Rank – Paid* App Rank by Weekly Transaction**</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2060720884"/>
              </p:ext>
            </p:extLst>
          </p:nvPr>
        </p:nvGraphicFramePr>
        <p:xfrm>
          <a:off x="2215538" y="4245885"/>
          <a:ext cx="9289915" cy="2091626"/>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D19BA793-DD0F-4A47-88DC-AF1AB3CC657D}"/>
              </a:ext>
            </a:extLst>
          </p:cNvPr>
          <p:cNvSpPr txBox="1"/>
          <p:nvPr/>
        </p:nvSpPr>
        <p:spPr>
          <a:xfrm>
            <a:off x="4790059" y="779778"/>
            <a:ext cx="4140877" cy="307777"/>
          </a:xfrm>
          <a:prstGeom prst="rect">
            <a:avLst/>
          </a:prstGeom>
          <a:noFill/>
        </p:spPr>
        <p:txBody>
          <a:bodyPr wrap="none" rtlCol="0">
            <a:spAutoFit/>
          </a:bodyPr>
          <a:lstStyle/>
          <a:p>
            <a:pPr algn="ctr"/>
            <a:r>
              <a:rPr lang="en-US" b="1" dirty="0">
                <a:solidFill>
                  <a:schemeClr val="accent6"/>
                </a:solidFill>
              </a:rPr>
              <a:t>Heat Map for App Rank by Weekly Transaction</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6660798" cy="215444"/>
          </a:xfrm>
          <a:prstGeom prst="rect">
            <a:avLst/>
          </a:prstGeom>
          <a:noFill/>
        </p:spPr>
        <p:txBody>
          <a:bodyPr wrap="none" rtlCol="0">
            <a:spAutoFit/>
          </a:bodyPr>
          <a:lstStyle/>
          <a:p>
            <a:r>
              <a:rPr lang="en-US" sz="800" dirty="0">
                <a:solidFill>
                  <a:schemeClr val="accent6"/>
                </a:solidFill>
              </a:rPr>
              <a:t>* Paid apps are these apps have at least one non-zero transaction in </a:t>
            </a:r>
            <a:r>
              <a:rPr lang="en-US" sz="800" dirty="0" err="1">
                <a:solidFill>
                  <a:schemeClr val="accent6"/>
                </a:solidFill>
              </a:rPr>
              <a:t>transaction_dat</a:t>
            </a:r>
            <a:r>
              <a:rPr lang="en-US" sz="800" dirty="0">
                <a:solidFill>
                  <a:schemeClr val="accent6"/>
                </a:solidFill>
              </a:rPr>
              <a:t>.	** Transaction means transaction count. </a:t>
            </a:r>
          </a:p>
        </p:txBody>
      </p:sp>
      <p:sp>
        <p:nvSpPr>
          <p:cNvPr id="8" name="TextBox 7">
            <a:extLst>
              <a:ext uri="{FF2B5EF4-FFF2-40B4-BE49-F238E27FC236}">
                <a16:creationId xmlns:a16="http://schemas.microsoft.com/office/drawing/2014/main" id="{CEF9C09B-58BC-47B2-9884-1CB821FEFE30}"/>
              </a:ext>
            </a:extLst>
          </p:cNvPr>
          <p:cNvSpPr txBox="1"/>
          <p:nvPr/>
        </p:nvSpPr>
        <p:spPr>
          <a:xfrm>
            <a:off x="187891" y="1657890"/>
            <a:ext cx="1783149" cy="1323439"/>
          </a:xfrm>
          <a:prstGeom prst="rect">
            <a:avLst/>
          </a:prstGeom>
          <a:noFill/>
        </p:spPr>
        <p:txBody>
          <a:bodyPr wrap="square" rtlCol="0">
            <a:spAutoFit/>
          </a:bodyPr>
          <a:lstStyle/>
          <a:p>
            <a:r>
              <a:rPr lang="en-US" sz="1000" dirty="0">
                <a:solidFill>
                  <a:schemeClr val="accent6"/>
                </a:solidFill>
              </a:rPr>
              <a:t>1. Fewer color blocks means the rank is relatively stable. </a:t>
            </a:r>
          </a:p>
          <a:p>
            <a:endParaRPr lang="en-US" sz="1000" dirty="0">
              <a:solidFill>
                <a:schemeClr val="accent6"/>
              </a:solidFill>
            </a:endParaRPr>
          </a:p>
          <a:p>
            <a:r>
              <a:rPr lang="en-US" sz="1000" dirty="0">
                <a:solidFill>
                  <a:schemeClr val="accent6"/>
                </a:solidFill>
              </a:rPr>
              <a:t>2. &lt;remote remaining&gt; has been growing steadily from 4</a:t>
            </a:r>
            <a:r>
              <a:rPr lang="en-US" sz="1000" baseline="30000" dirty="0">
                <a:solidFill>
                  <a:schemeClr val="accent6"/>
                </a:solidFill>
              </a:rPr>
              <a:t>th</a:t>
            </a:r>
            <a:r>
              <a:rPr lang="en-US" sz="1000" dirty="0">
                <a:solidFill>
                  <a:schemeClr val="accent6"/>
                </a:solidFill>
              </a:rPr>
              <a:t> to 2</a:t>
            </a:r>
            <a:r>
              <a:rPr lang="en-US" sz="1000" baseline="30000" dirty="0">
                <a:solidFill>
                  <a:schemeClr val="accent6"/>
                </a:solidFill>
              </a:rPr>
              <a:t>nd</a:t>
            </a:r>
            <a:r>
              <a:rPr lang="en-US" sz="1000" dirty="0">
                <a:solidFill>
                  <a:schemeClr val="accent6"/>
                </a:solidFill>
              </a:rPr>
              <a:t> in the observation window. </a:t>
            </a:r>
          </a:p>
        </p:txBody>
      </p:sp>
      <p:sp>
        <p:nvSpPr>
          <p:cNvPr id="9" name="TextBox 8">
            <a:extLst>
              <a:ext uri="{FF2B5EF4-FFF2-40B4-BE49-F238E27FC236}">
                <a16:creationId xmlns:a16="http://schemas.microsoft.com/office/drawing/2014/main" id="{F1A9AD41-6C5E-43F7-BBE3-4BD4CCD8DA79}"/>
              </a:ext>
            </a:extLst>
          </p:cNvPr>
          <p:cNvSpPr txBox="1"/>
          <p:nvPr/>
        </p:nvSpPr>
        <p:spPr>
          <a:xfrm>
            <a:off x="187891" y="4137686"/>
            <a:ext cx="1783149" cy="1938992"/>
          </a:xfrm>
          <a:prstGeom prst="rect">
            <a:avLst/>
          </a:prstGeom>
          <a:noFill/>
        </p:spPr>
        <p:txBody>
          <a:bodyPr wrap="square" rtlCol="0">
            <a:spAutoFit/>
          </a:bodyPr>
          <a:lstStyle/>
          <a:p>
            <a:r>
              <a:rPr lang="en-US" sz="1000" dirty="0">
                <a:solidFill>
                  <a:schemeClr val="accent6"/>
                </a:solidFill>
              </a:rPr>
              <a:t>3. Top 1 app has much more transaction comparing to the remaining. </a:t>
            </a:r>
          </a:p>
          <a:p>
            <a:endParaRPr lang="en-US" sz="1000" dirty="0">
              <a:solidFill>
                <a:schemeClr val="accent6"/>
              </a:solidFill>
            </a:endParaRPr>
          </a:p>
          <a:p>
            <a:r>
              <a:rPr lang="en-US" sz="1000" dirty="0">
                <a:solidFill>
                  <a:schemeClr val="accent6"/>
                </a:solidFill>
              </a:rPr>
              <a:t>4. There are significant growing trends for Top 2’s transaction.  </a:t>
            </a:r>
          </a:p>
          <a:p>
            <a:endParaRPr lang="en-US" sz="1000" dirty="0">
              <a:solidFill>
                <a:schemeClr val="accent6"/>
              </a:solidFill>
            </a:endParaRPr>
          </a:p>
          <a:p>
            <a:r>
              <a:rPr lang="en-US" sz="1000" dirty="0">
                <a:solidFill>
                  <a:schemeClr val="accent6"/>
                </a:solidFill>
              </a:rPr>
              <a:t>5. However, the growth in transaction does not convert to the higher PV. Possible reason? </a:t>
            </a:r>
          </a:p>
        </p:txBody>
      </p:sp>
    </p:spTree>
    <p:extLst>
      <p:ext uri="{BB962C8B-B14F-4D97-AF65-F5344CB8AC3E}">
        <p14:creationId xmlns:p14="http://schemas.microsoft.com/office/powerpoint/2010/main" val="1639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9654446" cy="648146"/>
          </a:xfrm>
        </p:spPr>
        <p:txBody>
          <a:bodyPr/>
          <a:lstStyle/>
          <a:p>
            <a:r>
              <a:rPr lang="en-US" sz="3200" dirty="0"/>
              <a:t>Rank – Paid* App Rank by Weekly Transaction**</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3053014613"/>
              </p:ext>
            </p:extLst>
          </p:nvPr>
        </p:nvGraphicFramePr>
        <p:xfrm>
          <a:off x="3698240" y="3895644"/>
          <a:ext cx="7949453" cy="244592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CEF9C09B-58BC-47B2-9884-1CB821FEFE30}"/>
              </a:ext>
            </a:extLst>
          </p:cNvPr>
          <p:cNvSpPr txBox="1"/>
          <p:nvPr/>
        </p:nvSpPr>
        <p:spPr>
          <a:xfrm>
            <a:off x="187891" y="1657890"/>
            <a:ext cx="1783149" cy="1631216"/>
          </a:xfrm>
          <a:prstGeom prst="rect">
            <a:avLst/>
          </a:prstGeom>
          <a:noFill/>
        </p:spPr>
        <p:txBody>
          <a:bodyPr wrap="square" rtlCol="0">
            <a:spAutoFit/>
          </a:bodyPr>
          <a:lstStyle/>
          <a:p>
            <a:r>
              <a:rPr lang="en-US" sz="1000" dirty="0">
                <a:solidFill>
                  <a:schemeClr val="accent6"/>
                </a:solidFill>
              </a:rPr>
              <a:t>1. Games is undoubtedly the most welcome app category, no matter from PV or transaction perspective, having more than 2X advantage. </a:t>
            </a:r>
          </a:p>
          <a:p>
            <a:endParaRPr lang="en-US" sz="1000" dirty="0">
              <a:solidFill>
                <a:schemeClr val="accent6"/>
              </a:solidFill>
            </a:endParaRPr>
          </a:p>
          <a:p>
            <a:r>
              <a:rPr lang="en-US" sz="1000" dirty="0">
                <a:solidFill>
                  <a:schemeClr val="accent6"/>
                </a:solidFill>
              </a:rPr>
              <a:t>2. Top 3 dominants in the previous slides all belong to Games category. </a:t>
            </a:r>
          </a:p>
        </p:txBody>
      </p:sp>
      <p:sp>
        <p:nvSpPr>
          <p:cNvPr id="9" name="TextBox 8">
            <a:extLst>
              <a:ext uri="{FF2B5EF4-FFF2-40B4-BE49-F238E27FC236}">
                <a16:creationId xmlns:a16="http://schemas.microsoft.com/office/drawing/2014/main" id="{F1A9AD41-6C5E-43F7-BBE3-4BD4CCD8DA79}"/>
              </a:ext>
            </a:extLst>
          </p:cNvPr>
          <p:cNvSpPr txBox="1"/>
          <p:nvPr/>
        </p:nvSpPr>
        <p:spPr>
          <a:xfrm>
            <a:off x="187891" y="4493286"/>
            <a:ext cx="1783149" cy="1169551"/>
          </a:xfrm>
          <a:prstGeom prst="rect">
            <a:avLst/>
          </a:prstGeom>
          <a:noFill/>
        </p:spPr>
        <p:txBody>
          <a:bodyPr wrap="square" rtlCol="0">
            <a:spAutoFit/>
          </a:bodyPr>
          <a:lstStyle/>
          <a:p>
            <a:r>
              <a:rPr lang="en-US" sz="1000" dirty="0">
                <a:solidFill>
                  <a:schemeClr val="accent6"/>
                </a:solidFill>
              </a:rPr>
              <a:t>3. Uneven trend is observed in Games category only. This might be due to the developer revenue strategy change from IAP-focus (lower IAP price) to ad-focus. </a:t>
            </a:r>
          </a:p>
        </p:txBody>
      </p:sp>
      <p:graphicFrame>
        <p:nvGraphicFramePr>
          <p:cNvPr id="4" name="Object 3">
            <a:extLst>
              <a:ext uri="{FF2B5EF4-FFF2-40B4-BE49-F238E27FC236}">
                <a16:creationId xmlns:a16="http://schemas.microsoft.com/office/drawing/2014/main" id="{F5E0A35F-89E5-40D3-821A-56AA431DA8C9}"/>
              </a:ext>
            </a:extLst>
          </p:cNvPr>
          <p:cNvGraphicFramePr>
            <a:graphicFrameLocks noChangeAspect="1"/>
          </p:cNvGraphicFramePr>
          <p:nvPr>
            <p:extLst>
              <p:ext uri="{D42A27DB-BD31-4B8C-83A1-F6EECF244321}">
                <p14:modId xmlns:p14="http://schemas.microsoft.com/office/powerpoint/2010/main" val="2395224414"/>
              </p:ext>
            </p:extLst>
          </p:nvPr>
        </p:nvGraphicFramePr>
        <p:xfrm>
          <a:off x="2328306" y="1150506"/>
          <a:ext cx="908207" cy="2453635"/>
        </p:xfrm>
        <a:graphic>
          <a:graphicData uri="http://schemas.openxmlformats.org/presentationml/2006/ole">
            <mc:AlternateContent xmlns:mc="http://schemas.openxmlformats.org/markup-compatibility/2006">
              <mc:Choice xmlns:v="urn:schemas-microsoft-com:vml" Requires="v">
                <p:oleObj spid="_x0000_s4193" name="Worksheet" r:id="rId4" imgW="1074377" imgH="2903158" progId="Excel.Sheet.12">
                  <p:embed/>
                </p:oleObj>
              </mc:Choice>
              <mc:Fallback>
                <p:oleObj name="Worksheet" r:id="rId4" imgW="1074377" imgH="2903158" progId="Excel.Sheet.12">
                  <p:embed/>
                  <p:pic>
                    <p:nvPicPr>
                      <p:cNvPr id="0" name=""/>
                      <p:cNvPicPr/>
                      <p:nvPr/>
                    </p:nvPicPr>
                    <p:blipFill>
                      <a:blip r:embed="rId5"/>
                      <a:stretch>
                        <a:fillRect/>
                      </a:stretch>
                    </p:blipFill>
                    <p:spPr>
                      <a:xfrm>
                        <a:off x="2328306" y="1150506"/>
                        <a:ext cx="908207" cy="245363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C52EB1-5153-4775-89F1-7DC311750E28}"/>
              </a:ext>
            </a:extLst>
          </p:cNvPr>
          <p:cNvGraphicFramePr>
            <a:graphicFrameLocks noChangeAspect="1"/>
          </p:cNvGraphicFramePr>
          <p:nvPr>
            <p:extLst>
              <p:ext uri="{D42A27DB-BD31-4B8C-83A1-F6EECF244321}">
                <p14:modId xmlns:p14="http://schemas.microsoft.com/office/powerpoint/2010/main" val="3725825456"/>
              </p:ext>
            </p:extLst>
          </p:nvPr>
        </p:nvGraphicFramePr>
        <p:xfrm>
          <a:off x="2338295" y="3895644"/>
          <a:ext cx="903851" cy="2441867"/>
        </p:xfrm>
        <a:graphic>
          <a:graphicData uri="http://schemas.openxmlformats.org/presentationml/2006/ole">
            <mc:AlternateContent xmlns:mc="http://schemas.openxmlformats.org/markup-compatibility/2006">
              <mc:Choice xmlns:v="urn:schemas-microsoft-com:vml" Requires="v">
                <p:oleObj spid="_x0000_s4194" name="Worksheet" r:id="rId6" imgW="1074377" imgH="2903158" progId="Excel.Sheet.12">
                  <p:embed/>
                </p:oleObj>
              </mc:Choice>
              <mc:Fallback>
                <p:oleObj name="Worksheet" r:id="rId6" imgW="1074377" imgH="2903158" progId="Excel.Sheet.12">
                  <p:embed/>
                  <p:pic>
                    <p:nvPicPr>
                      <p:cNvPr id="0" name=""/>
                      <p:cNvPicPr/>
                      <p:nvPr/>
                    </p:nvPicPr>
                    <p:blipFill>
                      <a:blip r:embed="rId7"/>
                      <a:stretch>
                        <a:fillRect/>
                      </a:stretch>
                    </p:blipFill>
                    <p:spPr>
                      <a:xfrm>
                        <a:off x="2338295" y="3895644"/>
                        <a:ext cx="903851" cy="2441867"/>
                      </a:xfrm>
                      <a:prstGeom prst="rect">
                        <a:avLst/>
                      </a:prstGeom>
                    </p:spPr>
                  </p:pic>
                </p:oleObj>
              </mc:Fallback>
            </mc:AlternateContent>
          </a:graphicData>
        </a:graphic>
      </p:graphicFrame>
      <p:graphicFrame>
        <p:nvGraphicFramePr>
          <p:cNvPr id="15" name="Chart 14">
            <a:extLst>
              <a:ext uri="{FF2B5EF4-FFF2-40B4-BE49-F238E27FC236}">
                <a16:creationId xmlns:a16="http://schemas.microsoft.com/office/drawing/2014/main" id="{954D88FA-43D2-4650-9E4F-19910D91399C}"/>
              </a:ext>
            </a:extLst>
          </p:cNvPr>
          <p:cNvGraphicFramePr/>
          <p:nvPr>
            <p:extLst>
              <p:ext uri="{D42A27DB-BD31-4B8C-83A1-F6EECF244321}">
                <p14:modId xmlns:p14="http://schemas.microsoft.com/office/powerpoint/2010/main" val="959920851"/>
              </p:ext>
            </p:extLst>
          </p:nvPr>
        </p:nvGraphicFramePr>
        <p:xfrm>
          <a:off x="3698239" y="1101035"/>
          <a:ext cx="7949453" cy="2445928"/>
        </p:xfrm>
        <a:graphic>
          <a:graphicData uri="http://schemas.openxmlformats.org/drawingml/2006/chart">
            <c:chart xmlns:c="http://schemas.openxmlformats.org/drawingml/2006/chart" xmlns:r="http://schemas.openxmlformats.org/officeDocument/2006/relationships" r:id="rId8"/>
          </a:graphicData>
        </a:graphic>
      </p:graphicFrame>
      <p:sp>
        <p:nvSpPr>
          <p:cNvPr id="11" name="TextBox 10">
            <a:extLst>
              <a:ext uri="{FF2B5EF4-FFF2-40B4-BE49-F238E27FC236}">
                <a16:creationId xmlns:a16="http://schemas.microsoft.com/office/drawing/2014/main" id="{8E1E3177-9ABE-4234-BB3A-544982C97622}"/>
              </a:ext>
            </a:extLst>
          </p:cNvPr>
          <p:cNvSpPr txBox="1"/>
          <p:nvPr/>
        </p:nvSpPr>
        <p:spPr>
          <a:xfrm rot="10800000">
            <a:off x="3262091" y="2086620"/>
            <a:ext cx="430887" cy="683842"/>
          </a:xfrm>
          <a:prstGeom prst="rect">
            <a:avLst/>
          </a:prstGeom>
          <a:noFill/>
        </p:spPr>
        <p:txBody>
          <a:bodyPr vert="eaVert" wrap="none" rtlCol="0">
            <a:spAutoFit/>
          </a:bodyPr>
          <a:lstStyle/>
          <a:p>
            <a:r>
              <a:rPr lang="en-US" sz="1600" b="1" dirty="0">
                <a:solidFill>
                  <a:schemeClr val="accent6"/>
                </a:solidFill>
              </a:rPr>
              <a:t>By PV</a:t>
            </a:r>
          </a:p>
        </p:txBody>
      </p:sp>
      <p:sp>
        <p:nvSpPr>
          <p:cNvPr id="17" name="TextBox 16">
            <a:extLst>
              <a:ext uri="{FF2B5EF4-FFF2-40B4-BE49-F238E27FC236}">
                <a16:creationId xmlns:a16="http://schemas.microsoft.com/office/drawing/2014/main" id="{D16634E0-AEC2-416D-9CD2-B5E558A5B285}"/>
              </a:ext>
            </a:extLst>
          </p:cNvPr>
          <p:cNvSpPr txBox="1"/>
          <p:nvPr/>
        </p:nvSpPr>
        <p:spPr>
          <a:xfrm rot="10800000">
            <a:off x="3262091" y="4346016"/>
            <a:ext cx="430887" cy="1653658"/>
          </a:xfrm>
          <a:prstGeom prst="rect">
            <a:avLst/>
          </a:prstGeom>
          <a:noFill/>
        </p:spPr>
        <p:txBody>
          <a:bodyPr vert="eaVert" wrap="none" rtlCol="0">
            <a:spAutoFit/>
          </a:bodyPr>
          <a:lstStyle/>
          <a:p>
            <a:r>
              <a:rPr lang="en-US" sz="1600" b="1" dirty="0">
                <a:solidFill>
                  <a:schemeClr val="accent6"/>
                </a:solidFill>
              </a:rPr>
              <a:t>By Transaction*</a:t>
            </a:r>
          </a:p>
        </p:txBody>
      </p:sp>
      <p:sp>
        <p:nvSpPr>
          <p:cNvPr id="18" name="TextBox 17">
            <a:extLst>
              <a:ext uri="{FF2B5EF4-FFF2-40B4-BE49-F238E27FC236}">
                <a16:creationId xmlns:a16="http://schemas.microsoft.com/office/drawing/2014/main" id="{477BDDDC-846C-4E80-9360-4CCC68DCD6FD}"/>
              </a:ext>
            </a:extLst>
          </p:cNvPr>
          <p:cNvSpPr txBox="1"/>
          <p:nvPr/>
        </p:nvSpPr>
        <p:spPr>
          <a:xfrm>
            <a:off x="109314" y="6538348"/>
            <a:ext cx="970137" cy="215444"/>
          </a:xfrm>
          <a:prstGeom prst="rect">
            <a:avLst/>
          </a:prstGeom>
          <a:noFill/>
        </p:spPr>
        <p:txBody>
          <a:bodyPr wrap="none" rtlCol="0">
            <a:spAutoFit/>
          </a:bodyPr>
          <a:lstStyle/>
          <a:p>
            <a:r>
              <a:rPr lang="en-US" sz="800" dirty="0">
                <a:solidFill>
                  <a:schemeClr val="accent6"/>
                </a:solidFill>
              </a:rPr>
              <a:t>* From paid apps</a:t>
            </a:r>
          </a:p>
        </p:txBody>
      </p:sp>
    </p:spTree>
    <p:extLst>
      <p:ext uri="{BB962C8B-B14F-4D97-AF65-F5344CB8AC3E}">
        <p14:creationId xmlns:p14="http://schemas.microsoft.com/office/powerpoint/2010/main" val="911248005"/>
      </p:ext>
    </p:extLst>
  </p:cSld>
  <p:clrMapOvr>
    <a:masterClrMapping/>
  </p:clrMapOvr>
</p:sld>
</file>

<file path=ppt/theme/theme1.xml><?xml version="1.0" encoding="utf-8"?>
<a:theme xmlns:a="http://schemas.openxmlformats.org/drawingml/2006/main" name="Theme1">
  <a:themeElements>
    <a:clrScheme name="Simple Light">
      <a:dk1>
        <a:srgbClr val="D9D9D9"/>
      </a:dk1>
      <a:lt1>
        <a:srgbClr val="0A0A0A"/>
      </a:lt1>
      <a:dk2>
        <a:srgbClr val="FFFFFF"/>
      </a:dk2>
      <a:lt2>
        <a:srgbClr val="858484"/>
      </a:lt2>
      <a:accent1>
        <a:srgbClr val="B6B5B5"/>
      </a:accent1>
      <a:accent2>
        <a:srgbClr val="FFFFFF"/>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A7F214B-8402-4A67-B51B-15B115D0B661}" vid="{6C40378E-533B-4183-B0DA-3D091BDEE0E3}"/>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2311</TotalTime>
  <Words>1190</Words>
  <Application>Microsoft Office PowerPoint</Application>
  <PresentationFormat>Widescreen</PresentationFormat>
  <Paragraphs>185</Paragraphs>
  <Slides>17</Slides>
  <Notes>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30" baseType="lpstr">
      <vt:lpstr>Anaheim</vt:lpstr>
      <vt:lpstr>Arial</vt:lpstr>
      <vt:lpstr>Calibri</vt:lpstr>
      <vt:lpstr>DM Sans</vt:lpstr>
      <vt:lpstr>DM Serif Display</vt:lpstr>
      <vt:lpstr>Kumbh Sans</vt:lpstr>
      <vt:lpstr>Proxima Nova</vt:lpstr>
      <vt:lpstr>Proxima Nova Semibold</vt:lpstr>
      <vt:lpstr>Roboto Condensed Light</vt:lpstr>
      <vt:lpstr>Theme1</vt:lpstr>
      <vt:lpstr>Slidesgo Final Pages</vt:lpstr>
      <vt:lpstr>Worksheet</vt:lpstr>
      <vt:lpstr>Microsoft Excel Worksheet</vt:lpstr>
      <vt:lpstr>App Store Analysis</vt:lpstr>
      <vt:lpstr>Table of Contents</vt:lpstr>
      <vt:lpstr>Overview</vt:lpstr>
      <vt:lpstr>Overview – Data</vt:lpstr>
      <vt:lpstr>Overview – Repository</vt:lpstr>
      <vt:lpstr>Rank</vt:lpstr>
      <vt:lpstr>Rank – App Rank by Weekly PV*</vt:lpstr>
      <vt:lpstr>Rank – Paid* App Rank by Weekly Transaction**</vt:lpstr>
      <vt:lpstr>Rank – Paid* App Rank by Weekly Transaction**</vt:lpstr>
      <vt:lpstr>Platform</vt:lpstr>
      <vt:lpstr>Platform – PV, Transaction</vt:lpstr>
      <vt:lpstr>Platform – Ticket Size*</vt:lpstr>
      <vt:lpstr>Bigram</vt:lpstr>
      <vt:lpstr>Bigram – Definition</vt:lpstr>
      <vt:lpstr>Bigram – App &amp; App Category</vt:lpstr>
      <vt:lpstr>SARIMA</vt:lpstr>
      <vt:lpstr>SARIMA – Sales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Store Analysis</dc:title>
  <dc:creator>Ling Jiang</dc:creator>
  <cp:lastModifiedBy>Ling Jiang</cp:lastModifiedBy>
  <cp:revision>31</cp:revision>
  <dcterms:created xsi:type="dcterms:W3CDTF">2022-04-20T06:50:49Z</dcterms:created>
  <dcterms:modified xsi:type="dcterms:W3CDTF">2022-04-21T21:29:03Z</dcterms:modified>
</cp:coreProperties>
</file>