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Lst>
  <p:notesMasterIdLst>
    <p:notesMasterId r:id="rId10"/>
  </p:notesMasterIdLst>
  <p:handoutMasterIdLst>
    <p:handoutMasterId r:id="rId18"/>
  </p:handoutMasterIdLst>
  <p:sldIdLst>
    <p:sldId id="462" r:id="rId5"/>
    <p:sldId id="463" r:id="rId6"/>
    <p:sldId id="464" r:id="rId7"/>
    <p:sldId id="465" r:id="rId8"/>
    <p:sldId id="436" r:id="rId9"/>
    <p:sldId id="430" r:id="rId11"/>
    <p:sldId id="432" r:id="rId12"/>
    <p:sldId id="433" r:id="rId13"/>
    <p:sldId id="434" r:id="rId14"/>
    <p:sldId id="450" r:id="rId15"/>
    <p:sldId id="431" r:id="rId16"/>
    <p:sldId id="451" r:id="rId17"/>
  </p:sldIdLst>
  <p:sldSz cx="12192000" cy="6858000"/>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 Jingbo" initials="X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1016"/>
    <a:srgbClr val="FEEFBD"/>
    <a:srgbClr val="00B0F0"/>
    <a:srgbClr val="DDDDDD"/>
    <a:srgbClr val="D2070E"/>
    <a:srgbClr val="FF9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46" autoAdjust="0"/>
    <p:restoredTop sz="90852" autoAdjust="0"/>
  </p:normalViewPr>
  <p:slideViewPr>
    <p:cSldViewPr snapToGrid="0">
      <p:cViewPr varScale="1">
        <p:scale>
          <a:sx n="90" d="100"/>
          <a:sy n="90" d="100"/>
        </p:scale>
        <p:origin x="320"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274A002C-8568-4B8E-9C8C-335A6CCE396B}" type="datetimeFigureOut">
              <a:rPr lang="zh-CN" altLang="en-US" smtClean="0"/>
            </a:fld>
            <a:endParaRPr lang="zh-CN" altLang="en-US"/>
          </a:p>
        </p:txBody>
      </p:sp>
      <p:sp>
        <p:nvSpPr>
          <p:cNvPr id="4" name="页脚占位符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88F12101-6983-46A7-B182-11A3EEBE1F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3EEA5D27-9A1C-4724-A8F2-71EF4DCA557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B6579861-51C8-4382-B8B5-630D4165827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https://github.com/Tencent/NeuralNLP-NeuralClassifier</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https://github.com/nocater/baidu_nlp_project2</a:t>
            </a:r>
            <a:endParaRPr lang="zh-CN" altLang="en-US"/>
          </a:p>
          <a:p>
            <a:r>
              <a:rPr lang="zh-CN" altLang="en-US"/>
              <a:t>https://github.com/TianWuYuJiangHenShou/textClassifier</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28254"/>
          </a:xfrm>
        </p:spPr>
        <p:txBody>
          <a:bodyPr>
            <a:noAutofit/>
          </a:bodyPr>
          <a:lstStyle>
            <a:lvl1pPr algn="ctr">
              <a:defRPr sz="36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32DF6FE-93F8-4AAB-A7E2-3708C641AC7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AAABED-82E7-47AF-B146-6A02F810E6D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32DF6FE-93F8-4AAB-A7E2-3708C641AC7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AAABED-82E7-47AF-B146-6A02F810E6D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032DF6FE-93F8-4AAB-A7E2-3708C641AC7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AAABED-82E7-47AF-B146-6A02F810E6D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32DF6FE-93F8-4AAB-A7E2-3708C641AC7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AAABED-82E7-47AF-B146-6A02F810E6D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32DF6FE-93F8-4AAB-A7E2-3708C641AC7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AAABED-82E7-47AF-B146-6A02F810E6D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28599E7-5575-40C7-BB2A-07796B4EC2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D43A6D-9F00-4B53-88C4-F167D6541AB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32DF6FE-93F8-4AAB-A7E2-3708C641AC7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AAABED-82E7-47AF-B146-6A02F810E6D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032DF6FE-93F8-4AAB-A7E2-3708C641AC7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AAABED-82E7-47AF-B146-6A02F810E6D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032DF6FE-93F8-4AAB-A7E2-3708C641AC7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AAABED-82E7-47AF-B146-6A02F810E6D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032DF6FE-93F8-4AAB-A7E2-3708C641AC7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AAABED-82E7-47AF-B146-6A02F810E6D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032DF6FE-93F8-4AAB-A7E2-3708C641AC7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5AAABED-82E7-47AF-B146-6A02F810E6D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32DF6FE-93F8-4AAB-A7E2-3708C641AC73}"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5AAABED-82E7-47AF-B146-6A02F810E6D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DF6FE-93F8-4AAB-A7E2-3708C641AC73}"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5AAABED-82E7-47AF-B146-6A02F810E6D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2.jpeg"/><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3" Type="http://schemas.openxmlformats.org/officeDocument/2006/relationships/theme" Target="../theme/theme3.xml"/><Relationship Id="rId12" Type="http://schemas.openxmlformats.org/officeDocument/2006/relationships/image" Target="../media/image1.jpeg"/><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DF6FE-93F8-4AAB-A7E2-3708C641AC73}" type="datetimeFigureOut">
              <a:rPr lang="zh-CN" altLang="en-US" smtClean="0"/>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AABED-82E7-47AF-B146-6A02F810E6DB}" type="slidenum">
              <a:rPr lang="zh-CN" altLang="en-US" smtClean="0"/>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45"/>
            <a:ext cx="12192000" cy="684431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599E7-5575-40C7-BB2A-07796B4EC21C}" type="datetimeFigureOut">
              <a:rPr lang="zh-CN" altLang="en-US" smtClean="0"/>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43A6D-9F00-4B53-88C4-F167D6541ABA}"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DF6FE-93F8-4AAB-A7E2-3708C641AC73}"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AABED-82E7-47AF-B146-6A02F810E6DB}" type="slidenum">
              <a:rPr lang="zh-CN" altLang="en-US" smtClean="0"/>
            </a:fld>
            <a:endParaRPr lang="zh-CN" altLang="en-US"/>
          </a:p>
        </p:txBody>
      </p:sp>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6845"/>
            <a:ext cx="12192000" cy="6844311"/>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50845" y="6465570"/>
            <a:ext cx="6650990" cy="368300"/>
          </a:xfrm>
          <a:prstGeom prst="rect">
            <a:avLst/>
          </a:prstGeom>
          <a:noFill/>
        </p:spPr>
        <p:txBody>
          <a:bodyPr wrap="square" rtlCol="0" anchor="t">
            <a:spAutoFit/>
          </a:bodyPr>
          <a:p>
            <a:r>
              <a:rPr lang="zh-CN" altLang="en-US"/>
              <a:t>A Survey on Text Classification: From Shallow to Deep Learning</a:t>
            </a:r>
            <a:endParaRPr lang="zh-CN" altLang="en-US"/>
          </a:p>
        </p:txBody>
      </p:sp>
      <p:pic>
        <p:nvPicPr>
          <p:cNvPr id="6" name="图片 6"/>
          <p:cNvPicPr>
            <a:picLocks noChangeAspect="1"/>
          </p:cNvPicPr>
          <p:nvPr/>
        </p:nvPicPr>
        <p:blipFill>
          <a:blip r:embed="rId1"/>
          <a:stretch>
            <a:fillRect/>
          </a:stretch>
        </p:blipFill>
        <p:spPr>
          <a:xfrm>
            <a:off x="716915" y="2184400"/>
            <a:ext cx="10624185" cy="3216275"/>
          </a:xfrm>
          <a:prstGeom prst="rect">
            <a:avLst/>
          </a:prstGeom>
          <a:noFill/>
          <a:ln>
            <a:noFill/>
          </a:ln>
        </p:spPr>
      </p:pic>
      <p:sp>
        <p:nvSpPr>
          <p:cNvPr id="100" name="文本框 99"/>
          <p:cNvSpPr txBox="1"/>
          <p:nvPr/>
        </p:nvSpPr>
        <p:spPr>
          <a:xfrm>
            <a:off x="885190" y="351790"/>
            <a:ext cx="6274435" cy="706755"/>
          </a:xfrm>
          <a:prstGeom prst="rect">
            <a:avLst/>
          </a:prstGeom>
          <a:noFill/>
          <a:ln w="9525">
            <a:noFill/>
          </a:ln>
        </p:spPr>
        <p:txBody>
          <a:bodyPr wrap="square">
            <a:spAutoFit/>
          </a:bodyPr>
          <a:p>
            <a:pPr indent="0"/>
            <a:r>
              <a:rPr lang="zh-CN" sz="4000" b="1">
                <a:latin typeface="+mj-ea"/>
                <a:ea typeface="+mj-ea"/>
              </a:rPr>
              <a:t>文本分类任务处理流程</a:t>
            </a:r>
            <a:endParaRPr lang="zh-CN" altLang="en-US" sz="4000">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rcRect t="34136" b="10267"/>
          <a:stretch>
            <a:fillRect/>
          </a:stretch>
        </p:blipFill>
        <p:spPr>
          <a:xfrm>
            <a:off x="8277860" y="2603500"/>
            <a:ext cx="1666240" cy="1334135"/>
          </a:xfrm>
          <a:prstGeom prst="rect">
            <a:avLst/>
          </a:prstGeom>
          <a:ln>
            <a:solidFill>
              <a:schemeClr val="tx1"/>
            </a:solidFill>
            <a:prstDash val="dashDot"/>
          </a:ln>
        </p:spPr>
      </p:pic>
      <p:sp>
        <p:nvSpPr>
          <p:cNvPr id="8" name="标题 7"/>
          <p:cNvSpPr>
            <a:spLocks noGrp="1"/>
          </p:cNvSpPr>
          <p:nvPr>
            <p:ph type="title"/>
          </p:nvPr>
        </p:nvSpPr>
        <p:spPr>
          <a:xfrm>
            <a:off x="838200" y="365125"/>
            <a:ext cx="10515600" cy="556895"/>
          </a:xfrm>
        </p:spPr>
        <p:txBody>
          <a:bodyPr>
            <a:normAutofit fontScale="90000"/>
          </a:bodyPr>
          <a:p>
            <a:r>
              <a:rPr lang="zh-CN" altLang="en-US" dirty="0">
                <a:sym typeface="+mn-ea"/>
              </a:rPr>
              <a:t>可参考</a:t>
            </a:r>
            <a:r>
              <a:rPr lang="en-US" altLang="zh-CN" dirty="0">
                <a:sym typeface="+mn-ea"/>
              </a:rPr>
              <a:t>2</a:t>
            </a:r>
            <a:r>
              <a:rPr lang="en-US" altLang="zh-CN" dirty="0">
                <a:sym typeface="+mn-ea"/>
              </a:rPr>
              <a:t>: </a:t>
            </a:r>
            <a:r>
              <a:rPr lang="en-US" altLang="zh-CN" dirty="0"/>
              <a:t>ALBERT</a:t>
            </a:r>
            <a:endParaRPr lang="en-US" altLang="zh-CN" dirty="0"/>
          </a:p>
        </p:txBody>
      </p:sp>
      <p:pic>
        <p:nvPicPr>
          <p:cNvPr id="2" name="图片 1"/>
          <p:cNvPicPr>
            <a:picLocks noChangeAspect="1"/>
          </p:cNvPicPr>
          <p:nvPr/>
        </p:nvPicPr>
        <p:blipFill>
          <a:blip r:embed="rId2"/>
          <a:srcRect r="37262"/>
          <a:stretch>
            <a:fillRect/>
          </a:stretch>
        </p:blipFill>
        <p:spPr>
          <a:xfrm>
            <a:off x="119380" y="1177290"/>
            <a:ext cx="6678295" cy="4324985"/>
          </a:xfrm>
          <a:prstGeom prst="rect">
            <a:avLst/>
          </a:prstGeom>
        </p:spPr>
      </p:pic>
      <p:sp>
        <p:nvSpPr>
          <p:cNvPr id="3" name="矩形 2"/>
          <p:cNvSpPr/>
          <p:nvPr/>
        </p:nvSpPr>
        <p:spPr>
          <a:xfrm>
            <a:off x="5702935" y="3944620"/>
            <a:ext cx="6449695" cy="2393950"/>
          </a:xfrm>
          <a:prstGeom prst="rect">
            <a:avLst/>
          </a:prstGeom>
          <a:noFill/>
          <a:ln>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3"/>
          <a:srcRect t="12361" b="12361"/>
          <a:stretch>
            <a:fillRect/>
          </a:stretch>
        </p:blipFill>
        <p:spPr>
          <a:xfrm>
            <a:off x="5750560" y="4069080"/>
            <a:ext cx="6354445" cy="2192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rcRect t="34136" b="10267"/>
          <a:stretch>
            <a:fillRect/>
          </a:stretch>
        </p:blipFill>
        <p:spPr>
          <a:xfrm>
            <a:off x="8277860" y="2217420"/>
            <a:ext cx="1666240" cy="1334135"/>
          </a:xfrm>
          <a:prstGeom prst="rect">
            <a:avLst/>
          </a:prstGeom>
          <a:ln>
            <a:solidFill>
              <a:schemeClr val="tx1"/>
            </a:solidFill>
            <a:prstDash val="dashDot"/>
          </a:ln>
        </p:spPr>
      </p:pic>
      <p:pic>
        <p:nvPicPr>
          <p:cNvPr id="5" name="图片 4"/>
          <p:cNvPicPr>
            <a:picLocks noChangeAspect="1"/>
          </p:cNvPicPr>
          <p:nvPr/>
        </p:nvPicPr>
        <p:blipFill>
          <a:blip r:embed="rId2"/>
          <a:stretch>
            <a:fillRect/>
          </a:stretch>
        </p:blipFill>
        <p:spPr>
          <a:xfrm>
            <a:off x="158750" y="1193800"/>
            <a:ext cx="6038215" cy="5604510"/>
          </a:xfrm>
          <a:prstGeom prst="rect">
            <a:avLst/>
          </a:prstGeom>
        </p:spPr>
      </p:pic>
      <p:pic>
        <p:nvPicPr>
          <p:cNvPr id="6" name="图片 5"/>
          <p:cNvPicPr>
            <a:picLocks noChangeAspect="1"/>
          </p:cNvPicPr>
          <p:nvPr/>
        </p:nvPicPr>
        <p:blipFill>
          <a:blip r:embed="rId3"/>
          <a:srcRect l="950" t="1282" b="2176"/>
          <a:stretch>
            <a:fillRect/>
          </a:stretch>
        </p:blipFill>
        <p:spPr>
          <a:xfrm>
            <a:off x="5713095" y="3558540"/>
            <a:ext cx="6354445" cy="3112135"/>
          </a:xfrm>
          <a:prstGeom prst="rect">
            <a:avLst/>
          </a:prstGeom>
        </p:spPr>
      </p:pic>
      <p:sp>
        <p:nvSpPr>
          <p:cNvPr id="8" name="标题 7"/>
          <p:cNvSpPr>
            <a:spLocks noGrp="1"/>
          </p:cNvSpPr>
          <p:nvPr>
            <p:ph type="title"/>
          </p:nvPr>
        </p:nvSpPr>
        <p:spPr>
          <a:xfrm>
            <a:off x="838200" y="365125"/>
            <a:ext cx="10515600" cy="556895"/>
          </a:xfrm>
        </p:spPr>
        <p:txBody>
          <a:bodyPr>
            <a:normAutofit fontScale="90000"/>
          </a:bodyPr>
          <a:p>
            <a:r>
              <a:rPr lang="zh-CN" altLang="en-US" dirty="0">
                <a:sym typeface="+mn-ea"/>
              </a:rPr>
              <a:t>可参考</a:t>
            </a:r>
            <a:r>
              <a:rPr lang="en-US" altLang="zh-CN" dirty="0">
                <a:sym typeface="+mn-ea"/>
              </a:rPr>
              <a:t>2</a:t>
            </a:r>
            <a:r>
              <a:rPr lang="en-US" altLang="zh-CN" dirty="0">
                <a:sym typeface="+mn-ea"/>
              </a:rPr>
              <a:t>: </a:t>
            </a:r>
            <a:r>
              <a:rPr lang="en-US" altLang="zh-CN" dirty="0"/>
              <a:t>ALBERT+TextCNN</a:t>
            </a:r>
            <a:endParaRPr lang="en-US" altLang="zh-CN" dirty="0"/>
          </a:p>
        </p:txBody>
      </p:sp>
      <p:sp>
        <p:nvSpPr>
          <p:cNvPr id="9" name="矩形 8"/>
          <p:cNvSpPr/>
          <p:nvPr/>
        </p:nvSpPr>
        <p:spPr>
          <a:xfrm>
            <a:off x="5713095" y="3558540"/>
            <a:ext cx="6354445" cy="3091180"/>
          </a:xfrm>
          <a:prstGeom prst="rect">
            <a:avLst/>
          </a:prstGeom>
          <a:noFill/>
          <a:ln>
            <a:solidFill>
              <a:schemeClr val="tx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右箭头 11"/>
          <p:cNvSpPr/>
          <p:nvPr/>
        </p:nvSpPr>
        <p:spPr>
          <a:xfrm>
            <a:off x="3025775" y="4142105"/>
            <a:ext cx="1736090" cy="401955"/>
          </a:xfrm>
          <a:prstGeom prst="rightArrow">
            <a:avLst/>
          </a:prstGeom>
          <a:solidFill>
            <a:srgbClr val="00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849370" y="1448435"/>
            <a:ext cx="8161655" cy="4763770"/>
          </a:xfrm>
          <a:prstGeom prst="rect">
            <a:avLst/>
          </a:prstGeom>
        </p:spPr>
      </p:pic>
      <p:sp>
        <p:nvSpPr>
          <p:cNvPr id="8" name="标题 7"/>
          <p:cNvSpPr>
            <a:spLocks noGrp="1"/>
          </p:cNvSpPr>
          <p:nvPr>
            <p:ph type="title"/>
          </p:nvPr>
        </p:nvSpPr>
        <p:spPr>
          <a:xfrm>
            <a:off x="838200" y="365125"/>
            <a:ext cx="10515600" cy="556895"/>
          </a:xfrm>
        </p:spPr>
        <p:txBody>
          <a:bodyPr>
            <a:normAutofit fontScale="90000"/>
          </a:bodyPr>
          <a:p>
            <a:r>
              <a:rPr lang="zh-CN" altLang="en-US" dirty="0">
                <a:sym typeface="+mn-ea"/>
              </a:rPr>
              <a:t>可参考</a:t>
            </a:r>
            <a:r>
              <a:rPr lang="en-US" altLang="zh-CN" dirty="0">
                <a:sym typeface="+mn-ea"/>
              </a:rPr>
              <a:t>3: </a:t>
            </a:r>
            <a:r>
              <a:rPr lang="en-US" altLang="zh-CN" dirty="0"/>
              <a:t>BERT/ERNIE/GCN/</a:t>
            </a:r>
            <a:r>
              <a:rPr lang="en-US" altLang="zh-CN" dirty="0">
                <a:sym typeface="+mn-ea"/>
              </a:rPr>
              <a:t>Xlnet/LEAM</a:t>
            </a:r>
            <a:endParaRPr lang="en-US" altLang="zh-CN" dirty="0"/>
          </a:p>
        </p:txBody>
      </p:sp>
      <p:pic>
        <p:nvPicPr>
          <p:cNvPr id="5" name="图片 4"/>
          <p:cNvPicPr>
            <a:picLocks noChangeAspect="1"/>
          </p:cNvPicPr>
          <p:nvPr/>
        </p:nvPicPr>
        <p:blipFill>
          <a:blip r:embed="rId2"/>
          <a:stretch>
            <a:fillRect/>
          </a:stretch>
        </p:blipFill>
        <p:spPr>
          <a:xfrm>
            <a:off x="633095" y="1625600"/>
            <a:ext cx="2324100" cy="47707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7"/>
          <p:cNvPicPr>
            <a:picLocks noChangeAspect="1"/>
          </p:cNvPicPr>
          <p:nvPr/>
        </p:nvPicPr>
        <p:blipFill>
          <a:blip r:embed="rId1"/>
          <a:stretch>
            <a:fillRect/>
          </a:stretch>
        </p:blipFill>
        <p:spPr>
          <a:xfrm>
            <a:off x="1715770" y="1201420"/>
            <a:ext cx="8583930" cy="5263515"/>
          </a:xfrm>
          <a:prstGeom prst="rect">
            <a:avLst/>
          </a:prstGeom>
          <a:noFill/>
          <a:ln>
            <a:noFill/>
          </a:ln>
        </p:spPr>
      </p:pic>
      <p:sp>
        <p:nvSpPr>
          <p:cNvPr id="100" name="文本框 99"/>
          <p:cNvSpPr txBox="1"/>
          <p:nvPr/>
        </p:nvSpPr>
        <p:spPr>
          <a:xfrm>
            <a:off x="864235" y="268605"/>
            <a:ext cx="5080000" cy="706755"/>
          </a:xfrm>
          <a:prstGeom prst="rect">
            <a:avLst/>
          </a:prstGeom>
          <a:noFill/>
          <a:ln w="9525">
            <a:noFill/>
          </a:ln>
        </p:spPr>
        <p:txBody>
          <a:bodyPr>
            <a:spAutoFit/>
          </a:bodyPr>
          <a:p>
            <a:pPr indent="0"/>
            <a:r>
              <a:rPr lang="zh-CN" sz="4000" b="1">
                <a:latin typeface="+mj-ea"/>
                <a:ea typeface="+mj-ea"/>
              </a:rPr>
              <a:t>文本分类模型的发展</a:t>
            </a:r>
            <a:endParaRPr lang="zh-CN" altLang="en-US" sz="4000">
              <a:latin typeface="+mj-ea"/>
              <a:ea typeface="+mj-ea"/>
            </a:endParaRPr>
          </a:p>
        </p:txBody>
      </p:sp>
      <p:sp>
        <p:nvSpPr>
          <p:cNvPr id="5" name="文本框 4"/>
          <p:cNvSpPr txBox="1"/>
          <p:nvPr/>
        </p:nvSpPr>
        <p:spPr>
          <a:xfrm>
            <a:off x="3298825" y="6464935"/>
            <a:ext cx="5594350" cy="368300"/>
          </a:xfrm>
          <a:prstGeom prst="rect">
            <a:avLst/>
          </a:prstGeom>
          <a:noFill/>
        </p:spPr>
        <p:txBody>
          <a:bodyPr wrap="square" rtlCol="0" anchor="t">
            <a:spAutoFit/>
          </a:bodyPr>
          <a:p>
            <a:r>
              <a:rPr lang="zh-CN" altLang="en-US"/>
              <a:t>https://mp.weixin.qq.com/s/yqARcPx4eIof5LQDLvdZew</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8"/>
          <p:cNvPicPr>
            <a:picLocks noChangeAspect="1"/>
          </p:cNvPicPr>
          <p:nvPr/>
        </p:nvPicPr>
        <p:blipFill>
          <a:blip r:embed="rId1"/>
          <a:srcRect b="47869"/>
          <a:stretch>
            <a:fillRect/>
          </a:stretch>
        </p:blipFill>
        <p:spPr>
          <a:xfrm>
            <a:off x="204470" y="1506855"/>
            <a:ext cx="6037580" cy="4572000"/>
          </a:xfrm>
          <a:prstGeom prst="rect">
            <a:avLst/>
          </a:prstGeom>
          <a:noFill/>
          <a:ln>
            <a:noFill/>
          </a:ln>
        </p:spPr>
      </p:pic>
      <p:pic>
        <p:nvPicPr>
          <p:cNvPr id="4" name="图片 8"/>
          <p:cNvPicPr>
            <a:picLocks noChangeAspect="1"/>
          </p:cNvPicPr>
          <p:nvPr/>
        </p:nvPicPr>
        <p:blipFill>
          <a:blip r:embed="rId1"/>
          <a:srcRect t="51913"/>
          <a:stretch>
            <a:fillRect/>
          </a:stretch>
        </p:blipFill>
        <p:spPr>
          <a:xfrm>
            <a:off x="6130925" y="1856105"/>
            <a:ext cx="6045835" cy="4222750"/>
          </a:xfrm>
          <a:prstGeom prst="rect">
            <a:avLst/>
          </a:prstGeom>
          <a:noFill/>
          <a:ln>
            <a:noFill/>
          </a:ln>
        </p:spPr>
      </p:pic>
      <p:sp>
        <p:nvSpPr>
          <p:cNvPr id="100" name="文本框 99"/>
          <p:cNvSpPr txBox="1"/>
          <p:nvPr/>
        </p:nvSpPr>
        <p:spPr>
          <a:xfrm>
            <a:off x="885190" y="351790"/>
            <a:ext cx="6274435" cy="706755"/>
          </a:xfrm>
          <a:prstGeom prst="rect">
            <a:avLst/>
          </a:prstGeom>
          <a:noFill/>
          <a:ln w="9525">
            <a:noFill/>
          </a:ln>
        </p:spPr>
        <p:txBody>
          <a:bodyPr wrap="square">
            <a:spAutoFit/>
          </a:bodyPr>
          <a:p>
            <a:pPr indent="0"/>
            <a:r>
              <a:rPr lang="zh-CN" sz="4000" b="1">
                <a:latin typeface="+mj-ea"/>
                <a:ea typeface="+mj-ea"/>
              </a:rPr>
              <a:t>文本分类模型</a:t>
            </a:r>
            <a:endParaRPr lang="zh-CN" sz="4000" b="1">
              <a:latin typeface="+mj-ea"/>
              <a:ea typeface="+mj-ea"/>
            </a:endParaRPr>
          </a:p>
        </p:txBody>
      </p:sp>
      <p:sp>
        <p:nvSpPr>
          <p:cNvPr id="5" name="文本框 4"/>
          <p:cNvSpPr txBox="1"/>
          <p:nvPr/>
        </p:nvSpPr>
        <p:spPr>
          <a:xfrm>
            <a:off x="3884930" y="6508115"/>
            <a:ext cx="3274695" cy="368300"/>
          </a:xfrm>
          <a:prstGeom prst="rect">
            <a:avLst/>
          </a:prstGeom>
          <a:noFill/>
        </p:spPr>
        <p:txBody>
          <a:bodyPr wrap="none" rtlCol="0" anchor="t">
            <a:spAutoFit/>
          </a:bodyPr>
          <a:p>
            <a:r>
              <a:rPr lang="zh-CN" altLang="en-US">
                <a:sym typeface="+mn-ea"/>
              </a:rPr>
              <a:t>https://arxiv.org/abs/2008.00364</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5"/>
          <p:cNvPicPr>
            <a:picLocks noChangeAspect="1"/>
          </p:cNvPicPr>
          <p:nvPr/>
        </p:nvPicPr>
        <p:blipFill>
          <a:blip r:embed="rId1"/>
          <a:srcRect b="45726"/>
          <a:stretch>
            <a:fillRect/>
          </a:stretch>
        </p:blipFill>
        <p:spPr>
          <a:xfrm>
            <a:off x="118110" y="1487170"/>
            <a:ext cx="5854700" cy="4187190"/>
          </a:xfrm>
          <a:prstGeom prst="rect">
            <a:avLst/>
          </a:prstGeom>
          <a:noFill/>
          <a:ln>
            <a:noFill/>
          </a:ln>
        </p:spPr>
      </p:pic>
      <p:pic>
        <p:nvPicPr>
          <p:cNvPr id="4" name="图片 5"/>
          <p:cNvPicPr>
            <a:picLocks noChangeAspect="1"/>
          </p:cNvPicPr>
          <p:nvPr/>
        </p:nvPicPr>
        <p:blipFill>
          <a:blip r:embed="rId1"/>
          <a:srcRect t="54027"/>
          <a:stretch>
            <a:fillRect/>
          </a:stretch>
        </p:blipFill>
        <p:spPr>
          <a:xfrm>
            <a:off x="6236335" y="2109470"/>
            <a:ext cx="5884545" cy="3564890"/>
          </a:xfrm>
          <a:prstGeom prst="rect">
            <a:avLst/>
          </a:prstGeom>
          <a:noFill/>
          <a:ln>
            <a:noFill/>
          </a:ln>
        </p:spPr>
      </p:pic>
      <p:sp>
        <p:nvSpPr>
          <p:cNvPr id="100" name="文本框 99"/>
          <p:cNvSpPr txBox="1"/>
          <p:nvPr/>
        </p:nvSpPr>
        <p:spPr>
          <a:xfrm>
            <a:off x="885190" y="351790"/>
            <a:ext cx="6274435" cy="706755"/>
          </a:xfrm>
          <a:prstGeom prst="rect">
            <a:avLst/>
          </a:prstGeom>
          <a:noFill/>
          <a:ln w="9525">
            <a:noFill/>
          </a:ln>
        </p:spPr>
        <p:txBody>
          <a:bodyPr wrap="square">
            <a:spAutoFit/>
          </a:bodyPr>
          <a:p>
            <a:pPr indent="0"/>
            <a:r>
              <a:rPr lang="zh-CN" sz="4000" b="1">
                <a:latin typeface="+mj-ea"/>
                <a:ea typeface="+mj-ea"/>
              </a:rPr>
              <a:t>文本分类数据集</a:t>
            </a:r>
            <a:endParaRPr lang="zh-CN" sz="4000" b="1">
              <a:latin typeface="+mj-ea"/>
              <a:ea typeface="+mj-ea"/>
            </a:endParaRPr>
          </a:p>
        </p:txBody>
      </p:sp>
      <p:sp>
        <p:nvSpPr>
          <p:cNvPr id="6" name="文本框 5"/>
          <p:cNvSpPr txBox="1"/>
          <p:nvPr/>
        </p:nvSpPr>
        <p:spPr>
          <a:xfrm>
            <a:off x="3392805" y="6472555"/>
            <a:ext cx="4108450" cy="368300"/>
          </a:xfrm>
          <a:prstGeom prst="rect">
            <a:avLst/>
          </a:prstGeom>
          <a:noFill/>
        </p:spPr>
        <p:txBody>
          <a:bodyPr wrap="square" rtlCol="0" anchor="t">
            <a:spAutoFit/>
          </a:bodyPr>
          <a:p>
            <a:r>
              <a:rPr lang="zh-CN" altLang="en-US"/>
              <a:t>https://arxiv.org/pdf/2008.00364v1.pdf</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838200" y="365125"/>
            <a:ext cx="10515600" cy="556895"/>
          </a:xfrm>
        </p:spPr>
        <p:txBody>
          <a:bodyPr>
            <a:normAutofit fontScale="90000"/>
          </a:bodyPr>
          <a:p>
            <a:r>
              <a:rPr lang="zh-CN" altLang="en-US" dirty="0"/>
              <a:t>多标签文本分类</a:t>
            </a:r>
            <a:endParaRPr lang="zh-CN" altLang="en-US" dirty="0"/>
          </a:p>
        </p:txBody>
      </p:sp>
      <p:pic>
        <p:nvPicPr>
          <p:cNvPr id="7" name="图片 6"/>
          <p:cNvPicPr>
            <a:picLocks noChangeAspect="1"/>
          </p:cNvPicPr>
          <p:nvPr/>
        </p:nvPicPr>
        <p:blipFill>
          <a:blip r:embed="rId1"/>
          <a:stretch>
            <a:fillRect/>
          </a:stretch>
        </p:blipFill>
        <p:spPr>
          <a:xfrm>
            <a:off x="2835910" y="1680210"/>
            <a:ext cx="6000115" cy="2670810"/>
          </a:xfrm>
          <a:prstGeom prst="rect">
            <a:avLst/>
          </a:prstGeom>
        </p:spPr>
      </p:pic>
      <p:sp>
        <p:nvSpPr>
          <p:cNvPr id="8" name="上箭头 7"/>
          <p:cNvSpPr/>
          <p:nvPr/>
        </p:nvSpPr>
        <p:spPr>
          <a:xfrm>
            <a:off x="7306945" y="4036695"/>
            <a:ext cx="360045" cy="984250"/>
          </a:xfrm>
          <a:prstGeom prst="upArrow">
            <a:avLst/>
          </a:prstGeom>
          <a:solidFill>
            <a:srgbClr val="00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067300" y="5020945"/>
            <a:ext cx="4437380" cy="368300"/>
          </a:xfrm>
          <a:prstGeom prst="rect">
            <a:avLst/>
          </a:prstGeom>
          <a:noFill/>
        </p:spPr>
        <p:txBody>
          <a:bodyPr wrap="none" rtlCol="0" anchor="t">
            <a:spAutoFit/>
          </a:bodyPr>
          <a:p>
            <a:pPr marL="0" indent="0" algn="l" defTabSz="914400" rtl="0" eaLnBrk="1" fontAlgn="b" latinLnBrk="0" hangingPunct="1">
              <a:lnSpc>
                <a:spcPct val="100000"/>
              </a:lnSpc>
              <a:spcBef>
                <a:spcPts val="1000"/>
              </a:spcBef>
              <a:buFont typeface="Arial" panose="020B0604020202020204" pitchFamily="34" charset="0"/>
              <a:buNone/>
            </a:pPr>
            <a:r>
              <a:rPr lang="en-US" altLang="zh-CN" dirty="0">
                <a:sym typeface="+mn-ea"/>
              </a:rPr>
              <a:t>[</a:t>
            </a:r>
            <a:r>
              <a:rPr lang="zh-CN" altLang="en-US" dirty="0">
                <a:sym typeface="+mn-ea"/>
              </a:rPr>
              <a:t>质押、股份股权转让、投资、起诉、减持</a:t>
            </a:r>
            <a:r>
              <a:rPr lang="en-US" altLang="zh-CN" dirty="0">
                <a:sym typeface="+mn-ea"/>
              </a:rPr>
              <a:t>]</a:t>
            </a:r>
            <a:endParaRPr lang="en-US" altLang="zh-CN" dirty="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38200" y="365125"/>
            <a:ext cx="10515600" cy="556895"/>
          </a:xfrm>
        </p:spPr>
        <p:txBody>
          <a:bodyPr>
            <a:normAutofit fontScale="90000"/>
          </a:bodyPr>
          <a:p>
            <a:r>
              <a:rPr lang="zh-CN" altLang="en-US" dirty="0"/>
              <a:t>一、</a:t>
            </a:r>
            <a:r>
              <a:rPr lang="zh-CN" altLang="en-US" dirty="0"/>
              <a:t>多标签文本分类</a:t>
            </a:r>
            <a:endParaRPr lang="zh-CN" altLang="en-US" dirty="0"/>
          </a:p>
        </p:txBody>
      </p:sp>
      <p:sp>
        <p:nvSpPr>
          <p:cNvPr id="6" name="文本框 5"/>
          <p:cNvSpPr txBox="1"/>
          <p:nvPr/>
        </p:nvSpPr>
        <p:spPr>
          <a:xfrm>
            <a:off x="128905" y="1572260"/>
            <a:ext cx="11933555" cy="5354320"/>
          </a:xfrm>
          <a:prstGeom prst="rect">
            <a:avLst/>
          </a:prstGeom>
          <a:noFill/>
        </p:spPr>
        <p:txBody>
          <a:bodyPr wrap="square" rtlCol="0" anchor="t">
            <a:spAutoFit/>
          </a:bodyPr>
          <a:p>
            <a:r>
              <a:rPr lang="zh-CN" altLang="en-US" b="1"/>
              <a:t>基于问题转化的方法</a:t>
            </a:r>
            <a:r>
              <a:rPr lang="zh-CN" altLang="en-US"/>
              <a:t>：转化问题数据，使之使用现有算法</a:t>
            </a:r>
            <a:endParaRPr lang="zh-CN" altLang="en-US"/>
          </a:p>
          <a:p>
            <a:r>
              <a:rPr lang="en-US" altLang="zh-CN"/>
              <a:t>	</a:t>
            </a:r>
            <a:r>
              <a:rPr lang="zh-CN" altLang="en-US"/>
              <a:t>（</a:t>
            </a:r>
            <a:r>
              <a:rPr lang="en-US" altLang="zh-CN"/>
              <a:t>1</a:t>
            </a:r>
            <a:r>
              <a:rPr lang="zh-CN" altLang="en-US"/>
              <a:t>）不考虑关联性的算法将多标签中的每一个标签当成是单标签，对每一个标签实施常见的分类算法。</a:t>
            </a:r>
            <a:endParaRPr lang="zh-CN" altLang="en-US"/>
          </a:p>
          <a:p>
            <a:r>
              <a:rPr lang="en-US" altLang="zh-CN"/>
              <a:t>	</a:t>
            </a:r>
            <a:r>
              <a:rPr lang="zh-CN" altLang="en-US"/>
              <a:t>（</a:t>
            </a:r>
            <a:r>
              <a:rPr lang="en-US" altLang="zh-CN"/>
              <a:t>2</a:t>
            </a:r>
            <a:r>
              <a:rPr lang="zh-CN" altLang="en-US"/>
              <a:t>）</a:t>
            </a:r>
            <a:r>
              <a:rPr lang="zh-CN" altLang="en-US">
                <a:sym typeface="+mn-ea"/>
              </a:rPr>
              <a:t>考</a:t>
            </a:r>
            <a:r>
              <a:rPr lang="zh-CN" altLang="en-US"/>
              <a:t>虑多标签的相关性时候可以将上一个输出的标签当成是下一个标签分类器的输入。</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en-US" altLang="zh-CN"/>
              <a:t>	</a:t>
            </a:r>
            <a:r>
              <a:rPr lang="zh-CN" altLang="en-US"/>
              <a:t>（</a:t>
            </a:r>
            <a:r>
              <a:rPr lang="en-US" altLang="zh-CN"/>
              <a:t>3</a:t>
            </a:r>
            <a:r>
              <a:rPr lang="zh-CN" altLang="en-US"/>
              <a:t>）</a:t>
            </a:r>
            <a:r>
              <a:rPr lang="en-US" altLang="zh-CN">
                <a:sym typeface="+mn-ea"/>
              </a:rPr>
              <a:t>将标签统一来看(Label Powerset)。将问题转化为一个多类问题，一个多类分类器在训练数据中发现的所有唯一的标签组合上被训练</a:t>
            </a:r>
            <a:endParaRPr lang="en-US" altLang="zh-CN">
              <a:sym typeface="+mn-ea"/>
            </a:endParaRPr>
          </a:p>
          <a:p>
            <a:endParaRPr lang="en-US" altLang="zh-CN">
              <a:sym typeface="+mn-ea"/>
            </a:endParaRPr>
          </a:p>
          <a:p>
            <a:endParaRPr lang="en-US" altLang="zh-CN">
              <a:sym typeface="+mn-ea"/>
            </a:endParaRPr>
          </a:p>
          <a:p>
            <a:endParaRPr lang="en-US" altLang="zh-CN">
              <a:sym typeface="+mn-ea"/>
            </a:endParaRPr>
          </a:p>
          <a:p>
            <a:endParaRPr lang="en-US" altLang="zh-CN"/>
          </a:p>
          <a:p>
            <a:endParaRPr lang="zh-CN" altLang="en-US"/>
          </a:p>
          <a:p>
            <a:r>
              <a:rPr lang="zh-CN" altLang="en-US" b="1"/>
              <a:t>基于算法适用的方法</a:t>
            </a:r>
            <a:r>
              <a:rPr lang="zh-CN" altLang="en-US"/>
              <a:t>：针对某一特定的算法进行扩展，从而能够处理多标记数据，改进算法，适用数据。</a:t>
            </a:r>
            <a:endParaRPr lang="zh-CN" altLang="en-US"/>
          </a:p>
          <a:p>
            <a:r>
              <a:rPr lang="en-US" altLang="zh-CN"/>
              <a:t>	</a:t>
            </a:r>
            <a:endParaRPr lang="en-US" altLang="zh-CN"/>
          </a:p>
        </p:txBody>
      </p:sp>
      <p:pic>
        <p:nvPicPr>
          <p:cNvPr id="7" name="图片 6"/>
          <p:cNvPicPr>
            <a:picLocks noChangeAspect="1"/>
          </p:cNvPicPr>
          <p:nvPr/>
        </p:nvPicPr>
        <p:blipFill>
          <a:blip r:embed="rId1"/>
          <a:stretch>
            <a:fillRect/>
          </a:stretch>
        </p:blipFill>
        <p:spPr>
          <a:xfrm>
            <a:off x="2050415" y="2514600"/>
            <a:ext cx="8090535" cy="1828800"/>
          </a:xfrm>
          <a:prstGeom prst="rect">
            <a:avLst/>
          </a:prstGeom>
        </p:spPr>
      </p:pic>
      <p:pic>
        <p:nvPicPr>
          <p:cNvPr id="8" name="图片 7"/>
          <p:cNvPicPr>
            <a:picLocks noChangeAspect="1"/>
          </p:cNvPicPr>
          <p:nvPr/>
        </p:nvPicPr>
        <p:blipFill>
          <a:blip r:embed="rId2"/>
          <a:stretch>
            <a:fillRect/>
          </a:stretch>
        </p:blipFill>
        <p:spPr>
          <a:xfrm>
            <a:off x="4768850" y="4625340"/>
            <a:ext cx="2336800" cy="1670050"/>
          </a:xfrm>
          <a:prstGeom prst="rect">
            <a:avLst/>
          </a:prstGeom>
        </p:spPr>
      </p:pic>
      <p:pic>
        <p:nvPicPr>
          <p:cNvPr id="9" name="图片 8"/>
          <p:cNvPicPr>
            <a:picLocks noChangeAspect="1"/>
          </p:cNvPicPr>
          <p:nvPr/>
        </p:nvPicPr>
        <p:blipFill>
          <a:blip r:embed="rId3"/>
          <a:stretch>
            <a:fillRect/>
          </a:stretch>
        </p:blipFill>
        <p:spPr>
          <a:xfrm>
            <a:off x="8042910" y="4625340"/>
            <a:ext cx="1054100" cy="1644650"/>
          </a:xfrm>
          <a:prstGeom prst="rect">
            <a:avLst/>
          </a:prstGeom>
        </p:spPr>
      </p:pic>
      <p:sp>
        <p:nvSpPr>
          <p:cNvPr id="10" name="燕尾形箭头 9"/>
          <p:cNvSpPr/>
          <p:nvPr/>
        </p:nvSpPr>
        <p:spPr>
          <a:xfrm>
            <a:off x="7213600" y="5191125"/>
            <a:ext cx="572770" cy="513080"/>
          </a:xfrm>
          <a:prstGeom prst="notchedRightArrow">
            <a:avLst/>
          </a:prstGeom>
          <a:solidFill>
            <a:srgbClr val="D3101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745740" y="1119505"/>
            <a:ext cx="7271385" cy="368300"/>
          </a:xfrm>
          <a:prstGeom prst="rect">
            <a:avLst/>
          </a:prstGeom>
          <a:noFill/>
        </p:spPr>
        <p:txBody>
          <a:bodyPr wrap="none" rtlCol="0" anchor="t">
            <a:spAutoFit/>
          </a:bodyPr>
          <a:p>
            <a:r>
              <a:rPr lang="zh-CN" altLang="en-US" b="1">
                <a:sym typeface="+mn-ea"/>
              </a:rPr>
              <a:t>个别类别分类准确率相对较低，如：</a:t>
            </a:r>
            <a:r>
              <a:rPr lang="zh-CN" altLang="en-US" b="1">
                <a:sym typeface="+mn-ea"/>
              </a:rPr>
              <a:t>股份股权转让 </a:t>
            </a:r>
            <a:r>
              <a:rPr lang="zh-CN" altLang="en-US" b="1">
                <a:solidFill>
                  <a:srgbClr val="FF0000"/>
                </a:solidFill>
                <a:sym typeface="+mn-ea"/>
              </a:rPr>
              <a:t> </a:t>
            </a:r>
            <a:r>
              <a:rPr lang="en-US" altLang="zh-CN" b="1">
                <a:sym typeface="+mn-ea"/>
              </a:rPr>
              <a:t>--&gt; </a:t>
            </a:r>
            <a:r>
              <a:rPr lang="en-US" altLang="zh-CN" b="1">
                <a:solidFill>
                  <a:srgbClr val="FF0000"/>
                </a:solidFill>
                <a:sym typeface="+mn-ea"/>
              </a:rPr>
              <a:t> </a:t>
            </a:r>
            <a:r>
              <a:rPr lang="zh-CN" altLang="en-US" b="1">
                <a:sym typeface="+mn-ea"/>
              </a:rPr>
              <a:t>多标签分类优化</a:t>
            </a:r>
            <a:endParaRPr lang="zh-CN" alt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17170" y="1137285"/>
            <a:ext cx="6000750" cy="2439035"/>
          </a:xfrm>
          <a:prstGeom prst="rect">
            <a:avLst/>
          </a:prstGeom>
        </p:spPr>
      </p:pic>
      <p:pic>
        <p:nvPicPr>
          <p:cNvPr id="5" name="图片 4"/>
          <p:cNvPicPr>
            <a:picLocks noChangeAspect="1"/>
          </p:cNvPicPr>
          <p:nvPr/>
        </p:nvPicPr>
        <p:blipFill>
          <a:blip r:embed="rId2"/>
          <a:stretch>
            <a:fillRect/>
          </a:stretch>
        </p:blipFill>
        <p:spPr>
          <a:xfrm>
            <a:off x="425450" y="4051935"/>
            <a:ext cx="6031230" cy="2418080"/>
          </a:xfrm>
          <a:prstGeom prst="rect">
            <a:avLst/>
          </a:prstGeom>
          <a:ln>
            <a:solidFill>
              <a:schemeClr val="tx1"/>
            </a:solidFill>
            <a:prstDash val="dashDot"/>
          </a:ln>
        </p:spPr>
      </p:pic>
      <p:pic>
        <p:nvPicPr>
          <p:cNvPr id="6" name="图片 5"/>
          <p:cNvPicPr>
            <a:picLocks noChangeAspect="1"/>
          </p:cNvPicPr>
          <p:nvPr/>
        </p:nvPicPr>
        <p:blipFill>
          <a:blip r:embed="rId3"/>
          <a:stretch>
            <a:fillRect/>
          </a:stretch>
        </p:blipFill>
        <p:spPr>
          <a:xfrm>
            <a:off x="6774180" y="1407160"/>
            <a:ext cx="5104765" cy="5158105"/>
          </a:xfrm>
          <a:prstGeom prst="rect">
            <a:avLst/>
          </a:prstGeom>
          <a:ln>
            <a:solidFill>
              <a:schemeClr val="tx1"/>
            </a:solidFill>
            <a:prstDash val="dashDot"/>
          </a:ln>
        </p:spPr>
      </p:pic>
      <p:sp>
        <p:nvSpPr>
          <p:cNvPr id="8" name="标题 7"/>
          <p:cNvSpPr>
            <a:spLocks noGrp="1"/>
          </p:cNvSpPr>
          <p:nvPr>
            <p:ph type="title"/>
          </p:nvPr>
        </p:nvSpPr>
        <p:spPr>
          <a:xfrm>
            <a:off x="838200" y="365125"/>
            <a:ext cx="10515600" cy="556895"/>
          </a:xfrm>
        </p:spPr>
        <p:txBody>
          <a:bodyPr>
            <a:normAutofit fontScale="90000"/>
          </a:bodyPr>
          <a:p>
            <a:r>
              <a:rPr lang="zh-CN" altLang="en-US" dirty="0"/>
              <a:t>可参考</a:t>
            </a:r>
            <a:r>
              <a:rPr lang="en-US" altLang="zh-CN" dirty="0"/>
              <a:t>1: NeuralClassifier</a:t>
            </a:r>
            <a:endParaRPr lang="en-US" altLang="zh-CN" dirty="0"/>
          </a:p>
        </p:txBody>
      </p:sp>
      <p:sp>
        <p:nvSpPr>
          <p:cNvPr id="7" name="文本框 6"/>
          <p:cNvSpPr txBox="1"/>
          <p:nvPr/>
        </p:nvSpPr>
        <p:spPr>
          <a:xfrm>
            <a:off x="2550795" y="2334895"/>
            <a:ext cx="2540000" cy="368300"/>
          </a:xfrm>
          <a:prstGeom prst="rect">
            <a:avLst/>
          </a:prstGeom>
          <a:noFill/>
        </p:spPr>
        <p:txBody>
          <a:bodyPr wrap="square" rtlCol="0" anchor="t">
            <a:spAutoFit/>
          </a:bodyPr>
          <a:p>
            <a:r>
              <a:rPr lang="zh-CN" altLang="en-US"/>
              <a:t>腾讯的开源NLP项目</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348105" y="1277620"/>
            <a:ext cx="9128760" cy="4863465"/>
          </a:xfrm>
          <a:prstGeom prst="rect">
            <a:avLst/>
          </a:prstGeom>
          <a:ln>
            <a:solidFill>
              <a:schemeClr val="tx1"/>
            </a:solidFill>
            <a:prstDash val="dashDot"/>
          </a:ln>
        </p:spPr>
      </p:pic>
      <p:sp>
        <p:nvSpPr>
          <p:cNvPr id="8" name="标题 7"/>
          <p:cNvSpPr>
            <a:spLocks noGrp="1"/>
          </p:cNvSpPr>
          <p:nvPr>
            <p:ph type="title"/>
          </p:nvPr>
        </p:nvSpPr>
        <p:spPr>
          <a:xfrm>
            <a:off x="838200" y="365125"/>
            <a:ext cx="10515600" cy="556895"/>
          </a:xfrm>
        </p:spPr>
        <p:txBody>
          <a:bodyPr>
            <a:normAutofit fontScale="90000"/>
          </a:bodyPr>
          <a:p>
            <a:r>
              <a:rPr lang="en-US" altLang="zh-CN" dirty="0"/>
              <a:t>NeuralClassifier: </a:t>
            </a:r>
            <a:r>
              <a:rPr lang="zh-CN" altLang="en-US" dirty="0"/>
              <a:t>System Architecture</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6349365" y="1424940"/>
            <a:ext cx="5568950" cy="4845050"/>
          </a:xfrm>
          <a:prstGeom prst="rect">
            <a:avLst/>
          </a:prstGeom>
        </p:spPr>
      </p:pic>
      <p:pic>
        <p:nvPicPr>
          <p:cNvPr id="6" name="图片 5"/>
          <p:cNvPicPr>
            <a:picLocks noChangeAspect="1"/>
          </p:cNvPicPr>
          <p:nvPr/>
        </p:nvPicPr>
        <p:blipFill>
          <a:blip r:embed="rId2"/>
          <a:stretch>
            <a:fillRect/>
          </a:stretch>
        </p:blipFill>
        <p:spPr>
          <a:xfrm>
            <a:off x="458470" y="1370965"/>
            <a:ext cx="5581650" cy="4953000"/>
          </a:xfrm>
          <a:prstGeom prst="rect">
            <a:avLst/>
          </a:prstGeom>
        </p:spPr>
      </p:pic>
      <p:sp>
        <p:nvSpPr>
          <p:cNvPr id="8" name="标题 7"/>
          <p:cNvSpPr>
            <a:spLocks noGrp="1"/>
          </p:cNvSpPr>
          <p:nvPr>
            <p:ph type="title"/>
          </p:nvPr>
        </p:nvSpPr>
        <p:spPr>
          <a:xfrm>
            <a:off x="838200" y="365125"/>
            <a:ext cx="10515600" cy="556895"/>
          </a:xfrm>
        </p:spPr>
        <p:txBody>
          <a:bodyPr>
            <a:normAutofit fontScale="90000"/>
          </a:bodyPr>
          <a:p>
            <a:r>
              <a:rPr lang="en-US" altLang="zh-CN" dirty="0"/>
              <a:t>NeuralClassifier: Results</a:t>
            </a:r>
            <a:endParaRPr lang="en-US" altLang="zh-CN" dirty="0"/>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672</Words>
  <Application>WPS 演示</Application>
  <PresentationFormat>宽屏</PresentationFormat>
  <Paragraphs>57</Paragraphs>
  <Slides>12</Slides>
  <Notes>16</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12</vt:i4>
      </vt:variant>
    </vt:vector>
  </HeadingPairs>
  <TitlesOfParts>
    <vt:vector size="26" baseType="lpstr">
      <vt:lpstr>Arial</vt:lpstr>
      <vt:lpstr>宋体</vt:lpstr>
      <vt:lpstr>Wingdings</vt:lpstr>
      <vt:lpstr>微软雅黑</vt:lpstr>
      <vt:lpstr>Wingdings</vt:lpstr>
      <vt:lpstr>等线 Light</vt:lpstr>
      <vt:lpstr>Calibri Light</vt:lpstr>
      <vt:lpstr>Calibri</vt:lpstr>
      <vt:lpstr>等线</vt:lpstr>
      <vt:lpstr>Arial Unicode MS</vt:lpstr>
      <vt:lpstr>黑体</vt:lpstr>
      <vt:lpstr>自定义设计方案</vt:lpstr>
      <vt:lpstr>1_自定义设计方案</vt:lpstr>
      <vt:lpstr>2_自定义设计方案</vt:lpstr>
      <vt:lpstr>PowerPoint 演示文稿</vt:lpstr>
      <vt:lpstr>PowerPoint 演示文稿</vt:lpstr>
      <vt:lpstr>PowerPoint 演示文稿</vt:lpstr>
      <vt:lpstr>PowerPoint 演示文稿</vt:lpstr>
      <vt:lpstr>多标签文本分类</vt:lpstr>
      <vt:lpstr>一、多标签文本分类</vt:lpstr>
      <vt:lpstr>可参考1: NeuralClassifier</vt:lpstr>
      <vt:lpstr>NeuralClassifier: System Architecture</vt:lpstr>
      <vt:lpstr>NeuralClassifier: Results</vt:lpstr>
      <vt:lpstr>可参考2: ALBERT</vt:lpstr>
      <vt:lpstr>可参考2: ALBERT+TextCNN</vt:lpstr>
      <vt:lpstr>可参考3: BERT/ERNIE/GCN/Xlnet/LEAM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[罗晨溪]</dc:creator>
  <cp:lastModifiedBy>小倩</cp:lastModifiedBy>
  <cp:revision>2766</cp:revision>
  <cp:lastPrinted>2019-02-13T07:10:00Z</cp:lastPrinted>
  <dcterms:created xsi:type="dcterms:W3CDTF">2018-01-08T02:10:00Z</dcterms:created>
  <dcterms:modified xsi:type="dcterms:W3CDTF">2020-08-07T04:49:45Z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2052-11.3.0.8858</vt:lpwstr>
  </property>
</Properties>
</file>