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68" r:id="rId7"/>
    <p:sldId id="278" r:id="rId8"/>
    <p:sldId id="256" r:id="rId9"/>
    <p:sldId id="262" r:id="rId10"/>
    <p:sldId id="257" r:id="rId11"/>
    <p:sldId id="258" r:id="rId12"/>
    <p:sldId id="259" r:id="rId13"/>
    <p:sldId id="260" r:id="rId14"/>
    <p:sldId id="261" r:id="rId15"/>
    <p:sldId id="269" r:id="rId16"/>
    <p:sldId id="270" r:id="rId17"/>
    <p:sldId id="271" r:id="rId18"/>
    <p:sldId id="272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35B8-DACF-403D-9304-345D8E6DBD81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0D8-B657-4572-A93A-BFBFC9367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2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35B8-DACF-403D-9304-345D8E6DBD81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0D8-B657-4572-A93A-BFBFC9367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3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35B8-DACF-403D-9304-345D8E6DBD81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0D8-B657-4572-A93A-BFBFC9367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35B8-DACF-403D-9304-345D8E6DBD81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0D8-B657-4572-A93A-BFBFC9367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35B8-DACF-403D-9304-345D8E6DBD81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0D8-B657-4572-A93A-BFBFC9367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35B8-DACF-403D-9304-345D8E6DBD81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0D8-B657-4572-A93A-BFBFC9367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8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35B8-DACF-403D-9304-345D8E6DBD81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0D8-B657-4572-A93A-BFBFC9367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82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35B8-DACF-403D-9304-345D8E6DBD81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0D8-B657-4572-A93A-BFBFC9367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0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35B8-DACF-403D-9304-345D8E6DBD81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0D8-B657-4572-A93A-BFBFC9367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4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35B8-DACF-403D-9304-345D8E6DBD81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0D8-B657-4572-A93A-BFBFC9367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35B8-DACF-403D-9304-345D8E6DBD81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0D8-B657-4572-A93A-BFBFC9367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1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35B8-DACF-403D-9304-345D8E6DBD81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3C0D8-B657-4572-A93A-BFBFC9367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0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13" y="152400"/>
            <a:ext cx="11722227" cy="21518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13" y="2528316"/>
            <a:ext cx="95821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06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84" y="171450"/>
            <a:ext cx="11288840" cy="616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2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2" y="277749"/>
            <a:ext cx="11434191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16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13" y="268986"/>
            <a:ext cx="116069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4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8" y="201168"/>
            <a:ext cx="11569828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8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28" y="218313"/>
            <a:ext cx="11724132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8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8513" y="1952351"/>
            <a:ext cx="817078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LIGHT GBM</a:t>
            </a:r>
          </a:p>
        </p:txBody>
      </p:sp>
    </p:spTree>
    <p:extLst>
      <p:ext uri="{BB962C8B-B14F-4D97-AF65-F5344CB8AC3E}">
        <p14:creationId xmlns:p14="http://schemas.microsoft.com/office/powerpoint/2010/main" val="157302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02332" cy="53039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" y="5202936"/>
            <a:ext cx="11064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Boosting</a:t>
            </a:r>
            <a:r>
              <a:rPr lang="ko-KR" altLang="en-US" dirty="0"/>
              <a:t>도 </a:t>
            </a:r>
            <a:r>
              <a:rPr lang="en-US" altLang="ko-KR" dirty="0"/>
              <a:t>Bagging</a:t>
            </a:r>
            <a:r>
              <a:rPr lang="ko-KR" altLang="en-US" dirty="0"/>
              <a:t>과 동일하게 복원 랜덤 샘플링을 하지만</a:t>
            </a:r>
            <a:r>
              <a:rPr lang="en-US" altLang="ko-KR" dirty="0"/>
              <a:t>, </a:t>
            </a:r>
            <a:r>
              <a:rPr lang="ko-KR" altLang="en-US" b="1" dirty="0"/>
              <a:t>가중치를 부여한다는 차이점</a:t>
            </a:r>
            <a:r>
              <a:rPr lang="ko-KR" altLang="en-US" dirty="0"/>
              <a:t>이 있습니다</a:t>
            </a:r>
            <a:r>
              <a:rPr lang="en-US" altLang="ko-KR" dirty="0"/>
              <a:t>. Bagging</a:t>
            </a:r>
            <a:r>
              <a:rPr lang="ko-KR" altLang="en-US" dirty="0"/>
              <a:t>이 병렬로 학습하는 반면</a:t>
            </a:r>
            <a:r>
              <a:rPr lang="en-US" altLang="ko-KR" dirty="0"/>
              <a:t>, </a:t>
            </a:r>
            <a:r>
              <a:rPr lang="en-US" altLang="ko-KR" b="1" dirty="0"/>
              <a:t>Boosting</a:t>
            </a:r>
            <a:r>
              <a:rPr lang="ko-KR" altLang="en-US" b="1" dirty="0"/>
              <a:t>은 순차적으로 학습시킵니다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학습이 끝나면 나온 결과에 따라 가중치가 재분배됩니다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Boosting </a:t>
            </a:r>
            <a:r>
              <a:rPr lang="ko-KR" altLang="en-US" dirty="0"/>
              <a:t>기법의 경우</a:t>
            </a:r>
            <a:r>
              <a:rPr lang="en-US" altLang="ko-KR" dirty="0"/>
              <a:t>, </a:t>
            </a:r>
            <a:r>
              <a:rPr lang="ko-KR" altLang="en-US" dirty="0"/>
              <a:t>정확도가 높게 나타납니다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그만큼 </a:t>
            </a:r>
            <a:r>
              <a:rPr lang="en-US" altLang="ko-KR" b="1" dirty="0"/>
              <a:t>Outlier</a:t>
            </a:r>
            <a:r>
              <a:rPr lang="ko-KR" altLang="en-US" b="1" dirty="0"/>
              <a:t>에 취약</a:t>
            </a:r>
            <a:r>
              <a:rPr lang="ko-KR" altLang="en-US" dirty="0"/>
              <a:t>하기도 합니다</a:t>
            </a:r>
            <a:r>
              <a:rPr lang="en-US" altLang="ko-KR" dirty="0"/>
              <a:t>. </a:t>
            </a:r>
          </a:p>
          <a:p>
            <a:r>
              <a:rPr lang="en-US" altLang="ko-KR" b="1" dirty="0"/>
              <a:t>Overfitting</a:t>
            </a:r>
            <a:r>
              <a:rPr lang="ko-KR" altLang="en-US" dirty="0"/>
              <a:t>도 </a:t>
            </a:r>
            <a:r>
              <a:rPr lang="en-US" altLang="ko-KR" dirty="0"/>
              <a:t>Boosting</a:t>
            </a:r>
            <a:r>
              <a:rPr lang="ko-KR" altLang="en-US" dirty="0"/>
              <a:t>의 단점 중 하나입니다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731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168" y="841248"/>
            <a:ext cx="11393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Light GBM</a:t>
            </a:r>
            <a:r>
              <a:rPr lang="ko-KR" altLang="en-US" dirty="0"/>
              <a:t>은 </a:t>
            </a:r>
            <a:r>
              <a:rPr lang="en-US" altLang="ko-KR" dirty="0"/>
              <a:t>Gradient Boosting </a:t>
            </a:r>
            <a:r>
              <a:rPr lang="ko-KR" altLang="en-US" dirty="0"/>
              <a:t>프레임워크로 </a:t>
            </a:r>
            <a:r>
              <a:rPr lang="en-US" altLang="ko-KR" dirty="0"/>
              <a:t>Tree </a:t>
            </a:r>
            <a:r>
              <a:rPr lang="ko-KR" altLang="en-US" dirty="0"/>
              <a:t>기반 학습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Light GBM</a:t>
            </a:r>
            <a:r>
              <a:rPr lang="ko-KR" altLang="en-US" dirty="0"/>
              <a:t>은 </a:t>
            </a:r>
            <a:r>
              <a:rPr lang="en-US" altLang="ko-KR" dirty="0"/>
              <a:t>Tree</a:t>
            </a:r>
            <a:r>
              <a:rPr lang="ko-KR" altLang="en-US" dirty="0"/>
              <a:t>가 </a:t>
            </a:r>
            <a:r>
              <a:rPr lang="ko-KR" altLang="en-US" b="1" dirty="0"/>
              <a:t>수직적</a:t>
            </a:r>
            <a:r>
              <a:rPr lang="ko-KR" altLang="en-US" dirty="0"/>
              <a:t>으로 확장되는 반면에 다른 알고리즘은 </a:t>
            </a:r>
            <a:r>
              <a:rPr lang="en-US" altLang="ko-KR" dirty="0"/>
              <a:t>Tree</a:t>
            </a:r>
            <a:r>
              <a:rPr lang="ko-KR" altLang="en-US" dirty="0"/>
              <a:t>가 수평적으로 확장됩니다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Light GBM</a:t>
            </a:r>
            <a:r>
              <a:rPr lang="ko-KR" altLang="en-US" dirty="0"/>
              <a:t>은 </a:t>
            </a:r>
            <a:r>
              <a:rPr lang="en-US" altLang="ko-KR" b="1" dirty="0"/>
              <a:t>leaf-wise</a:t>
            </a:r>
            <a:r>
              <a:rPr lang="ko-KR" altLang="en-US" dirty="0"/>
              <a:t> 인 반면 다른 알고리즘은 </a:t>
            </a:r>
            <a:r>
              <a:rPr lang="en-US" altLang="ko-KR" b="1" dirty="0"/>
              <a:t>level-wise</a:t>
            </a:r>
            <a:r>
              <a:rPr lang="ko-KR" altLang="en-US" dirty="0"/>
              <a:t> 입니다</a:t>
            </a:r>
            <a:r>
              <a:rPr lang="en-US" altLang="ko-KR" dirty="0"/>
              <a:t>. </a:t>
            </a:r>
            <a:r>
              <a:rPr lang="ko-KR" altLang="en-US" dirty="0"/>
              <a:t>확장하기 위해서 </a:t>
            </a:r>
            <a:r>
              <a:rPr lang="en-US" altLang="ko-KR" dirty="0"/>
              <a:t>max delta loss</a:t>
            </a:r>
            <a:r>
              <a:rPr lang="ko-KR" altLang="en-US" dirty="0"/>
              <a:t>를 가진 </a:t>
            </a:r>
            <a:r>
              <a:rPr lang="en-US" altLang="ko-KR" dirty="0"/>
              <a:t>leaf</a:t>
            </a:r>
            <a:r>
              <a:rPr lang="ko-KR" altLang="en-US" dirty="0"/>
              <a:t>를 선택하게 되는 것이죠</a:t>
            </a:r>
            <a:r>
              <a:rPr lang="en-US" altLang="ko-KR" dirty="0"/>
              <a:t>. </a:t>
            </a:r>
            <a:r>
              <a:rPr lang="ko-KR" altLang="en-US" dirty="0"/>
              <a:t>동일한 </a:t>
            </a:r>
            <a:r>
              <a:rPr lang="en-US" altLang="ko-KR" dirty="0"/>
              <a:t>leaf</a:t>
            </a:r>
            <a:r>
              <a:rPr lang="ko-KR" altLang="en-US" dirty="0"/>
              <a:t>를 확장할 때</a:t>
            </a:r>
            <a:r>
              <a:rPr lang="en-US" altLang="ko-KR" dirty="0"/>
              <a:t>, leaf-wise </a:t>
            </a:r>
            <a:r>
              <a:rPr lang="ko-KR" altLang="en-US" dirty="0"/>
              <a:t>알고리즘은 </a:t>
            </a:r>
            <a:r>
              <a:rPr lang="en-US" altLang="ko-KR" dirty="0"/>
              <a:t>level-wise </a:t>
            </a:r>
            <a:r>
              <a:rPr lang="ko-KR" altLang="en-US" dirty="0"/>
              <a:t>알고리즘보다 </a:t>
            </a:r>
            <a:r>
              <a:rPr lang="ko-KR" altLang="en-US" u="sng" dirty="0"/>
              <a:t>더 많은 </a:t>
            </a:r>
            <a:r>
              <a:rPr lang="en-US" altLang="ko-KR" u="sng" dirty="0"/>
              <a:t>loss, </a:t>
            </a:r>
            <a:r>
              <a:rPr lang="ko-KR" altLang="en-US" u="sng" dirty="0"/>
              <a:t>손실을 줄일 수 있습니다</a:t>
            </a:r>
            <a:r>
              <a:rPr lang="en-US" altLang="ko-KR" u="sng" dirty="0"/>
              <a:t>.</a:t>
            </a:r>
            <a:endParaRPr lang="ko-KR" altLang="en-US" u="sng" dirty="0"/>
          </a:p>
        </p:txBody>
      </p:sp>
      <p:sp>
        <p:nvSpPr>
          <p:cNvPr id="3" name="직사각형 2"/>
          <p:cNvSpPr/>
          <p:nvPr/>
        </p:nvSpPr>
        <p:spPr>
          <a:xfrm>
            <a:off x="201168" y="205847"/>
            <a:ext cx="81707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LIGHT GBM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" y="2969895"/>
            <a:ext cx="5961888" cy="3295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056" y="3119818"/>
            <a:ext cx="570457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5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1168" y="205847"/>
            <a:ext cx="81707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LIGHT GBM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168" y="722376"/>
            <a:ext cx="11667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▷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Light GBM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은 말 그대로 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Light”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가벼운 것인데요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왜냐면 </a:t>
            </a:r>
            <a:r>
              <a:rPr lang="ko-KR" alt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속도가 빠르기 때문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Light GBM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은 큰 사이즈의 데이터를 다룰 수 있고 실행시킬 때 적은 메모리를 차지합니다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▷ Light GBM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정확도가 높다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▷ LGBM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은 또한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GPU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학습을 지원하기 때문에 데이터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사이언티스트가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데이터 분석 어플리케이션을 개발할 때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LGBM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을 폭넓게 사용하고 있습니다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▷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GBM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을 작은 데이터 세트에 사용하는 것은 추천되지 않습니다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Light GBM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overfitting (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과적합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에 민감하고 작은 데이터에 대해서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과적합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하기 쉽습니다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03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1168" y="205847"/>
            <a:ext cx="81707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LIGHT GBM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168" y="605957"/>
            <a:ext cx="11667744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1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Hyperparameter</a:t>
            </a:r>
            <a:r>
              <a:rPr lang="en-US" altLang="ko-KR" sz="1400" i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100</a:t>
            </a:r>
            <a:r>
              <a:rPr lang="ko-KR" altLang="en-US" sz="1400" i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이상</a:t>
            </a:r>
            <a:r>
              <a:rPr lang="en-US" altLang="ko-KR" sz="1400" i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..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" y="1006067"/>
            <a:ext cx="1143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Tree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최대 깊이를 말합니다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파라미터는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모델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과적합을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다룰 때 사용됩니다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만약 여러분의 모델이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과적합된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것 같다고 느끼신다면 제 조언은 </a:t>
            </a:r>
            <a:r>
              <a:rPr lang="en-US" altLang="ko-KR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altLang="ko-KR" sz="1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값을 줄이라는 것입니다</a:t>
            </a:r>
            <a:r>
              <a:rPr lang="en-US" altLang="ko-KR" sz="1400" u="sng" dirty="0">
                <a:latin typeface="Arial" panose="020B0604020202020204" pitchFamily="34" charset="0"/>
                <a:cs typeface="Arial" panose="020B0604020202020204" pitchFamily="34" charset="0"/>
              </a:rPr>
              <a:t>. (-1 : </a:t>
            </a:r>
            <a:r>
              <a:rPr lang="ko-KR" alt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무제한</a:t>
            </a:r>
            <a:r>
              <a:rPr lang="en-US" altLang="ko-KR" sz="1400" u="sng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altLang="ko-KR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min_data_in_leaf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Leaf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가 가지고 있는 최소한의 레코드 수입니다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디폴트값은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으로 최적 값입니다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과적합을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해결할 때 사용되는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파라미터입니다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값이 커질 수록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과적합을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줄일 수 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100~1000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feature_fraction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: Boosting (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나중에 다뤄질 것입니다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 랜덤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포레스트일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경우 사용합니다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0.8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feature_fraction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의미는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Light GBM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를 만들 때 매번 각각의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iteration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반복에서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파라미터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중에서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랜덤하게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선택하는 것을 의미합니다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bagging_fraction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매번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을 돌 때 사용되는 데이터의 일부를 선택하는데 트레이닝 속도를 높이고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과적합을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방지할 때 주로 사용됩니다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early_stopping_round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파라미터는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분석 속도를 높이는데 도움이 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모델은 만약 어떤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validation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데이터 중 하나의 지표가 지난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early_stopping_round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라운드에서 향상되지 않았다면 학습을 중단합니다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이는 지나친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을 줄이는데 도움이 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lambda : lambda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값은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regularization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정규화를 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일반적인 값의 범위는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사이입니다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min_gain_to_split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파라미터는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분기하기 위해 필요한 최소한의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을 의미합니다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Tree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에서 유용한 분기의 수를 컨트롤하는데 사용됩니다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max_cat_group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카테고리 수가 클 때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과적합을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방지하는 분기 포인트를 찾습니다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그래서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Light GBM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알고리즘이 카테고리 그룹을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max_cat_group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그룹으로 합치고 그룹 경계선에서 분기 포인트를 찾습니다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디폴트 값은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64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55" y="208597"/>
            <a:ext cx="11638598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93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1168" y="205847"/>
            <a:ext cx="81707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LIGHT GBM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168" y="605957"/>
            <a:ext cx="11667744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1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Hyperparameter</a:t>
            </a:r>
            <a:r>
              <a:rPr lang="en-US" altLang="ko-KR" sz="1400" i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100</a:t>
            </a:r>
            <a:r>
              <a:rPr lang="ko-KR" altLang="en-US" sz="1400" i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이상</a:t>
            </a:r>
            <a:r>
              <a:rPr lang="en-US" altLang="ko-KR" sz="1400" i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..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168" y="1006067"/>
            <a:ext cx="11430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Task :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데이터에 대해서 수행하고자 하는 임무를 구체화합니다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train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트레이닝일 수도 있고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predict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예측일 수도 있습니다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가장 중요한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파라미터로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모델의 어플리케이션을 정하는데 이것이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regression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회귀분석 문제인지 또는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classification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분류 문제인지를 정합니다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Light GBM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에서 디폴트는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regression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회귀분석 모델입니다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regression: </a:t>
            </a:r>
            <a:r>
              <a:rPr lang="ko-KR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회귀분석</a:t>
            </a:r>
          </a:p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binary: </a:t>
            </a:r>
            <a:r>
              <a:rPr lang="ko-KR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이진 분류</a:t>
            </a:r>
          </a:p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multiclass: </a:t>
            </a:r>
            <a:r>
              <a:rPr lang="ko-KR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다중 분류</a:t>
            </a:r>
            <a:endParaRPr lang="en-US" altLang="ko-K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실행하고자 하는 알고리즘 타입을 정의합니다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디폴트값은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gdbt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gdbt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 : Traditional Gradient Boosting Decision Tree</a:t>
            </a:r>
          </a:p>
          <a:p>
            <a:r>
              <a:rPr lang="en-US" altLang="ko-K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 : Random Forest</a:t>
            </a:r>
          </a:p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dart : Dropouts meet Multiple Additive Regression Trees</a:t>
            </a:r>
          </a:p>
          <a:p>
            <a:r>
              <a:rPr lang="en-US" altLang="ko-K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goss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 : Gradient-based One-Side Sampling</a:t>
            </a:r>
          </a:p>
          <a:p>
            <a:endParaRPr lang="en-US" altLang="ko-K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num_boost_round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: boosting iteration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수로 일반적으로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100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이상입니다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최종 결과에 대한 각각의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에 영향을 미치는 변수입니다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GBM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은 초기의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추정값에서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시작하여 각각의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Tree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결과를 사용하여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추정값을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업데이트 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학습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파라미터는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이러한 추정에서 발생하는 변화의 크기를 컨트롤합니다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일반적인 값은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0.1, 0.001, 0.003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등등이 있습니다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num_leaves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전체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leave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수 이고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디폴트값은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보통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num_leaves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2^(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depth-wise tree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와 같은 수의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leaves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를 가지게 하여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이보다 작게 설정해야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오버피팅을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줄일 수 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device :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디폴트 값은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인데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로 변경할 수도 있습니다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79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1168" y="205847"/>
            <a:ext cx="81707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LIGHT GBM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168" y="605957"/>
            <a:ext cx="11667744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1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Hyperparameter</a:t>
            </a:r>
            <a:r>
              <a:rPr lang="en-US" altLang="ko-KR" sz="1400" i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100</a:t>
            </a:r>
            <a:r>
              <a:rPr lang="ko-KR" altLang="en-US" sz="1400" i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이상</a:t>
            </a:r>
            <a:r>
              <a:rPr lang="en-US" altLang="ko-KR" sz="1400" i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..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168" y="1006067"/>
            <a:ext cx="11430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모델을 구현할 때 손실을 정하기 때문에 중요한 변수 중에 하나입니다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regression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classification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을 위한 일반적인 손실 값이 아래에 나와있습니다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r>
              <a:rPr lang="en-US" altLang="ko-K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mae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 : mean absolute error</a:t>
            </a:r>
          </a:p>
          <a:p>
            <a:pPr fontAlgn="base"/>
            <a:r>
              <a:rPr lang="en-US" altLang="ko-K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 : mean squared error</a:t>
            </a:r>
          </a:p>
          <a:p>
            <a:pPr fontAlgn="base"/>
            <a:r>
              <a:rPr lang="en-US" altLang="ko-K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binary_logloss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 : loss for binary classification</a:t>
            </a:r>
          </a:p>
          <a:p>
            <a:pPr fontAlgn="base"/>
            <a:r>
              <a:rPr lang="en-US" altLang="ko-K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multi_logloss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 : loss for multi classification</a:t>
            </a:r>
          </a:p>
          <a:p>
            <a:pPr fontAlgn="base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max_bin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: feature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값의 최대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bin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수를 의미합니다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categorical_feature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범주형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인덱스를 의미합니다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만약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categorical_features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0, 1, 2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이면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column 0, column 1, column 2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가 범주형 변수들입니다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ignore_column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categorical_features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와 동일한 것인데 범주형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로써 특정 칼럼을 고려하지 않는 것입니다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그 변수들을 무시하는 것입니다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save_binary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데이터 파일의 메모리 사이즈를 처리해야 한다면 이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파라미터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값을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로 설정하십시오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 값을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로 세팅하면 데이터 세트를 바이너리 파일로 저장할 것이고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 바이너리 파일은 다음에 데이터를 읽어올 때 그 속도를 줄여줄 것입니다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altLang="ko-KR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### Category Feature </a:t>
            </a:r>
            <a:r>
              <a:rPr lang="ko-KR" alt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처리 </a:t>
            </a:r>
            <a:endParaRPr lang="en-US" altLang="ko-KR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enumerate (</a:t>
            </a:r>
            <a:r>
              <a:rPr lang="en-US" altLang="ko-KR" dirty="0" err="1"/>
              <a:t>cat_features</a:t>
            </a:r>
            <a:r>
              <a:rPr lang="en-US" altLang="ko-KR" dirty="0"/>
              <a:t>) : </a:t>
            </a:r>
          </a:p>
          <a:p>
            <a:pPr fontAlgn="base"/>
            <a:r>
              <a:rPr lang="en-US" altLang="ko-KR" dirty="0"/>
              <a:t>     ca = </a:t>
            </a:r>
            <a:r>
              <a:rPr lang="en-US" altLang="ko-KR" dirty="0" err="1"/>
              <a:t>i</a:t>
            </a:r>
            <a:r>
              <a:rPr lang="en-US" altLang="ko-KR" dirty="0"/>
              <a:t>[1] </a:t>
            </a:r>
          </a:p>
          <a:p>
            <a:pPr fontAlgn="base"/>
            <a:r>
              <a:rPr lang="en-US" altLang="ko-KR" dirty="0"/>
              <a:t>     Train[ca] = Train[ca].</a:t>
            </a:r>
            <a:r>
              <a:rPr lang="en-US" altLang="ko-KR" dirty="0" err="1"/>
              <a:t>astype</a:t>
            </a:r>
            <a:r>
              <a:rPr lang="en-US" altLang="ko-KR" dirty="0"/>
              <a:t>('category') </a:t>
            </a:r>
          </a:p>
          <a:p>
            <a:pPr fontAlgn="base"/>
            <a:r>
              <a:rPr lang="en-US" altLang="ko-KR" dirty="0"/>
              <a:t>     Test[ca] = Test[ca].</a:t>
            </a:r>
            <a:r>
              <a:rPr lang="en-US" altLang="ko-KR" dirty="0" err="1"/>
              <a:t>astype</a:t>
            </a:r>
            <a:r>
              <a:rPr lang="en-US" altLang="ko-KR" dirty="0"/>
              <a:t>('category')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88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1168" y="205847"/>
            <a:ext cx="81707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LIGHT GBM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168" y="605957"/>
            <a:ext cx="277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Hyperparameter</a:t>
            </a:r>
            <a:r>
              <a:rPr lang="en-US" altLang="ko-KR" b="1" dirty="0"/>
              <a:t> tuning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1168" y="1148715"/>
            <a:ext cx="113027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모델 정확도를 향상시키기 위해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num_leaves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: Tree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모델의 복잡성을 컨트롤하는 주요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파라미터입니다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이상적으로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num_leaves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값은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2 ^ (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값보다 적거나 같아야 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이것보다 많은 값은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과적합을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유발할 것입니다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min_data_in_leaf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큰 값으로 세팅하는 것은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가 너무 깊게 확장되는 것을 막을 수 있지만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under-fitting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언더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피팅이 발생할 수도 있습니다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관행적으로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수백 또는 수천 개로 정하는 것이 큰 데이터 세트에 충분합니다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: Tree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깊이를 명확하게 제한하기 위해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값을 설정할 수도 있습니다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큰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max_bin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값을 사용하십시오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아마 속도는 느려질 수 있습니다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작은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값을 큰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num_iterations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값과 함께 사용하십시오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큰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num_leaves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값을 사용하십시오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아마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과적합을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유발할 수도 있습니다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더 큰 트레이닝 데이터를 사용하십시오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dart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를 사용하십시오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범주형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를 사용하십시오</a:t>
            </a:r>
          </a:p>
        </p:txBody>
      </p:sp>
    </p:spTree>
    <p:extLst>
      <p:ext uri="{BB962C8B-B14F-4D97-AF65-F5344CB8AC3E}">
        <p14:creationId xmlns:p14="http://schemas.microsoft.com/office/powerpoint/2010/main" val="4040091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1168" y="205847"/>
            <a:ext cx="81707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LIGHT GBM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168" y="605957"/>
            <a:ext cx="277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Hyperparameter</a:t>
            </a:r>
            <a:r>
              <a:rPr lang="en-US" altLang="ko-KR" b="1" dirty="0"/>
              <a:t> tuning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1168" y="1148715"/>
            <a:ext cx="868859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과적합을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해결하기 위해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작은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max_bin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값을 사용하십시오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작은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num_leaves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값을 사용하십시오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min_data_in_leaf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min_sum_hessian_in_leaf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파라미터를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사용하십시오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bagging_fraction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bagging_freq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을 사용하여 </a:t>
            </a:r>
            <a:r>
              <a:rPr lang="en-US" altLang="ko-KR" sz="1400" u="sng" dirty="0">
                <a:latin typeface="Arial" panose="020B0604020202020204" pitchFamily="34" charset="0"/>
                <a:cs typeface="Arial" panose="020B0604020202020204" pitchFamily="34" charset="0"/>
              </a:rPr>
              <a:t>bagging </a:t>
            </a:r>
            <a:r>
              <a:rPr lang="ko-KR" alt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을 적용하십시오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feature_fraction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을 세팅하여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feature sub-sampling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을 하십시오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lambda_l1, lambda_l2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그리고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min_gain_to_split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파라미터를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이용해 </a:t>
            </a:r>
            <a:r>
              <a:rPr lang="en-US" altLang="ko-KR" sz="1400" u="sng" dirty="0">
                <a:latin typeface="Arial" panose="020B0604020202020204" pitchFamily="34" charset="0"/>
                <a:cs typeface="Arial" panose="020B0604020202020204" pitchFamily="34" charset="0"/>
              </a:rPr>
              <a:t>regularization (</a:t>
            </a:r>
            <a:r>
              <a:rPr lang="ko-KR" alt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정규화</a:t>
            </a:r>
            <a:r>
              <a:rPr lang="en-US" altLang="ko-KR" sz="1400" u="sng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를 적용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하십시오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를 설정해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Deep Tree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가 만들어지는 것을 방지하십시오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더 빠른 속도를 위하여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bagging_fraction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baggin_freq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을 설정하여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bagging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을 적용하십시오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feature_fraction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을 설정하여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feature sub-sampling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을 하십시오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작은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max_bin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값을 사용하십시오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save_binary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를 값을 통해 다가오는 학습에서 데이터 로딩 속도를 줄이십시오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parallel learning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병렬 학습을 적용하십시오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2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3" y="239839"/>
            <a:ext cx="11479149" cy="440531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57200" y="1124712"/>
            <a:ext cx="1225296" cy="384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585216" y="1591056"/>
            <a:ext cx="5568696" cy="24688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6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56" y="213550"/>
            <a:ext cx="11638407" cy="55530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48640" y="1993392"/>
            <a:ext cx="5568696" cy="24688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2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" y="225933"/>
            <a:ext cx="11824526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7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18" y="58674"/>
            <a:ext cx="11173778" cy="34526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18" y="3511296"/>
            <a:ext cx="11173778" cy="31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5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3" y="100775"/>
            <a:ext cx="11795189" cy="64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9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00" y="182308"/>
            <a:ext cx="11354372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0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" y="200025"/>
            <a:ext cx="98012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1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18391</TotalTime>
  <Words>1216</Words>
  <Application>Microsoft Office PowerPoint</Application>
  <PresentationFormat>와이드스크린</PresentationFormat>
  <Paragraphs>114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LEE JIEUN</cp:lastModifiedBy>
  <cp:revision>22</cp:revision>
  <dcterms:created xsi:type="dcterms:W3CDTF">2021-01-11T11:30:07Z</dcterms:created>
  <dcterms:modified xsi:type="dcterms:W3CDTF">2021-01-24T08:27:46Z</dcterms:modified>
</cp:coreProperties>
</file>