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9" r:id="rId3"/>
    <p:sldId id="316" r:id="rId4"/>
    <p:sldId id="317" r:id="rId5"/>
    <p:sldId id="284" r:id="rId6"/>
    <p:sldId id="292" r:id="rId7"/>
    <p:sldId id="293" r:id="rId8"/>
    <p:sldId id="294" r:id="rId9"/>
    <p:sldId id="295" r:id="rId10"/>
    <p:sldId id="297" r:id="rId11"/>
    <p:sldId id="309" r:id="rId12"/>
    <p:sldId id="298" r:id="rId13"/>
    <p:sldId id="299" r:id="rId14"/>
    <p:sldId id="300" r:id="rId15"/>
    <p:sldId id="304" r:id="rId16"/>
    <p:sldId id="305" r:id="rId17"/>
    <p:sldId id="306" r:id="rId18"/>
    <p:sldId id="321" r:id="rId19"/>
    <p:sldId id="322" r:id="rId20"/>
    <p:sldId id="318" r:id="rId21"/>
    <p:sldId id="310" r:id="rId22"/>
    <p:sldId id="324" r:id="rId23"/>
    <p:sldId id="308" r:id="rId24"/>
    <p:sldId id="311" r:id="rId25"/>
    <p:sldId id="312" r:id="rId26"/>
    <p:sldId id="313" r:id="rId27"/>
    <p:sldId id="314" r:id="rId28"/>
    <p:sldId id="319" r:id="rId29"/>
    <p:sldId id="320" r:id="rId30"/>
    <p:sldId id="288" r:id="rId31"/>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京" initials="刘" lastIdx="1" clrIdx="0">
    <p:extLst>
      <p:ext uri="{19B8F6BF-5375-455C-9EA6-DF929625EA0E}">
        <p15:presenceInfo xmlns:p15="http://schemas.microsoft.com/office/powerpoint/2012/main" userId="6d2d31d96d2dff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2DB"/>
    <a:srgbClr val="51B3CD"/>
    <a:srgbClr val="1B4367"/>
    <a:srgbClr val="1D4865"/>
    <a:srgbClr val="1D4971"/>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1" d="100"/>
          <a:sy n="121" d="100"/>
        </p:scale>
        <p:origin x="88" y="25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6818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730567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708855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331229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744570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57485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133510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90713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019268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4053569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960928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136705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1370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649652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715454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161469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525843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4231581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096962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410329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136705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136705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85738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53261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83781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14428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2020/11/15</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A4723FC-0D8D-4633-B4D7-E16FDE057A89}"/>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04826" y="1243107"/>
            <a:ext cx="5958130" cy="715581"/>
          </a:xfrm>
          <a:prstGeom prst="rect">
            <a:avLst/>
          </a:prstGeom>
          <a:noFill/>
        </p:spPr>
        <p:txBody>
          <a:bodyPr wrap="square" lIns="68580" tIns="34290" rIns="68580" bIns="34290" rtlCol="0">
            <a:spAutoFit/>
          </a:bodyPr>
          <a:lstStyle/>
          <a:p>
            <a:r>
              <a:rPr lang="en-US" altLang="zh-CN" sz="4200" b="1" dirty="0">
                <a:solidFill>
                  <a:srgbClr val="1B4367"/>
                </a:solidFill>
                <a:latin typeface="Times New Roman" panose="02020603050405020304" pitchFamily="18" charset="0"/>
                <a:ea typeface="黑体" panose="02010609060101010101" pitchFamily="49" charset="-122"/>
                <a:cs typeface="Times New Roman" panose="02020603050405020304" pitchFamily="18" charset="0"/>
                <a:sym typeface="+mn-lt"/>
              </a:rPr>
              <a:t>Mecanum Wheel Trolley</a:t>
            </a:r>
            <a:endParaRPr lang="zh-CN" altLang="en-US" sz="4200" b="1" dirty="0">
              <a:solidFill>
                <a:srgbClr val="1B4367"/>
              </a:solidFill>
              <a:latin typeface="Times New Roman" panose="02020603050405020304" pitchFamily="18" charset="0"/>
              <a:ea typeface="黑体" panose="02010609060101010101" pitchFamily="49" charset="-122"/>
              <a:cs typeface="Times New Roman" panose="02020603050405020304" pitchFamily="18" charset="0"/>
              <a:sym typeface="+mn-lt"/>
            </a:endParaRPr>
          </a:p>
        </p:txBody>
      </p:sp>
      <p:sp>
        <p:nvSpPr>
          <p:cNvPr id="3075" name="文本框 3074"/>
          <p:cNvSpPr txBox="1"/>
          <p:nvPr/>
        </p:nvSpPr>
        <p:spPr>
          <a:xfrm>
            <a:off x="4514193" y="3751314"/>
            <a:ext cx="4629807" cy="1130502"/>
          </a:xfrm>
          <a:prstGeom prst="rect">
            <a:avLst/>
          </a:prstGeom>
          <a:noFill/>
          <a:ln w="9525">
            <a:noFill/>
            <a:miter/>
          </a:ln>
          <a:effectLst/>
        </p:spPr>
        <p:txBody>
          <a:bodyPr vert="horz" wrap="square" lIns="68580" tIns="34290" rIns="68580" bIns="34290" anchor="t">
            <a:spAutoFit/>
          </a:bodyPr>
          <a:lstStyle/>
          <a:p>
            <a:pPr eaLnBrk="0" hangingPunct="0">
              <a:lnSpc>
                <a:spcPct val="150000"/>
              </a:lnSpc>
            </a:pPr>
            <a:r>
              <a:rPr lang="en-US" altLang="zh-CN" sz="1600" dirty="0">
                <a:latin typeface="Times New Roman" panose="02020603050405020304" pitchFamily="18" charset="0"/>
                <a:ea typeface="黑体" panose="02010609060101010101" pitchFamily="49" charset="-122"/>
                <a:cs typeface="Times New Roman" panose="02020603050405020304" pitchFamily="18" charset="0"/>
                <a:sym typeface="+mn-lt"/>
              </a:rPr>
              <a:t>Hardware</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sym typeface="+mn-lt"/>
              </a:rPr>
              <a:t>：刘    京</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sym typeface="+mn-lt"/>
              </a:rPr>
              <a:t>(Jing Liu)</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sym typeface="+mn-lt"/>
              </a:rPr>
              <a:t> </a:t>
            </a:r>
            <a:r>
              <a:rPr lang="en-US" altLang="zh-CN" sz="1600" dirty="0">
                <a:latin typeface="Times New Roman" panose="02020603050405020304" pitchFamily="18" charset="0"/>
                <a:cs typeface="Times New Roman" panose="02020603050405020304" pitchFamily="18" charset="0"/>
              </a:rPr>
              <a:t>2689214232@qq.com</a:t>
            </a:r>
            <a:br>
              <a:rPr lang="en-US" altLang="zh-CN" sz="2000" dirty="0"/>
            </a:br>
            <a:r>
              <a:rPr lang="en-US" altLang="zh-CN" sz="1600" dirty="0">
                <a:latin typeface="Times New Roman" panose="02020603050405020304" pitchFamily="18" charset="0"/>
                <a:ea typeface="黑体" panose="02010609060101010101" pitchFamily="49" charset="-122"/>
                <a:cs typeface="Times New Roman" panose="02020603050405020304" pitchFamily="18" charset="0"/>
                <a:sym typeface="+mn-lt"/>
              </a:rPr>
              <a:t>Software</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sym typeface="+mn-lt"/>
              </a:rPr>
              <a:t>：彭瀚雳</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sym typeface="+mn-lt"/>
              </a:rPr>
              <a:t>(Tony Peng) 2903291062@qq.com</a:t>
            </a:r>
          </a:p>
          <a:p>
            <a:pPr eaLnBrk="0" hangingPunct="0">
              <a:lnSpc>
                <a:spcPct val="150000"/>
              </a:lnSpc>
            </a:pPr>
            <a:r>
              <a:rPr lang="en-US" altLang="zh-CN" sz="1600" dirty="0">
                <a:latin typeface="Times New Roman" panose="02020603050405020304" pitchFamily="18" charset="0"/>
                <a:ea typeface="黑体" panose="02010609060101010101" pitchFamily="49" charset="-122"/>
                <a:cs typeface="Times New Roman" panose="02020603050405020304" pitchFamily="18" charset="0"/>
                <a:sym typeface="+mn-lt"/>
              </a:rPr>
              <a:t>Relater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sym typeface="+mn-lt"/>
              </a:rPr>
              <a:t>：尹天宇 </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sym typeface="+mn-lt"/>
              </a:rPr>
              <a:t>(Lancelot Yin) 1186615257@qq.com</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sym typeface="+mn-lt"/>
              </a:rPr>
              <a:t>  </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sym typeface="+mn-lt"/>
            </a:endParaRPr>
          </a:p>
        </p:txBody>
      </p:sp>
      <p:sp>
        <p:nvSpPr>
          <p:cNvPr id="9" name="文本框 8"/>
          <p:cNvSpPr txBox="1"/>
          <p:nvPr/>
        </p:nvSpPr>
        <p:spPr>
          <a:xfrm>
            <a:off x="3104826" y="1958688"/>
            <a:ext cx="5358765" cy="292388"/>
          </a:xfrm>
          <a:prstGeom prst="rect">
            <a:avLst/>
          </a:prstGeom>
          <a:noFill/>
        </p:spPr>
        <p:txBody>
          <a:bodyPr wrap="square" lIns="68580" tIns="34290" rIns="68580" bIns="34290" rtlCol="0">
            <a:spAutoFit/>
          </a:bodyPr>
          <a:lstStyle/>
          <a:p>
            <a:pPr eaLnBrk="0" hangingPunct="0"/>
            <a:r>
              <a:rPr lang="zh-CN" altLang="en-US" sz="1450" dirty="0">
                <a:solidFill>
                  <a:srgbClr val="1B4367"/>
                </a:solidFill>
                <a:latin typeface="黑体" panose="02010609060101010101" pitchFamily="49" charset="-122"/>
                <a:ea typeface="黑体" panose="02010609060101010101" pitchFamily="49" charset="-122"/>
                <a:cs typeface="+mn-ea"/>
                <a:sym typeface="+mn-lt"/>
              </a:rPr>
              <a:t>麦克纳姆轮小车设计与制作 </a:t>
            </a:r>
            <a:endParaRPr lang="en-US" altLang="zh-CN" sz="1450" dirty="0">
              <a:solidFill>
                <a:srgbClr val="1B4367"/>
              </a:solidFill>
              <a:latin typeface="黑体" panose="02010609060101010101" pitchFamily="49" charset="-122"/>
              <a:ea typeface="黑体" panose="02010609060101010101" pitchFamily="49" charset="-122"/>
              <a:cs typeface="+mn-ea"/>
              <a:sym typeface="+mn-lt"/>
            </a:endParaRPr>
          </a:p>
        </p:txBody>
      </p:sp>
      <p:sp>
        <p:nvSpPr>
          <p:cNvPr id="6" name="TextBox 120">
            <a:extLst>
              <a:ext uri="{FF2B5EF4-FFF2-40B4-BE49-F238E27FC236}">
                <a16:creationId xmlns:a16="http://schemas.microsoft.com/office/drawing/2014/main" id="{ADA86465-3B8F-4EA8-90BD-064F2551529D}"/>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pic>
        <p:nvPicPr>
          <p:cNvPr id="8" name="图片 7">
            <a:extLst>
              <a:ext uri="{FF2B5EF4-FFF2-40B4-BE49-F238E27FC236}">
                <a16:creationId xmlns:a16="http://schemas.microsoft.com/office/drawing/2014/main" id="{AC8380AB-F906-43D1-B5CE-313CF8DE2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0508"/>
            <a:ext cx="5314920" cy="4644845"/>
          </a:xfrm>
          <a:prstGeom prst="rect">
            <a:avLst/>
          </a:prstGeom>
        </p:spPr>
      </p:pic>
      <p:pic>
        <p:nvPicPr>
          <p:cNvPr id="2" name="图片 1">
            <a:extLst>
              <a:ext uri="{FF2B5EF4-FFF2-40B4-BE49-F238E27FC236}">
                <a16:creationId xmlns:a16="http://schemas.microsoft.com/office/drawing/2014/main" id="{9AEA11C1-1EB6-4025-812B-D4A4F5EE9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2450" y="941293"/>
            <a:ext cx="7331550" cy="3435723"/>
          </a:xfrm>
          <a:prstGeom prst="rect">
            <a:avLst/>
          </a:prstGeom>
        </p:spPr>
      </p:pic>
      <p:pic>
        <p:nvPicPr>
          <p:cNvPr id="5" name="图片 4">
            <a:extLst>
              <a:ext uri="{FF2B5EF4-FFF2-40B4-BE49-F238E27FC236}">
                <a16:creationId xmlns:a16="http://schemas.microsoft.com/office/drawing/2014/main" id="{CC59B3CD-E89A-4101-BA86-BA2D278F30C8}"/>
              </a:ext>
            </a:extLst>
          </p:cNvPr>
          <p:cNvPicPr>
            <a:picLocks noChangeAspect="1"/>
          </p:cNvPicPr>
          <p:nvPr/>
        </p:nvPicPr>
        <p:blipFill>
          <a:blip r:embed="rId5"/>
          <a:stretch>
            <a:fillRect/>
          </a:stretch>
        </p:blipFill>
        <p:spPr>
          <a:xfrm>
            <a:off x="0" y="3235812"/>
            <a:ext cx="3055814" cy="1260432"/>
          </a:xfrm>
          <a:prstGeom prst="rect">
            <a:avLst/>
          </a:prstGeom>
        </p:spPr>
      </p:pic>
    </p:spTree>
    <p:extLst>
      <p:ext uri="{BB962C8B-B14F-4D97-AF65-F5344CB8AC3E}">
        <p14:creationId xmlns:p14="http://schemas.microsoft.com/office/powerpoint/2010/main" val="129241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6" name="文本框 5">
            <a:extLst>
              <a:ext uri="{FF2B5EF4-FFF2-40B4-BE49-F238E27FC236}">
                <a16:creationId xmlns:a16="http://schemas.microsoft.com/office/drawing/2014/main" id="{76C81A2C-689B-4470-BEDD-82394E327B6B}"/>
              </a:ext>
            </a:extLst>
          </p:cNvPr>
          <p:cNvSpPr txBox="1"/>
          <p:nvPr/>
        </p:nvSpPr>
        <p:spPr>
          <a:xfrm>
            <a:off x="496982" y="471988"/>
            <a:ext cx="2891118" cy="584775"/>
          </a:xfrm>
          <a:prstGeom prst="rect">
            <a:avLst/>
          </a:prstGeom>
          <a:noFill/>
        </p:spPr>
        <p:txBody>
          <a:bodyPr wrap="square" rtlCol="0">
            <a:spAutoFit/>
          </a:bodyPr>
          <a:lstStyle/>
          <a:p>
            <a:r>
              <a:rPr lang="en-US" altLang="zh-CN" sz="3200" dirty="0"/>
              <a:t>What is PWM</a:t>
            </a:r>
            <a:r>
              <a:rPr lang="zh-CN" altLang="en-US" sz="3200" dirty="0"/>
              <a:t>？</a:t>
            </a:r>
          </a:p>
        </p:txBody>
      </p:sp>
      <p:pic>
        <p:nvPicPr>
          <p:cNvPr id="2050" name="Picture 2">
            <a:extLst>
              <a:ext uri="{FF2B5EF4-FFF2-40B4-BE49-F238E27FC236}">
                <a16:creationId xmlns:a16="http://schemas.microsoft.com/office/drawing/2014/main" id="{80C0CB4E-7C00-496C-8745-9AAA3607D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385" y="1097786"/>
            <a:ext cx="6097615" cy="351785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9509EEA-2AC0-43B6-A648-4C511123051D}"/>
              </a:ext>
            </a:extLst>
          </p:cNvPr>
          <p:cNvSpPr txBox="1"/>
          <p:nvPr/>
        </p:nvSpPr>
        <p:spPr>
          <a:xfrm>
            <a:off x="4111557" y="2114144"/>
            <a:ext cx="914400" cy="914400"/>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719F0591-8256-4B37-9E38-67DE9AE3EF3C}"/>
              </a:ext>
            </a:extLst>
          </p:cNvPr>
          <p:cNvSpPr txBox="1"/>
          <p:nvPr/>
        </p:nvSpPr>
        <p:spPr>
          <a:xfrm>
            <a:off x="3320374" y="4461753"/>
            <a:ext cx="2282758" cy="307777"/>
          </a:xfrm>
          <a:prstGeom prst="rect">
            <a:avLst/>
          </a:prstGeom>
          <a:no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F86C9FFE-F9B3-425D-83EC-DB69A0F6E6B3}"/>
              </a:ext>
            </a:extLst>
          </p:cNvPr>
          <p:cNvSpPr txBox="1"/>
          <p:nvPr/>
        </p:nvSpPr>
        <p:spPr>
          <a:xfrm>
            <a:off x="92205" y="1363351"/>
            <a:ext cx="2954180" cy="1169551"/>
          </a:xfrm>
          <a:prstGeom prst="rect">
            <a:avLst/>
          </a:prstGeom>
          <a:noFill/>
        </p:spPr>
        <p:txBody>
          <a:bodyPr wrap="square" rtlCol="0">
            <a:spAutoFit/>
          </a:bodyPr>
          <a:lstStyle/>
          <a:p>
            <a:r>
              <a:rPr lang="en-US" altLang="zh-CN" dirty="0"/>
              <a:t>PWM-Pulse width modulation</a:t>
            </a:r>
          </a:p>
          <a:p>
            <a:endParaRPr lang="en-US" altLang="zh-CN" dirty="0"/>
          </a:p>
          <a:p>
            <a:r>
              <a:rPr lang="en-US" altLang="zh-CN" dirty="0"/>
              <a:t>Duty cycle-In each working cycle, the high level time as a percentage of the working cycle.</a:t>
            </a:r>
            <a:endParaRPr lang="zh-CN" altLang="en-US" dirty="0"/>
          </a:p>
        </p:txBody>
      </p:sp>
    </p:spTree>
    <p:extLst>
      <p:ext uri="{BB962C8B-B14F-4D97-AF65-F5344CB8AC3E}">
        <p14:creationId xmlns:p14="http://schemas.microsoft.com/office/powerpoint/2010/main" val="168723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pic>
        <p:nvPicPr>
          <p:cNvPr id="2" name="图片 1">
            <a:extLst>
              <a:ext uri="{FF2B5EF4-FFF2-40B4-BE49-F238E27FC236}">
                <a16:creationId xmlns:a16="http://schemas.microsoft.com/office/drawing/2014/main" id="{5C833118-A2CA-44AA-9263-62A7D8733AC8}"/>
              </a:ext>
            </a:extLst>
          </p:cNvPr>
          <p:cNvPicPr>
            <a:picLocks noChangeAspect="1"/>
          </p:cNvPicPr>
          <p:nvPr/>
        </p:nvPicPr>
        <p:blipFill>
          <a:blip r:embed="rId3"/>
          <a:stretch>
            <a:fillRect/>
          </a:stretch>
        </p:blipFill>
        <p:spPr>
          <a:xfrm>
            <a:off x="813084" y="400508"/>
            <a:ext cx="6918975" cy="4683515"/>
          </a:xfrm>
          <a:prstGeom prst="rect">
            <a:avLst/>
          </a:prstGeom>
        </p:spPr>
      </p:pic>
    </p:spTree>
    <p:extLst>
      <p:ext uri="{BB962C8B-B14F-4D97-AF65-F5344CB8AC3E}">
        <p14:creationId xmlns:p14="http://schemas.microsoft.com/office/powerpoint/2010/main" val="288194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pic>
        <p:nvPicPr>
          <p:cNvPr id="7" name="图片 6">
            <a:extLst>
              <a:ext uri="{FF2B5EF4-FFF2-40B4-BE49-F238E27FC236}">
                <a16:creationId xmlns:a16="http://schemas.microsoft.com/office/drawing/2014/main" id="{CE247A32-1144-4E80-AD7E-6686EC66DFE9}"/>
              </a:ext>
            </a:extLst>
          </p:cNvPr>
          <p:cNvPicPr>
            <a:picLocks noChangeAspect="1"/>
          </p:cNvPicPr>
          <p:nvPr/>
        </p:nvPicPr>
        <p:blipFill>
          <a:blip r:embed="rId3"/>
          <a:stretch>
            <a:fillRect/>
          </a:stretch>
        </p:blipFill>
        <p:spPr>
          <a:xfrm>
            <a:off x="439446" y="1449152"/>
            <a:ext cx="8261775" cy="2749691"/>
          </a:xfrm>
          <a:prstGeom prst="rect">
            <a:avLst/>
          </a:prstGeom>
        </p:spPr>
      </p:pic>
      <p:sp>
        <p:nvSpPr>
          <p:cNvPr id="8" name="文本框 7">
            <a:extLst>
              <a:ext uri="{FF2B5EF4-FFF2-40B4-BE49-F238E27FC236}">
                <a16:creationId xmlns:a16="http://schemas.microsoft.com/office/drawing/2014/main" id="{DD510574-9334-4C62-B2E3-7D399EF49CCB}"/>
              </a:ext>
            </a:extLst>
          </p:cNvPr>
          <p:cNvSpPr txBox="1"/>
          <p:nvPr/>
        </p:nvSpPr>
        <p:spPr>
          <a:xfrm>
            <a:off x="504497" y="714703"/>
            <a:ext cx="3731172" cy="461665"/>
          </a:xfrm>
          <a:prstGeom prst="rect">
            <a:avLst/>
          </a:prstGeom>
          <a:noFill/>
        </p:spPr>
        <p:txBody>
          <a:bodyPr wrap="square" rtlCol="0">
            <a:spAutoFit/>
          </a:bodyPr>
          <a:lstStyle/>
          <a:p>
            <a:r>
              <a:rPr lang="en-US" altLang="zh-CN" sz="2400" dirty="0"/>
              <a:t>Mecanum wheel</a:t>
            </a:r>
            <a:endParaRPr lang="zh-CN" altLang="en-US" sz="2400" dirty="0"/>
          </a:p>
        </p:txBody>
      </p:sp>
    </p:spTree>
    <p:extLst>
      <p:ext uri="{BB962C8B-B14F-4D97-AF65-F5344CB8AC3E}">
        <p14:creationId xmlns:p14="http://schemas.microsoft.com/office/powerpoint/2010/main" val="204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2" name="文本框 1">
            <a:extLst>
              <a:ext uri="{FF2B5EF4-FFF2-40B4-BE49-F238E27FC236}">
                <a16:creationId xmlns:a16="http://schemas.microsoft.com/office/drawing/2014/main" id="{38287ED8-CB00-44B5-BCF0-C505B7A5C8FC}"/>
              </a:ext>
            </a:extLst>
          </p:cNvPr>
          <p:cNvSpPr txBox="1"/>
          <p:nvPr/>
        </p:nvSpPr>
        <p:spPr>
          <a:xfrm>
            <a:off x="2042807" y="400508"/>
            <a:ext cx="2107661" cy="307777"/>
          </a:xfrm>
          <a:prstGeom prst="rect">
            <a:avLst/>
          </a:prstGeom>
          <a:noFill/>
        </p:spPr>
        <p:txBody>
          <a:bodyPr wrap="square" rtlCol="0">
            <a:spAutoFit/>
          </a:bodyPr>
          <a:lstStyle/>
          <a:p>
            <a:endParaRPr lang="zh-CN" altLang="en-US" dirty="0"/>
          </a:p>
        </p:txBody>
      </p:sp>
      <p:pic>
        <p:nvPicPr>
          <p:cNvPr id="6" name="图片 5">
            <a:extLst>
              <a:ext uri="{FF2B5EF4-FFF2-40B4-BE49-F238E27FC236}">
                <a16:creationId xmlns:a16="http://schemas.microsoft.com/office/drawing/2014/main" id="{EF4C65CA-EEBC-457F-9D9A-1E3D6E0A391E}"/>
              </a:ext>
            </a:extLst>
          </p:cNvPr>
          <p:cNvPicPr>
            <a:picLocks noChangeAspect="1"/>
          </p:cNvPicPr>
          <p:nvPr/>
        </p:nvPicPr>
        <p:blipFill>
          <a:blip r:embed="rId3"/>
          <a:stretch>
            <a:fillRect/>
          </a:stretch>
        </p:blipFill>
        <p:spPr>
          <a:xfrm>
            <a:off x="1166163" y="484092"/>
            <a:ext cx="6808341" cy="4538894"/>
          </a:xfrm>
          <a:prstGeom prst="rect">
            <a:avLst/>
          </a:prstGeom>
        </p:spPr>
      </p:pic>
    </p:spTree>
    <p:extLst>
      <p:ext uri="{BB962C8B-B14F-4D97-AF65-F5344CB8AC3E}">
        <p14:creationId xmlns:p14="http://schemas.microsoft.com/office/powerpoint/2010/main" val="288073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2" name="文本框 1">
            <a:extLst>
              <a:ext uri="{FF2B5EF4-FFF2-40B4-BE49-F238E27FC236}">
                <a16:creationId xmlns:a16="http://schemas.microsoft.com/office/drawing/2014/main" id="{EC32C2D1-6140-4B76-9C2E-0F62F9CDCDE7}"/>
              </a:ext>
            </a:extLst>
          </p:cNvPr>
          <p:cNvSpPr txBox="1"/>
          <p:nvPr/>
        </p:nvSpPr>
        <p:spPr>
          <a:xfrm>
            <a:off x="632010" y="478762"/>
            <a:ext cx="7739479" cy="461665"/>
          </a:xfrm>
          <a:prstGeom prst="rect">
            <a:avLst/>
          </a:prstGeom>
          <a:noFill/>
        </p:spPr>
        <p:txBody>
          <a:bodyPr wrap="square" rtlCol="0">
            <a:spAutoFit/>
          </a:bodyPr>
          <a:lstStyle/>
          <a:p>
            <a:r>
              <a:rPr lang="en-US" altLang="zh-CN" sz="2400" dirty="0"/>
              <a:t>1.3   HC-08D(Bluetooth communication module</a:t>
            </a:r>
            <a:endParaRPr lang="zh-CN" altLang="en-US" sz="2400" dirty="0"/>
          </a:p>
        </p:txBody>
      </p:sp>
      <p:pic>
        <p:nvPicPr>
          <p:cNvPr id="3074" name="Picture 2">
            <a:extLst>
              <a:ext uri="{FF2B5EF4-FFF2-40B4-BE49-F238E27FC236}">
                <a16:creationId xmlns:a16="http://schemas.microsoft.com/office/drawing/2014/main" id="{8D07EB9B-F39F-4FCC-898A-B019A267C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12" y="1023097"/>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4484969-D93D-4E85-A7AC-0A8A99ED9368}"/>
              </a:ext>
            </a:extLst>
          </p:cNvPr>
          <p:cNvPicPr>
            <a:picLocks noChangeAspect="1"/>
          </p:cNvPicPr>
          <p:nvPr/>
        </p:nvPicPr>
        <p:blipFill>
          <a:blip r:embed="rId4"/>
          <a:stretch>
            <a:fillRect/>
          </a:stretch>
        </p:blipFill>
        <p:spPr>
          <a:xfrm>
            <a:off x="53788" y="2634998"/>
            <a:ext cx="9144000" cy="1756091"/>
          </a:xfrm>
          <a:prstGeom prst="rect">
            <a:avLst/>
          </a:prstGeom>
        </p:spPr>
      </p:pic>
    </p:spTree>
    <p:extLst>
      <p:ext uri="{BB962C8B-B14F-4D97-AF65-F5344CB8AC3E}">
        <p14:creationId xmlns:p14="http://schemas.microsoft.com/office/powerpoint/2010/main" val="161770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pic>
        <p:nvPicPr>
          <p:cNvPr id="2" name="图片 1">
            <a:extLst>
              <a:ext uri="{FF2B5EF4-FFF2-40B4-BE49-F238E27FC236}">
                <a16:creationId xmlns:a16="http://schemas.microsoft.com/office/drawing/2014/main" id="{BED02F81-5B23-491E-A986-19BF7E1ADDBA}"/>
              </a:ext>
            </a:extLst>
          </p:cNvPr>
          <p:cNvPicPr>
            <a:picLocks noChangeAspect="1"/>
          </p:cNvPicPr>
          <p:nvPr/>
        </p:nvPicPr>
        <p:blipFill>
          <a:blip r:embed="rId3"/>
          <a:stretch>
            <a:fillRect/>
          </a:stretch>
        </p:blipFill>
        <p:spPr>
          <a:xfrm>
            <a:off x="0" y="418396"/>
            <a:ext cx="9144000" cy="4690566"/>
          </a:xfrm>
          <a:prstGeom prst="rect">
            <a:avLst/>
          </a:prstGeom>
        </p:spPr>
      </p:pic>
    </p:spTree>
    <p:extLst>
      <p:ext uri="{BB962C8B-B14F-4D97-AF65-F5344CB8AC3E}">
        <p14:creationId xmlns:p14="http://schemas.microsoft.com/office/powerpoint/2010/main" val="11321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1E22515-4D9F-47F0-A875-E3C9A6C34B5A}"/>
              </a:ext>
            </a:extLst>
          </p:cNvPr>
          <p:cNvPicPr>
            <a:picLocks noChangeAspect="1"/>
          </p:cNvPicPr>
          <p:nvPr/>
        </p:nvPicPr>
        <p:blipFill>
          <a:blip r:embed="rId3"/>
          <a:stretch>
            <a:fillRect/>
          </a:stretch>
        </p:blipFill>
        <p:spPr>
          <a:xfrm>
            <a:off x="467293" y="1925533"/>
            <a:ext cx="7683895" cy="1600282"/>
          </a:xfrm>
          <a:prstGeom prst="rect">
            <a:avLst/>
          </a:prstGeom>
        </p:spPr>
      </p:pic>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pic>
        <p:nvPicPr>
          <p:cNvPr id="7" name="图片 6">
            <a:extLst>
              <a:ext uri="{FF2B5EF4-FFF2-40B4-BE49-F238E27FC236}">
                <a16:creationId xmlns:a16="http://schemas.microsoft.com/office/drawing/2014/main" id="{01E0E210-BB38-4FEC-A247-F7E2AFF76A92}"/>
              </a:ext>
            </a:extLst>
          </p:cNvPr>
          <p:cNvPicPr>
            <a:picLocks noChangeAspect="1"/>
          </p:cNvPicPr>
          <p:nvPr/>
        </p:nvPicPr>
        <p:blipFill>
          <a:blip r:embed="rId4"/>
          <a:stretch>
            <a:fillRect/>
          </a:stretch>
        </p:blipFill>
        <p:spPr>
          <a:xfrm>
            <a:off x="-3332" y="1359805"/>
            <a:ext cx="9144000" cy="2731738"/>
          </a:xfrm>
          <a:prstGeom prst="rect">
            <a:avLst/>
          </a:prstGeom>
        </p:spPr>
      </p:pic>
      <p:sp>
        <p:nvSpPr>
          <p:cNvPr id="6" name="文本框 5">
            <a:extLst>
              <a:ext uri="{FF2B5EF4-FFF2-40B4-BE49-F238E27FC236}">
                <a16:creationId xmlns:a16="http://schemas.microsoft.com/office/drawing/2014/main" id="{FDCC3591-5D42-42ED-8AB0-133C20AA2445}"/>
              </a:ext>
            </a:extLst>
          </p:cNvPr>
          <p:cNvSpPr txBox="1"/>
          <p:nvPr/>
        </p:nvSpPr>
        <p:spPr>
          <a:xfrm>
            <a:off x="204952" y="710481"/>
            <a:ext cx="5181600" cy="369332"/>
          </a:xfrm>
          <a:prstGeom prst="rect">
            <a:avLst/>
          </a:prstGeom>
          <a:noFill/>
        </p:spPr>
        <p:txBody>
          <a:bodyPr wrap="square" rtlCol="0">
            <a:spAutoFit/>
          </a:bodyPr>
          <a:lstStyle/>
          <a:p>
            <a:r>
              <a:rPr lang="en-US" altLang="zh-CN" sz="1800" dirty="0"/>
              <a:t>The</a:t>
            </a:r>
            <a:r>
              <a:rPr lang="zh-CN" altLang="en-US" sz="1800" dirty="0"/>
              <a:t> </a:t>
            </a:r>
            <a:r>
              <a:rPr lang="en-US" altLang="zh-CN" sz="1800" dirty="0"/>
              <a:t>connection</a:t>
            </a:r>
            <a:r>
              <a:rPr lang="zh-CN" altLang="en-US" sz="1800" dirty="0"/>
              <a:t> </a:t>
            </a:r>
            <a:r>
              <a:rPr lang="en-US" altLang="zh-CN" sz="1800" dirty="0"/>
              <a:t>between</a:t>
            </a:r>
            <a:r>
              <a:rPr lang="zh-CN" altLang="en-US" sz="1800" dirty="0"/>
              <a:t> </a:t>
            </a:r>
            <a:r>
              <a:rPr lang="en-US" altLang="zh-CN" sz="1800" dirty="0"/>
              <a:t>MCU</a:t>
            </a:r>
            <a:r>
              <a:rPr lang="zh-CN" altLang="en-US" sz="1800" dirty="0"/>
              <a:t> </a:t>
            </a:r>
            <a:r>
              <a:rPr lang="en-US" altLang="zh-CN" sz="1800" dirty="0"/>
              <a:t>and HC-08D</a:t>
            </a:r>
            <a:r>
              <a:rPr lang="zh-CN" altLang="en-US" sz="1800" dirty="0"/>
              <a:t> </a:t>
            </a:r>
          </a:p>
        </p:txBody>
      </p:sp>
    </p:spTree>
    <p:extLst>
      <p:ext uri="{BB962C8B-B14F-4D97-AF65-F5344CB8AC3E}">
        <p14:creationId xmlns:p14="http://schemas.microsoft.com/office/powerpoint/2010/main" val="144917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4F21C82-DE1D-4B86-8C6A-B9E3959DDC7E}"/>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0">
            <a:extLst>
              <a:ext uri="{FF2B5EF4-FFF2-40B4-BE49-F238E27FC236}">
                <a16:creationId xmlns:a16="http://schemas.microsoft.com/office/drawing/2014/main" id="{A86AE9A1-5390-498C-8A0F-EAD5BF7B45FF}"/>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2" name="文本框 1">
            <a:extLst>
              <a:ext uri="{FF2B5EF4-FFF2-40B4-BE49-F238E27FC236}">
                <a16:creationId xmlns:a16="http://schemas.microsoft.com/office/drawing/2014/main" id="{1B9F9D23-FDBA-4099-8F8C-7243097AE73C}"/>
              </a:ext>
            </a:extLst>
          </p:cNvPr>
          <p:cNvSpPr txBox="1"/>
          <p:nvPr/>
        </p:nvSpPr>
        <p:spPr>
          <a:xfrm>
            <a:off x="307757" y="603406"/>
            <a:ext cx="3536576" cy="461665"/>
          </a:xfrm>
          <a:prstGeom prst="rect">
            <a:avLst/>
          </a:prstGeom>
          <a:noFill/>
        </p:spPr>
        <p:txBody>
          <a:bodyPr wrap="square" rtlCol="0">
            <a:spAutoFit/>
          </a:bodyPr>
          <a:lstStyle/>
          <a:p>
            <a:r>
              <a:rPr lang="en-US" altLang="zh-CN" sz="2400" dirty="0"/>
              <a:t>1.4 Encoder</a:t>
            </a:r>
            <a:endParaRPr lang="zh-CN" altLang="en-US" sz="2400" dirty="0"/>
          </a:p>
        </p:txBody>
      </p:sp>
      <p:pic>
        <p:nvPicPr>
          <p:cNvPr id="5" name="图片 4">
            <a:extLst>
              <a:ext uri="{FF2B5EF4-FFF2-40B4-BE49-F238E27FC236}">
                <a16:creationId xmlns:a16="http://schemas.microsoft.com/office/drawing/2014/main" id="{A09F121C-A87B-4D79-A7CB-82D9E9425E14}"/>
              </a:ext>
            </a:extLst>
          </p:cNvPr>
          <p:cNvPicPr>
            <a:picLocks noChangeAspect="1"/>
          </p:cNvPicPr>
          <p:nvPr/>
        </p:nvPicPr>
        <p:blipFill>
          <a:blip r:embed="rId3"/>
          <a:stretch>
            <a:fillRect/>
          </a:stretch>
        </p:blipFill>
        <p:spPr>
          <a:xfrm>
            <a:off x="2673568" y="398642"/>
            <a:ext cx="3711262" cy="3261643"/>
          </a:xfrm>
          <a:prstGeom prst="rect">
            <a:avLst/>
          </a:prstGeom>
        </p:spPr>
      </p:pic>
      <p:pic>
        <p:nvPicPr>
          <p:cNvPr id="8" name="图片 7">
            <a:extLst>
              <a:ext uri="{FF2B5EF4-FFF2-40B4-BE49-F238E27FC236}">
                <a16:creationId xmlns:a16="http://schemas.microsoft.com/office/drawing/2014/main" id="{021E52DA-F3A6-4354-8CDA-5380A4AFB255}"/>
              </a:ext>
            </a:extLst>
          </p:cNvPr>
          <p:cNvPicPr>
            <a:picLocks noChangeAspect="1"/>
          </p:cNvPicPr>
          <p:nvPr/>
        </p:nvPicPr>
        <p:blipFill>
          <a:blip r:embed="rId4"/>
          <a:stretch>
            <a:fillRect/>
          </a:stretch>
        </p:blipFill>
        <p:spPr>
          <a:xfrm>
            <a:off x="0" y="3628439"/>
            <a:ext cx="9144000" cy="1515061"/>
          </a:xfrm>
          <a:prstGeom prst="rect">
            <a:avLst/>
          </a:prstGeom>
        </p:spPr>
      </p:pic>
    </p:spTree>
    <p:extLst>
      <p:ext uri="{BB962C8B-B14F-4D97-AF65-F5344CB8AC3E}">
        <p14:creationId xmlns:p14="http://schemas.microsoft.com/office/powerpoint/2010/main" val="2489397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4F21C82-DE1D-4B86-8C6A-B9E3959DDC7E}"/>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0">
            <a:extLst>
              <a:ext uri="{FF2B5EF4-FFF2-40B4-BE49-F238E27FC236}">
                <a16:creationId xmlns:a16="http://schemas.microsoft.com/office/drawing/2014/main" id="{A86AE9A1-5390-498C-8A0F-EAD5BF7B45FF}"/>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pic>
        <p:nvPicPr>
          <p:cNvPr id="2" name="图片 1">
            <a:extLst>
              <a:ext uri="{FF2B5EF4-FFF2-40B4-BE49-F238E27FC236}">
                <a16:creationId xmlns:a16="http://schemas.microsoft.com/office/drawing/2014/main" id="{5E70763E-5BAB-4514-A57A-0EBCE8BD299A}"/>
              </a:ext>
            </a:extLst>
          </p:cNvPr>
          <p:cNvPicPr>
            <a:picLocks noChangeAspect="1"/>
          </p:cNvPicPr>
          <p:nvPr/>
        </p:nvPicPr>
        <p:blipFill>
          <a:blip r:embed="rId3"/>
          <a:stretch>
            <a:fillRect/>
          </a:stretch>
        </p:blipFill>
        <p:spPr>
          <a:xfrm>
            <a:off x="1499475" y="370252"/>
            <a:ext cx="6141717" cy="2673865"/>
          </a:xfrm>
          <a:prstGeom prst="rect">
            <a:avLst/>
          </a:prstGeom>
        </p:spPr>
      </p:pic>
      <p:pic>
        <p:nvPicPr>
          <p:cNvPr id="5" name="图片 4">
            <a:extLst>
              <a:ext uri="{FF2B5EF4-FFF2-40B4-BE49-F238E27FC236}">
                <a16:creationId xmlns:a16="http://schemas.microsoft.com/office/drawing/2014/main" id="{E45EE9E1-5C51-4327-86FA-0AD910CBF534}"/>
              </a:ext>
            </a:extLst>
          </p:cNvPr>
          <p:cNvPicPr>
            <a:picLocks noChangeAspect="1"/>
          </p:cNvPicPr>
          <p:nvPr/>
        </p:nvPicPr>
        <p:blipFill>
          <a:blip r:embed="rId4"/>
          <a:stretch>
            <a:fillRect/>
          </a:stretch>
        </p:blipFill>
        <p:spPr>
          <a:xfrm>
            <a:off x="39363" y="3043197"/>
            <a:ext cx="9104637" cy="1914486"/>
          </a:xfrm>
          <a:prstGeom prst="rect">
            <a:avLst/>
          </a:prstGeom>
        </p:spPr>
      </p:pic>
    </p:spTree>
    <p:extLst>
      <p:ext uri="{BB962C8B-B14F-4D97-AF65-F5344CB8AC3E}">
        <p14:creationId xmlns:p14="http://schemas.microsoft.com/office/powerpoint/2010/main" val="87655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31585" y="1906121"/>
            <a:ext cx="2214693" cy="391597"/>
          </a:xfrm>
          <a:prstGeom prst="roundRect">
            <a:avLst/>
          </a:prstGeom>
          <a:solidFill>
            <a:srgbClr val="1B4367"/>
          </a:solidFill>
        </p:spPr>
        <p:txBody>
          <a:bodyPr wrap="square" rtlCol="0">
            <a:spAutoFit/>
          </a:bodyPr>
          <a:lstStyle/>
          <a:p>
            <a:r>
              <a:rPr lang="en-US" altLang="zh-CN" sz="1700" dirty="0">
                <a:solidFill>
                  <a:schemeClr val="bg1"/>
                </a:solidFill>
                <a:cs typeface="+mn-ea"/>
                <a:sym typeface="+mn-lt"/>
              </a:rPr>
              <a:t>Hardware</a:t>
            </a:r>
            <a:endParaRPr lang="zh-CN" altLang="en-US" sz="1700" dirty="0">
              <a:solidFill>
                <a:schemeClr val="bg1"/>
              </a:solidFill>
              <a:cs typeface="+mn-ea"/>
              <a:sym typeface="+mn-lt"/>
            </a:endParaRPr>
          </a:p>
        </p:txBody>
      </p:sp>
      <p:grpSp>
        <p:nvGrpSpPr>
          <p:cNvPr id="2" name="组合 1"/>
          <p:cNvGrpSpPr/>
          <p:nvPr/>
        </p:nvGrpSpPr>
        <p:grpSpPr>
          <a:xfrm>
            <a:off x="5122308" y="1886307"/>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3" name="文本框 2"/>
          <p:cNvSpPr txBox="1"/>
          <p:nvPr/>
        </p:nvSpPr>
        <p:spPr>
          <a:xfrm>
            <a:off x="1158566" y="2267259"/>
            <a:ext cx="3154079" cy="769441"/>
          </a:xfrm>
          <a:prstGeom prst="rect">
            <a:avLst/>
          </a:prstGeom>
          <a:noFill/>
        </p:spPr>
        <p:txBody>
          <a:bodyPr vert="horz" wrap="square" rtlCol="0">
            <a:spAutoFit/>
          </a:bodyPr>
          <a:lstStyle>
            <a:defPPr>
              <a:defRPr lang="zh-CN"/>
            </a:defPPr>
            <a:lvl1pPr>
              <a:defRPr sz="4400" b="1" spc="-225">
                <a:solidFill>
                  <a:srgbClr val="1B4367"/>
                </a:solidFill>
                <a:cs typeface="+mn-ea"/>
              </a:defRPr>
            </a:lvl1pPr>
          </a:lstStyle>
          <a:p>
            <a:r>
              <a:rPr lang="en-US" altLang="zh-CN" dirty="0">
                <a:sym typeface="+mn-lt"/>
              </a:rPr>
              <a:t>CONTENTS</a:t>
            </a:r>
          </a:p>
        </p:txBody>
      </p:sp>
      <p:sp>
        <p:nvSpPr>
          <p:cNvPr id="79" name="文本框 10"/>
          <p:cNvSpPr txBox="1"/>
          <p:nvPr/>
        </p:nvSpPr>
        <p:spPr>
          <a:xfrm>
            <a:off x="5631585" y="2895570"/>
            <a:ext cx="2214693" cy="391597"/>
          </a:xfrm>
          <a:prstGeom prst="roundRect">
            <a:avLst/>
          </a:prstGeom>
          <a:solidFill>
            <a:srgbClr val="1B4367"/>
          </a:solidFill>
        </p:spPr>
        <p:txBody>
          <a:bodyPr wrap="square" rtlCol="0">
            <a:spAutoFit/>
          </a:bodyPr>
          <a:lstStyle/>
          <a:p>
            <a:r>
              <a:rPr lang="en-US" altLang="zh-CN" sz="1700" dirty="0">
                <a:solidFill>
                  <a:schemeClr val="bg1"/>
                </a:solidFill>
                <a:cs typeface="+mn-ea"/>
                <a:sym typeface="+mn-lt"/>
              </a:rPr>
              <a:t>Software</a:t>
            </a:r>
            <a:endParaRPr lang="zh-CN" altLang="en-US" sz="1700" dirty="0">
              <a:solidFill>
                <a:schemeClr val="bg1"/>
              </a:solidFill>
              <a:cs typeface="+mn-ea"/>
              <a:sym typeface="+mn-lt"/>
            </a:endParaRPr>
          </a:p>
        </p:txBody>
      </p:sp>
      <p:grpSp>
        <p:nvGrpSpPr>
          <p:cNvPr id="80" name="组合 79"/>
          <p:cNvGrpSpPr/>
          <p:nvPr/>
        </p:nvGrpSpPr>
        <p:grpSpPr>
          <a:xfrm>
            <a:off x="5122308" y="2875756"/>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4" name="燕尾形 3"/>
          <p:cNvSpPr/>
          <p:nvPr/>
        </p:nvSpPr>
        <p:spPr>
          <a:xfrm>
            <a:off x="4312645" y="2412373"/>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0E25B66-070A-49A2-AF3F-38AA1F697076}"/>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20">
            <a:extLst>
              <a:ext uri="{FF2B5EF4-FFF2-40B4-BE49-F238E27FC236}">
                <a16:creationId xmlns:a16="http://schemas.microsoft.com/office/drawing/2014/main" id="{47CAF4E0-9EE8-4FAC-8644-A688BF67D628}"/>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14" name="文本框 13">
            <a:extLst>
              <a:ext uri="{FF2B5EF4-FFF2-40B4-BE49-F238E27FC236}">
                <a16:creationId xmlns:a16="http://schemas.microsoft.com/office/drawing/2014/main" id="{AF1BD8FB-D483-4A11-AFE9-206AB28151EB}"/>
              </a:ext>
            </a:extLst>
          </p:cNvPr>
          <p:cNvSpPr txBox="1"/>
          <p:nvPr/>
        </p:nvSpPr>
        <p:spPr>
          <a:xfrm>
            <a:off x="5631585" y="882197"/>
            <a:ext cx="2214693" cy="391597"/>
          </a:xfrm>
          <a:prstGeom prst="roundRect">
            <a:avLst/>
          </a:prstGeom>
          <a:solidFill>
            <a:srgbClr val="1B4367"/>
          </a:solidFill>
        </p:spPr>
        <p:txBody>
          <a:bodyPr wrap="square" rtlCol="0">
            <a:spAutoFit/>
          </a:bodyPr>
          <a:lstStyle/>
          <a:p>
            <a:r>
              <a:rPr lang="en-US" altLang="zh-CN" sz="1700" dirty="0">
                <a:solidFill>
                  <a:schemeClr val="bg1"/>
                </a:solidFill>
                <a:cs typeface="+mn-ea"/>
                <a:sym typeface="+mn-lt"/>
              </a:rPr>
              <a:t>Brief introduction</a:t>
            </a:r>
            <a:endParaRPr lang="zh-CN" altLang="en-US" sz="1700" dirty="0">
              <a:solidFill>
                <a:schemeClr val="bg1"/>
              </a:solidFill>
              <a:cs typeface="+mn-ea"/>
              <a:sym typeface="+mn-lt"/>
            </a:endParaRPr>
          </a:p>
        </p:txBody>
      </p:sp>
      <p:grpSp>
        <p:nvGrpSpPr>
          <p:cNvPr id="15" name="组合 14">
            <a:extLst>
              <a:ext uri="{FF2B5EF4-FFF2-40B4-BE49-F238E27FC236}">
                <a16:creationId xmlns:a16="http://schemas.microsoft.com/office/drawing/2014/main" id="{CA85E776-27E4-469A-8F4B-77E6811E8370}"/>
              </a:ext>
            </a:extLst>
          </p:cNvPr>
          <p:cNvGrpSpPr/>
          <p:nvPr/>
        </p:nvGrpSpPr>
        <p:grpSpPr>
          <a:xfrm>
            <a:off x="5122308" y="862383"/>
            <a:ext cx="478533" cy="393570"/>
            <a:chOff x="5640108" y="966369"/>
            <a:chExt cx="476097" cy="391567"/>
          </a:xfrm>
        </p:grpSpPr>
        <p:sp>
          <p:nvSpPr>
            <p:cNvPr id="16" name="椭圆 15">
              <a:extLst>
                <a:ext uri="{FF2B5EF4-FFF2-40B4-BE49-F238E27FC236}">
                  <a16:creationId xmlns:a16="http://schemas.microsoft.com/office/drawing/2014/main" id="{91A17A0D-D582-4171-BCF4-DD63C140B21A}"/>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7" name="文本框 17">
              <a:extLst>
                <a:ext uri="{FF2B5EF4-FFF2-40B4-BE49-F238E27FC236}">
                  <a16:creationId xmlns:a16="http://schemas.microsoft.com/office/drawing/2014/main" id="{3C2F53E7-06A6-4F44-89E5-0B522541E3C3}"/>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18" name="文本框 10">
            <a:extLst>
              <a:ext uri="{FF2B5EF4-FFF2-40B4-BE49-F238E27FC236}">
                <a16:creationId xmlns:a16="http://schemas.microsoft.com/office/drawing/2014/main" id="{17C88F2F-F30E-4611-A1AC-1FE0A105B89E}"/>
              </a:ext>
            </a:extLst>
          </p:cNvPr>
          <p:cNvSpPr txBox="1"/>
          <p:nvPr/>
        </p:nvSpPr>
        <p:spPr>
          <a:xfrm>
            <a:off x="5600841" y="3889520"/>
            <a:ext cx="2214693" cy="391597"/>
          </a:xfrm>
          <a:prstGeom prst="roundRect">
            <a:avLst/>
          </a:prstGeom>
          <a:solidFill>
            <a:srgbClr val="1B4367"/>
          </a:solidFill>
        </p:spPr>
        <p:txBody>
          <a:bodyPr wrap="square" rtlCol="0">
            <a:spAutoFit/>
          </a:bodyPr>
          <a:lstStyle/>
          <a:p>
            <a:r>
              <a:rPr lang="en-US" altLang="zh-CN" sz="1700" dirty="0">
                <a:solidFill>
                  <a:schemeClr val="bg1"/>
                </a:solidFill>
                <a:cs typeface="+mn-ea"/>
                <a:sym typeface="+mn-lt"/>
              </a:rPr>
              <a:t>Questions</a:t>
            </a:r>
            <a:endParaRPr lang="zh-CN" altLang="en-US" sz="1700" dirty="0">
              <a:solidFill>
                <a:schemeClr val="bg1"/>
              </a:solidFill>
              <a:cs typeface="+mn-ea"/>
              <a:sym typeface="+mn-lt"/>
            </a:endParaRPr>
          </a:p>
        </p:txBody>
      </p:sp>
      <p:grpSp>
        <p:nvGrpSpPr>
          <p:cNvPr id="19" name="组合 18">
            <a:extLst>
              <a:ext uri="{FF2B5EF4-FFF2-40B4-BE49-F238E27FC236}">
                <a16:creationId xmlns:a16="http://schemas.microsoft.com/office/drawing/2014/main" id="{E3A9DF78-30CE-42E9-94C9-70E3CC3669F2}"/>
              </a:ext>
            </a:extLst>
          </p:cNvPr>
          <p:cNvGrpSpPr/>
          <p:nvPr/>
        </p:nvGrpSpPr>
        <p:grpSpPr>
          <a:xfrm>
            <a:off x="5125082" y="3880024"/>
            <a:ext cx="478533" cy="393570"/>
            <a:chOff x="5640108" y="966369"/>
            <a:chExt cx="476097" cy="391567"/>
          </a:xfrm>
        </p:grpSpPr>
        <p:sp>
          <p:nvSpPr>
            <p:cNvPr id="20" name="椭圆 19">
              <a:extLst>
                <a:ext uri="{FF2B5EF4-FFF2-40B4-BE49-F238E27FC236}">
                  <a16:creationId xmlns:a16="http://schemas.microsoft.com/office/drawing/2014/main" id="{CA9696B0-A4E5-4373-AF50-2CB7B96AE4B1}"/>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1" name="文本框 17">
              <a:extLst>
                <a:ext uri="{FF2B5EF4-FFF2-40B4-BE49-F238E27FC236}">
                  <a16:creationId xmlns:a16="http://schemas.microsoft.com/office/drawing/2014/main" id="{04AFEE87-A1DA-4D86-82F7-47F4D4E686F4}"/>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4F21C82-DE1D-4B86-8C6A-B9E3959DDC7E}"/>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0">
            <a:extLst>
              <a:ext uri="{FF2B5EF4-FFF2-40B4-BE49-F238E27FC236}">
                <a16:creationId xmlns:a16="http://schemas.microsoft.com/office/drawing/2014/main" id="{A86AE9A1-5390-498C-8A0F-EAD5BF7B45FF}"/>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4" name="文本框 3">
            <a:extLst>
              <a:ext uri="{FF2B5EF4-FFF2-40B4-BE49-F238E27FC236}">
                <a16:creationId xmlns:a16="http://schemas.microsoft.com/office/drawing/2014/main" id="{964B3AEA-0239-494B-B3A8-FEBDFD033334}"/>
              </a:ext>
            </a:extLst>
          </p:cNvPr>
          <p:cNvSpPr txBox="1"/>
          <p:nvPr/>
        </p:nvSpPr>
        <p:spPr>
          <a:xfrm>
            <a:off x="336796" y="777788"/>
            <a:ext cx="5032871" cy="400110"/>
          </a:xfrm>
          <a:prstGeom prst="rect">
            <a:avLst/>
          </a:prstGeom>
          <a:noFill/>
        </p:spPr>
        <p:txBody>
          <a:bodyPr wrap="square" rtlCol="0">
            <a:spAutoFit/>
          </a:bodyPr>
          <a:lstStyle/>
          <a:p>
            <a:r>
              <a:rPr lang="en-US" altLang="zh-CN" sz="2000" dirty="0"/>
              <a:t>The whole structure of hardware</a:t>
            </a:r>
            <a:endParaRPr lang="zh-CN" altLang="en-US" sz="2000" dirty="0"/>
          </a:p>
        </p:txBody>
      </p:sp>
      <p:pic>
        <p:nvPicPr>
          <p:cNvPr id="2" name="图片 1">
            <a:extLst>
              <a:ext uri="{FF2B5EF4-FFF2-40B4-BE49-F238E27FC236}">
                <a16:creationId xmlns:a16="http://schemas.microsoft.com/office/drawing/2014/main" id="{0CD0BA49-FCBB-4B75-8643-954C5CA39A9B}"/>
              </a:ext>
            </a:extLst>
          </p:cNvPr>
          <p:cNvPicPr>
            <a:picLocks noChangeAspect="1"/>
          </p:cNvPicPr>
          <p:nvPr/>
        </p:nvPicPr>
        <p:blipFill>
          <a:blip r:embed="rId3"/>
          <a:stretch>
            <a:fillRect/>
          </a:stretch>
        </p:blipFill>
        <p:spPr>
          <a:xfrm>
            <a:off x="-3332" y="1525197"/>
            <a:ext cx="9144000" cy="3286591"/>
          </a:xfrm>
          <a:prstGeom prst="rect">
            <a:avLst/>
          </a:prstGeom>
        </p:spPr>
      </p:pic>
      <p:sp>
        <p:nvSpPr>
          <p:cNvPr id="3" name="文本框 2">
            <a:extLst>
              <a:ext uri="{FF2B5EF4-FFF2-40B4-BE49-F238E27FC236}">
                <a16:creationId xmlns:a16="http://schemas.microsoft.com/office/drawing/2014/main" id="{DD2794F9-7BC5-4BEB-8CF5-C1595EDA8E36}"/>
              </a:ext>
            </a:extLst>
          </p:cNvPr>
          <p:cNvSpPr txBox="1"/>
          <p:nvPr/>
        </p:nvSpPr>
        <p:spPr>
          <a:xfrm>
            <a:off x="233464" y="1705583"/>
            <a:ext cx="907915" cy="523220"/>
          </a:xfrm>
          <a:prstGeom prst="rect">
            <a:avLst/>
          </a:prstGeom>
          <a:noFill/>
        </p:spPr>
        <p:txBody>
          <a:bodyPr wrap="square" rtlCol="0">
            <a:spAutoFit/>
          </a:bodyPr>
          <a:lstStyle/>
          <a:p>
            <a:r>
              <a:rPr lang="en-US" altLang="zh-CN" dirty="0"/>
              <a:t>Mobile phone</a:t>
            </a:r>
            <a:endParaRPr lang="zh-CN" altLang="en-US" dirty="0"/>
          </a:p>
        </p:txBody>
      </p:sp>
    </p:spTree>
    <p:extLst>
      <p:ext uri="{BB962C8B-B14F-4D97-AF65-F5344CB8AC3E}">
        <p14:creationId xmlns:p14="http://schemas.microsoft.com/office/powerpoint/2010/main" val="2645040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54974" y="2876762"/>
            <a:ext cx="4649897" cy="1115690"/>
          </a:xfrm>
          <a:prstGeom prst="rect">
            <a:avLst/>
          </a:prstGeom>
          <a:noFill/>
        </p:spPr>
        <p:txBody>
          <a:bodyPr wrap="square" lIns="68580" tIns="34290" rIns="68580" bIns="34290" rtlCol="0">
            <a:spAutoFit/>
          </a:bodyPr>
          <a:lstStyle/>
          <a:p>
            <a:pPr algn="ctr"/>
            <a:r>
              <a:rPr lang="en-US" altLang="zh-CN" sz="3400" b="1" dirty="0">
                <a:solidFill>
                  <a:srgbClr val="1B4367"/>
                </a:solidFill>
                <a:cs typeface="+mn-ea"/>
                <a:sym typeface="+mn-lt"/>
              </a:rPr>
              <a:t>Software-programming</a:t>
            </a:r>
            <a:endParaRPr lang="zh-CN" altLang="en-US" sz="3400" b="1" dirty="0">
              <a:solidFill>
                <a:srgbClr val="1B4367"/>
              </a:solidFill>
              <a:cs typeface="+mn-ea"/>
              <a:sym typeface="+mn-lt"/>
            </a:endParaRPr>
          </a:p>
        </p:txBody>
      </p:sp>
      <p:sp>
        <p:nvSpPr>
          <p:cNvPr id="95" name="文本框 11"/>
          <p:cNvSpPr txBox="1"/>
          <p:nvPr/>
        </p:nvSpPr>
        <p:spPr>
          <a:xfrm>
            <a:off x="3703202" y="1611828"/>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6" name="矩形 5">
            <a:extLst>
              <a:ext uri="{FF2B5EF4-FFF2-40B4-BE49-F238E27FC236}">
                <a16:creationId xmlns:a16="http://schemas.microsoft.com/office/drawing/2014/main" id="{44F21C82-DE1D-4B86-8C6A-B9E3959DDC7E}"/>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0">
            <a:extLst>
              <a:ext uri="{FF2B5EF4-FFF2-40B4-BE49-F238E27FC236}">
                <a16:creationId xmlns:a16="http://schemas.microsoft.com/office/drawing/2014/main" id="{A86AE9A1-5390-498C-8A0F-EAD5BF7B45FF}"/>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Tree>
    <p:extLst>
      <p:ext uri="{BB962C8B-B14F-4D97-AF65-F5344CB8AC3E}">
        <p14:creationId xmlns:p14="http://schemas.microsoft.com/office/powerpoint/2010/main" val="1367671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white"/>
                </a:solidFill>
                <a:effectLst/>
                <a:uLnTx/>
                <a:uFillTx/>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kumimoji="0" lang="zh-CN" altLang="en-US" sz="1200" b="1" i="0" u="none" strike="noStrike" kern="1200" cap="none" spc="0" normalizeH="0" baseline="0" noProof="0" dirty="0">
                <a:ln>
                  <a:noFill/>
                </a:ln>
                <a:solidFill>
                  <a:prstClr val="white"/>
                </a:solidFill>
                <a:effectLst/>
                <a:uLnTx/>
                <a:uFillTx/>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kumimoji="0" lang="en-US" altLang="zh-CN" sz="1200" b="1" i="0" u="none" strike="noStrike" kern="1200" cap="none" spc="0" normalizeH="0" baseline="0" noProof="0" dirty="0">
                <a:ln>
                  <a:noFill/>
                </a:ln>
                <a:solidFill>
                  <a:prstClr val="white"/>
                </a:solidFill>
                <a:effectLst/>
                <a:uLnTx/>
                <a:uFillTx/>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kumimoji="0" lang="zh-CN" altLang="en-US" sz="1200" b="1" i="0" u="none" strike="noStrike" kern="1200" cap="none" spc="0" normalizeH="0" baseline="0" noProof="0" dirty="0">
                <a:ln>
                  <a:noFill/>
                </a:ln>
                <a:solidFill>
                  <a:prstClr val="white"/>
                </a:solidFill>
                <a:effectLst/>
                <a:uLnTx/>
                <a:uFillTx/>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kumimoji="0" lang="en-US" altLang="zh-CN" sz="1200" b="1" i="0" u="none" strike="noStrike" kern="1200" cap="none" spc="0" normalizeH="0" baseline="0" noProof="0" dirty="0">
                <a:ln>
                  <a:noFill/>
                </a:ln>
                <a:solidFill>
                  <a:prstClr val="white"/>
                </a:solidFill>
                <a:effectLst/>
                <a:uLnTx/>
                <a:uFillTx/>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kumimoji="0" lang="zh-CN" altLang="en-US" sz="1200" b="1" i="0" u="none" strike="noStrike" kern="1200" cap="none" spc="0" normalizeH="0" baseline="0" noProof="0" dirty="0">
              <a:ln>
                <a:noFill/>
              </a:ln>
              <a:solidFill>
                <a:prstClr val="white"/>
              </a:solidFill>
              <a:effectLst/>
              <a:uLnTx/>
              <a:uFillTx/>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2" name="文本框 1">
            <a:extLst>
              <a:ext uri="{FF2B5EF4-FFF2-40B4-BE49-F238E27FC236}">
                <a16:creationId xmlns:a16="http://schemas.microsoft.com/office/drawing/2014/main" id="{10384F2B-C97B-4961-8F57-3A3AC6ABDC62}"/>
              </a:ext>
            </a:extLst>
          </p:cNvPr>
          <p:cNvSpPr txBox="1"/>
          <p:nvPr/>
        </p:nvSpPr>
        <p:spPr>
          <a:xfrm>
            <a:off x="302557" y="638667"/>
            <a:ext cx="3772427" cy="83099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2.1   L298N Motor drive module</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6" name="图片 5">
            <a:extLst>
              <a:ext uri="{FF2B5EF4-FFF2-40B4-BE49-F238E27FC236}">
                <a16:creationId xmlns:a16="http://schemas.microsoft.com/office/drawing/2014/main" id="{A83EA850-06F1-476C-8895-7720BE7118BF}"/>
              </a:ext>
            </a:extLst>
          </p:cNvPr>
          <p:cNvPicPr>
            <a:picLocks noChangeAspect="1"/>
          </p:cNvPicPr>
          <p:nvPr/>
        </p:nvPicPr>
        <p:blipFill>
          <a:blip r:embed="rId3"/>
          <a:stretch>
            <a:fillRect/>
          </a:stretch>
        </p:blipFill>
        <p:spPr>
          <a:xfrm>
            <a:off x="5328730" y="369332"/>
            <a:ext cx="3326079" cy="4774168"/>
          </a:xfrm>
          <a:prstGeom prst="rect">
            <a:avLst/>
          </a:prstGeom>
        </p:spPr>
      </p:pic>
      <p:sp>
        <p:nvSpPr>
          <p:cNvPr id="7" name="文本框 6">
            <a:extLst>
              <a:ext uri="{FF2B5EF4-FFF2-40B4-BE49-F238E27FC236}">
                <a16:creationId xmlns:a16="http://schemas.microsoft.com/office/drawing/2014/main" id="{C63CD745-EAD8-426E-8A1E-B029B4A4EFFF}"/>
              </a:ext>
            </a:extLst>
          </p:cNvPr>
          <p:cNvSpPr txBox="1"/>
          <p:nvPr/>
        </p:nvSpPr>
        <p:spPr>
          <a:xfrm>
            <a:off x="236875" y="3214928"/>
            <a:ext cx="4676333" cy="107721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rPr>
              <a:t>Using open loop may cause many problems. So we will not use open loop!</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rPr>
              <a:t>We use the PID closed loop operation (a kind of closed loop algorithm).</a:t>
            </a: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4E7E8FB4-60F8-4FA7-8369-6669101475C1}"/>
              </a:ext>
            </a:extLst>
          </p:cNvPr>
          <p:cNvSpPr txBox="1"/>
          <p:nvPr/>
        </p:nvSpPr>
        <p:spPr>
          <a:xfrm>
            <a:off x="357368" y="1557466"/>
            <a:ext cx="4435349" cy="156966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rPr>
              <a:t>Open loop control: Have no feedback, the input do not affect by the output.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rPr>
              <a:t>Closed-loop control: Have a feedback, we can use the feedback to modulate the input to have less deviation.</a:t>
            </a: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3953125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pic>
        <p:nvPicPr>
          <p:cNvPr id="2" name="图片 1">
            <a:extLst>
              <a:ext uri="{FF2B5EF4-FFF2-40B4-BE49-F238E27FC236}">
                <a16:creationId xmlns:a16="http://schemas.microsoft.com/office/drawing/2014/main" id="{DC05EB35-6304-48F1-97FA-CF89AD34E8F1}"/>
              </a:ext>
            </a:extLst>
          </p:cNvPr>
          <p:cNvPicPr>
            <a:picLocks noChangeAspect="1"/>
          </p:cNvPicPr>
          <p:nvPr/>
        </p:nvPicPr>
        <p:blipFill>
          <a:blip r:embed="rId3"/>
          <a:stretch>
            <a:fillRect/>
          </a:stretch>
        </p:blipFill>
        <p:spPr>
          <a:xfrm>
            <a:off x="5414183" y="1426337"/>
            <a:ext cx="2988838" cy="2527910"/>
          </a:xfrm>
          <a:prstGeom prst="rect">
            <a:avLst/>
          </a:prstGeom>
        </p:spPr>
      </p:pic>
      <p:sp>
        <p:nvSpPr>
          <p:cNvPr id="6" name="文本框 5">
            <a:extLst>
              <a:ext uri="{FF2B5EF4-FFF2-40B4-BE49-F238E27FC236}">
                <a16:creationId xmlns:a16="http://schemas.microsoft.com/office/drawing/2014/main" id="{BB0C8710-CE8F-4ECD-B7D2-E105A39FE65D}"/>
              </a:ext>
            </a:extLst>
          </p:cNvPr>
          <p:cNvSpPr txBox="1"/>
          <p:nvPr/>
        </p:nvSpPr>
        <p:spPr>
          <a:xfrm>
            <a:off x="215462" y="462454"/>
            <a:ext cx="4876800" cy="4739759"/>
          </a:xfrm>
          <a:prstGeom prst="rect">
            <a:avLst/>
          </a:prstGeom>
          <a:noFill/>
        </p:spPr>
        <p:txBody>
          <a:bodyPr wrap="square" rtlCol="0">
            <a:spAutoFit/>
          </a:bodyPr>
          <a:lstStyle/>
          <a:p>
            <a:pPr algn="l"/>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Wheel Part</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600" kern="100" dirty="0">
                <a:effectLst/>
                <a:latin typeface="Times New Roman" panose="02020603050405020304" pitchFamily="18" charset="0"/>
                <a:ea typeface="Calibri" panose="020F0502020204030204" pitchFamily="34" charset="0"/>
                <a:cs typeface="Times New Roman" panose="02020603050405020304" pitchFamily="18" charset="0"/>
              </a:rPr>
              <a:t>Define the corresponding structure </a:t>
            </a:r>
            <a:r>
              <a:rPr lang="zh-CN" altLang="zh-CN" sz="1600" i="1" kern="100" dirty="0">
                <a:effectLst/>
                <a:latin typeface="Times New Roman" panose="02020603050405020304" pitchFamily="18" charset="0"/>
                <a:ea typeface="Calibri" panose="020F0502020204030204" pitchFamily="34" charset="0"/>
                <a:cs typeface="Times New Roman" panose="02020603050405020304" pitchFamily="18" charset="0"/>
              </a:rPr>
              <a:t>WHEEL</a:t>
            </a:r>
            <a:r>
              <a:rPr lang="zh-CN" altLang="zh-CN" sz="1600" kern="100" dirty="0">
                <a:effectLst/>
                <a:latin typeface="Times New Roman" panose="02020603050405020304" pitchFamily="18" charset="0"/>
                <a:ea typeface="Calibri" panose="020F0502020204030204" pitchFamily="34" charset="0"/>
                <a:cs typeface="Times New Roman" panose="02020603050405020304" pitchFamily="18" charset="0"/>
              </a:rPr>
              <a:t> for the wheel, following is a description of the member variables:</a:t>
            </a:r>
            <a:endParaRPr lang="en-US" altLang="zh-C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zh-CN" altLang="zh-CN" sz="16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 uint8_t  Direction </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Current wheel direction，using the data from function </a:t>
            </a:r>
            <a:r>
              <a:rPr lang="zh-CN" altLang="zh-CN" sz="1600" i="1" kern="100" dirty="0">
                <a:effectLst/>
                <a:latin typeface="Times New Roman" panose="02020603050405020304" pitchFamily="18" charset="0"/>
                <a:ea typeface="宋体" panose="02010600030101010101" pitchFamily="2" charset="-122"/>
                <a:cs typeface="Times New Roman" panose="02020603050405020304" pitchFamily="18" charset="0"/>
              </a:rPr>
              <a:t>CarUpdate(ToyCar * car)</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to update.</a:t>
            </a:r>
          </a:p>
          <a:p>
            <a:pPr algn="l"/>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zh-CN" sz="16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-int16_t </a:t>
            </a:r>
            <a:r>
              <a:rPr lang="en-US" altLang="zh-CN" sz="16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C</a:t>
            </a:r>
            <a:r>
              <a:rPr lang="zh-CN" altLang="zh-CN" sz="16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urrentSpeed</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Current wheel speed, positive rotation (going forward) is positive, reverse rotation (going backward) is negative, the value is assigned by the encoder, the maximum value is 2199.</a:t>
            </a:r>
          </a:p>
          <a:p>
            <a:pPr algn="l"/>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zh-CN" sz="16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 int16_t </a:t>
            </a:r>
            <a:r>
              <a:rPr lang="en-US" altLang="zh-CN" sz="1600" kern="100" dirty="0" err="1">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Desire</a:t>
            </a:r>
            <a:r>
              <a:rPr lang="en-US" altLang="zh-CN" sz="1600" kern="100" dirty="0" err="1">
                <a:highlight>
                  <a:srgbClr val="83C2DB"/>
                </a:highlight>
                <a:latin typeface="Times New Roman" panose="02020603050405020304" pitchFamily="18" charset="0"/>
                <a:ea typeface="宋体" panose="02010600030101010101" pitchFamily="2" charset="-122"/>
                <a:cs typeface="Times New Roman" panose="02020603050405020304" pitchFamily="18" charset="0"/>
              </a:rPr>
              <a:t>S</a:t>
            </a:r>
            <a:r>
              <a:rPr lang="zh-CN" altLang="zh-CN" sz="16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peed </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The desired speed we set.</a:t>
            </a:r>
          </a:p>
          <a:p>
            <a:pPr algn="l"/>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zh-CN" sz="16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 PID VelocityPID</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The PID control structure for this wheel.</a:t>
            </a:r>
          </a:p>
          <a:p>
            <a:pPr algn="l"/>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zh-CN" sz="16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 int32_t ControlPluse</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The value which control the duty cycle of the wheel PWM, the maximum value is 9999.</a:t>
            </a:r>
          </a:p>
          <a:p>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426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pic>
        <p:nvPicPr>
          <p:cNvPr id="5" name="图片 4">
            <a:extLst>
              <a:ext uri="{FF2B5EF4-FFF2-40B4-BE49-F238E27FC236}">
                <a16:creationId xmlns:a16="http://schemas.microsoft.com/office/drawing/2014/main" id="{3C71D001-44F0-4D03-96AD-B69A2F574D9B}"/>
              </a:ext>
            </a:extLst>
          </p:cNvPr>
          <p:cNvPicPr>
            <a:picLocks noChangeAspect="1"/>
          </p:cNvPicPr>
          <p:nvPr/>
        </p:nvPicPr>
        <p:blipFill>
          <a:blip r:embed="rId3"/>
          <a:stretch>
            <a:fillRect/>
          </a:stretch>
        </p:blipFill>
        <p:spPr>
          <a:xfrm>
            <a:off x="152743" y="2430869"/>
            <a:ext cx="8835182" cy="2391371"/>
          </a:xfrm>
          <a:prstGeom prst="rect">
            <a:avLst/>
          </a:prstGeom>
        </p:spPr>
      </p:pic>
      <p:sp>
        <p:nvSpPr>
          <p:cNvPr id="6" name="文本框 5">
            <a:extLst>
              <a:ext uri="{FF2B5EF4-FFF2-40B4-BE49-F238E27FC236}">
                <a16:creationId xmlns:a16="http://schemas.microsoft.com/office/drawing/2014/main" id="{B6627BB2-C47D-4684-B1D1-F29F288B10B6}"/>
              </a:ext>
            </a:extLst>
          </p:cNvPr>
          <p:cNvSpPr txBox="1"/>
          <p:nvPr/>
        </p:nvSpPr>
        <p:spPr>
          <a:xfrm>
            <a:off x="1065134" y="534786"/>
            <a:ext cx="7010400" cy="1969770"/>
          </a:xfrm>
          <a:prstGeom prst="rect">
            <a:avLst/>
          </a:prstGeom>
          <a:noFill/>
        </p:spPr>
        <p:txBody>
          <a:bodyPr wrap="square" rtlCol="0">
            <a:spAutoFit/>
          </a:bodyPr>
          <a:lstStyle/>
          <a:p>
            <a:pPr algn="l"/>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For the entire trolley system:</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Define the corresponding structure </a:t>
            </a:r>
            <a:r>
              <a:rPr lang="zh-CN"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ToyCar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for the entire trolley, following is a description of the member variables:</a:t>
            </a:r>
          </a:p>
          <a:p>
            <a:pPr algn="l"/>
            <a:r>
              <a:rPr lang="zh-CN" altLang="zh-CN" sz="18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-uint16_t State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The current state of the trolley, the possible value could be Wheel_Reverse/ Wheel_Forward /Wheel_Stop</a:t>
            </a:r>
          </a:p>
          <a:p>
            <a:pPr algn="l"/>
            <a:r>
              <a:rPr lang="zh-CN" altLang="zh-CN" sz="1800"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 WHEEL xxxxxWheel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each exact wheel</a:t>
            </a:r>
          </a:p>
          <a:p>
            <a:endParaRPr lang="zh-CN" altLang="en-US" dirty="0"/>
          </a:p>
        </p:txBody>
      </p:sp>
    </p:spTree>
    <p:extLst>
      <p:ext uri="{BB962C8B-B14F-4D97-AF65-F5344CB8AC3E}">
        <p14:creationId xmlns:p14="http://schemas.microsoft.com/office/powerpoint/2010/main" val="2036644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5" name="文本框 4">
            <a:extLst>
              <a:ext uri="{FF2B5EF4-FFF2-40B4-BE49-F238E27FC236}">
                <a16:creationId xmlns:a16="http://schemas.microsoft.com/office/drawing/2014/main" id="{A3045E41-C9BB-453E-A459-22AEC44770DA}"/>
              </a:ext>
            </a:extLst>
          </p:cNvPr>
          <p:cNvSpPr txBox="1"/>
          <p:nvPr/>
        </p:nvSpPr>
        <p:spPr>
          <a:xfrm>
            <a:off x="404648" y="599090"/>
            <a:ext cx="8255876" cy="4493538"/>
          </a:xfrm>
          <a:prstGeom prst="rect">
            <a:avLst/>
          </a:prstGeom>
          <a:noFill/>
        </p:spPr>
        <p:txBody>
          <a:bodyPr wrap="square" rtlCol="0">
            <a:spAutoFit/>
          </a:bodyPr>
          <a:lstStyle/>
          <a:p>
            <a:pPr algn="l"/>
            <a:r>
              <a:rPr lang="zh-CN" altLang="zh-CN"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Control.c/h:</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r>
              <a:rPr lang="zh-CN" alt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rPr>
              <a:t>Mainly about the program of car control, following are the main functions:</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zh-CN" altLang="zh-CN" sz="1600" i="1" kern="100" dirty="0">
                <a:effectLst/>
                <a:highlight>
                  <a:srgbClr val="83C2DB"/>
                </a:highlight>
                <a:latin typeface="Times New Roman" panose="02020603050405020304" pitchFamily="18" charset="0"/>
                <a:ea typeface="Times New Roman" panose="02020603050405020304" pitchFamily="18" charset="0"/>
                <a:cs typeface="Times New Roman" panose="02020603050405020304" pitchFamily="18" charset="0"/>
              </a:rPr>
              <a:t>VelocityPidCallFnx (ToyCar*Car)</a:t>
            </a:r>
            <a:r>
              <a:rPr lang="zh-CN" alt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The function used to set the speed of each wheel, change the speed of the wheel by changing the value of variable </a:t>
            </a:r>
            <a:r>
              <a:rPr lang="zh-CN" altLang="zh-CN"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Car-&gt;XXXWheel.DesireSpeed</a:t>
            </a:r>
            <a:r>
              <a:rPr lang="zh-CN" alt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through the command change from Bluetooth and serial port. and to change the speed through this variable is done by the function of the PWM control.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en-US" altLang="zh-CN" sz="1600" i="1" kern="100" dirty="0" err="1">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CarInit</a:t>
            </a:r>
            <a:r>
              <a:rPr lang="en-US" altLang="zh-CN" sz="1600" i="1"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kern="100" dirty="0" err="1">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ToyCar</a:t>
            </a:r>
            <a:r>
              <a:rPr lang="en-US" altLang="zh-CN" sz="1600" i="1"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 * Car)</a:t>
            </a:r>
            <a:r>
              <a:rPr lang="zh-CN" alt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The function used to initialize the state of volley, which contains the initial values of various parameters.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en-US" altLang="zh-CN" sz="1600" i="1" kern="100" dirty="0" err="1">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CarUpdate</a:t>
            </a:r>
            <a:r>
              <a:rPr lang="en-US" altLang="zh-CN" sz="1600" i="1"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kern="100" dirty="0" err="1">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ToyCar</a:t>
            </a:r>
            <a:r>
              <a:rPr lang="en-US" altLang="zh-CN" sz="1600" i="1" kern="100" dirty="0">
                <a:effectLst/>
                <a:highlight>
                  <a:srgbClr val="83C2DB"/>
                </a:highlight>
                <a:latin typeface="Times New Roman" panose="02020603050405020304" pitchFamily="18" charset="0"/>
                <a:ea typeface="宋体" panose="02010600030101010101" pitchFamily="2" charset="-122"/>
                <a:cs typeface="Times New Roman" panose="02020603050405020304" pitchFamily="18" charset="0"/>
              </a:rPr>
              <a:t> * car)</a:t>
            </a:r>
            <a:r>
              <a:rPr lang="zh-CN" alt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rPr>
              <a:t>:The function used to update status, after we complete some corresponding operation we also call this function to control the car.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zh-CN"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L298N.c/h:</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r>
              <a:rPr lang="zh-CN" alt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rPr>
              <a:t>This file is mainly a driver function for the motor module, following are the main functions:</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zh-CN" altLang="zh-CN" sz="1600" i="1" kern="100" dirty="0">
                <a:effectLst/>
                <a:highlight>
                  <a:srgbClr val="83C2DB"/>
                </a:highlight>
                <a:latin typeface="Times New Roman" panose="02020603050405020304" pitchFamily="18" charset="0"/>
                <a:ea typeface="Times New Roman" panose="02020603050405020304" pitchFamily="18" charset="0"/>
                <a:cs typeface="Times New Roman" panose="02020603050405020304" pitchFamily="18" charset="0"/>
              </a:rPr>
              <a:t>L298N_GPIO_INIT (void)</a:t>
            </a:r>
            <a:r>
              <a:rPr lang="zh-CN" alt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The function configure the connection between the motor and the MCU. It is through this document that we determine how to connect our external circuits.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zh-CN" altLang="zh-CN" sz="1600" i="1" kern="100" dirty="0">
                <a:effectLst/>
                <a:highlight>
                  <a:srgbClr val="83C2DB"/>
                </a:highlight>
                <a:latin typeface="Times New Roman" panose="02020603050405020304" pitchFamily="18" charset="0"/>
                <a:ea typeface="Times New Roman" panose="02020603050405020304" pitchFamily="18" charset="0"/>
                <a:cs typeface="Times New Roman" panose="02020603050405020304" pitchFamily="18" charset="0"/>
              </a:rPr>
              <a:t>L298N_SetDirection (uint8_t wheel, uint8_t dir)</a:t>
            </a:r>
            <a:r>
              <a:rPr lang="zh-CN" alt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The function set the input direction of the motor module current and whether or not it is output to control the direction of the wheels. </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8522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5" name="文本框 4">
            <a:extLst>
              <a:ext uri="{FF2B5EF4-FFF2-40B4-BE49-F238E27FC236}">
                <a16:creationId xmlns:a16="http://schemas.microsoft.com/office/drawing/2014/main" id="{D20DEBCD-B4A3-46B7-AA54-E56D85F38B1E}"/>
              </a:ext>
            </a:extLst>
          </p:cNvPr>
          <p:cNvSpPr txBox="1"/>
          <p:nvPr/>
        </p:nvSpPr>
        <p:spPr>
          <a:xfrm>
            <a:off x="694644" y="1003738"/>
            <a:ext cx="7751379" cy="3416320"/>
          </a:xfrm>
          <a:prstGeom prst="rect">
            <a:avLst/>
          </a:prstGeom>
          <a:noFill/>
        </p:spPr>
        <p:txBody>
          <a:bodyPr wrap="square" rtlCol="0">
            <a:spAutoFit/>
          </a:bodyPr>
          <a:lstStyle/>
          <a:p>
            <a:pPr algn="l"/>
            <a:r>
              <a:rPr lang="zh-CN" altLang="zh-C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pid.c/h:</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file contains more about basic programs, which focusing more on direct control of circuits and devices, and it is the basis for the rapid implementation of the above two files.</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zh-CN" altLang="zh-CN" sz="1800" i="1" kern="100" dirty="0">
                <a:effectLst/>
                <a:highlight>
                  <a:srgbClr val="83C2DB"/>
                </a:highlight>
                <a:latin typeface="Times New Roman" panose="02020603050405020304" pitchFamily="18" charset="0"/>
                <a:ea typeface="Times New Roman" panose="02020603050405020304" pitchFamily="18" charset="0"/>
                <a:cs typeface="Times New Roman" panose="02020603050405020304" pitchFamily="18" charset="0"/>
              </a:rPr>
              <a:t>PID_Init(PID *PID,float kp,float ki,float kd,float max,float min,float Summax,float Summin)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 structure of PID, put every variable in one structure for convenient use. </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zh-CN" altLang="zh-CN" sz="1800" i="1" kern="100" dirty="0">
                <a:effectLst/>
                <a:highlight>
                  <a:srgbClr val="83C2DB"/>
                </a:highlight>
                <a:latin typeface="Times New Roman" panose="02020603050405020304" pitchFamily="18" charset="0"/>
                <a:ea typeface="Times New Roman" panose="02020603050405020304" pitchFamily="18" charset="0"/>
                <a:cs typeface="Times New Roman" panose="02020603050405020304" pitchFamily="18" charset="0"/>
              </a:rPr>
              <a:t>PID_Cal(PID *PID,float goal,float now_val)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function use the data in function 1(</a:t>
            </a:r>
            <a:r>
              <a:rPr lang="zh-CN" altLang="zh-C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PID_Init(PID *PID,float kp,float ki,float kd,float max,float min,float Summax,float Summin)) to calculate the corrected value</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buFont typeface="+mj-lt"/>
              <a:buAutoNum type="arabicPeriod"/>
              <a:tabLst>
                <a:tab pos="198120" algn="l"/>
              </a:tabLst>
            </a:pPr>
            <a:r>
              <a:rPr lang="en-US" altLang="zh-CN"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i="1" kern="100" dirty="0">
                <a:effectLst/>
                <a:highlight>
                  <a:srgbClr val="83C2DB"/>
                </a:highlight>
                <a:latin typeface="Times New Roman" panose="02020603050405020304" pitchFamily="18" charset="0"/>
                <a:ea typeface="Times New Roman" panose="02020603050405020304" pitchFamily="18" charset="0"/>
                <a:cs typeface="Times New Roman" panose="02020603050405020304" pitchFamily="18" charset="0"/>
              </a:rPr>
              <a:t>Motor_SetPWM(uint8_t wheel, int pluse)</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The direct control of PWM output,  </a:t>
            </a:r>
            <a:r>
              <a:rPr lang="en-US" altLang="zh-CN" sz="18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also the root function of subsequent speed control in the </a:t>
            </a:r>
            <a:r>
              <a:rPr lang="zh-CN" altLang="zh-CN"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Control.c</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file.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34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2" name="文本框 1">
            <a:extLst>
              <a:ext uri="{FF2B5EF4-FFF2-40B4-BE49-F238E27FC236}">
                <a16:creationId xmlns:a16="http://schemas.microsoft.com/office/drawing/2014/main" id="{E451832E-5987-41C0-AE2A-1B55852F2C13}"/>
              </a:ext>
            </a:extLst>
          </p:cNvPr>
          <p:cNvSpPr txBox="1"/>
          <p:nvPr/>
        </p:nvSpPr>
        <p:spPr>
          <a:xfrm>
            <a:off x="391393" y="517712"/>
            <a:ext cx="2373406" cy="461665"/>
          </a:xfrm>
          <a:prstGeom prst="rect">
            <a:avLst/>
          </a:prstGeom>
          <a:noFill/>
        </p:spPr>
        <p:txBody>
          <a:bodyPr wrap="square" rtlCol="0">
            <a:spAutoFit/>
          </a:bodyPr>
          <a:lstStyle/>
          <a:p>
            <a:r>
              <a:rPr lang="en-US" altLang="zh-CN" sz="2400" dirty="0"/>
              <a:t>2.2   HC-08</a:t>
            </a:r>
            <a:endParaRPr lang="zh-CN" altLang="en-US" sz="2400" dirty="0"/>
          </a:p>
        </p:txBody>
      </p:sp>
      <p:sp>
        <p:nvSpPr>
          <p:cNvPr id="7" name="文本框 6">
            <a:extLst>
              <a:ext uri="{FF2B5EF4-FFF2-40B4-BE49-F238E27FC236}">
                <a16:creationId xmlns:a16="http://schemas.microsoft.com/office/drawing/2014/main" id="{674131A0-B5C5-4A89-95CE-B0419633B193}"/>
              </a:ext>
            </a:extLst>
          </p:cNvPr>
          <p:cNvSpPr txBox="1"/>
          <p:nvPr/>
        </p:nvSpPr>
        <p:spPr>
          <a:xfrm>
            <a:off x="1128196" y="1319047"/>
            <a:ext cx="6884275" cy="1631216"/>
          </a:xfrm>
          <a:prstGeom prst="rect">
            <a:avLst/>
          </a:prstGeom>
          <a:noFill/>
        </p:spPr>
        <p:txBody>
          <a:bodyPr wrap="square" rtlCol="0">
            <a:spAutoFit/>
          </a:bodyPr>
          <a:lstStyle/>
          <a:p>
            <a:pPr algn="l"/>
            <a:r>
              <a:rPr lang="zh-CN" altLang="zh-C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USART2/3.c/h:</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These two files are mainly serial communication-related files, we do not need to deeply studied, the main role of them is to configure serial port to build up the communication between serial ports, we will not use the functions of these two files.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60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4F21C82-DE1D-4B86-8C6A-B9E3959DDC7E}"/>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0">
            <a:extLst>
              <a:ext uri="{FF2B5EF4-FFF2-40B4-BE49-F238E27FC236}">
                <a16:creationId xmlns:a16="http://schemas.microsoft.com/office/drawing/2014/main" id="{A86AE9A1-5390-498C-8A0F-EAD5BF7B45FF}"/>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4" name="文本框 3">
            <a:extLst>
              <a:ext uri="{FF2B5EF4-FFF2-40B4-BE49-F238E27FC236}">
                <a16:creationId xmlns:a16="http://schemas.microsoft.com/office/drawing/2014/main" id="{964B3AEA-0239-494B-B3A8-FEBDFD033334}"/>
              </a:ext>
            </a:extLst>
          </p:cNvPr>
          <p:cNvSpPr txBox="1"/>
          <p:nvPr/>
        </p:nvSpPr>
        <p:spPr>
          <a:xfrm>
            <a:off x="719417" y="793376"/>
            <a:ext cx="4468667" cy="400110"/>
          </a:xfrm>
          <a:prstGeom prst="rect">
            <a:avLst/>
          </a:prstGeom>
          <a:noFill/>
        </p:spPr>
        <p:txBody>
          <a:bodyPr wrap="square" rtlCol="0">
            <a:spAutoFit/>
          </a:bodyPr>
          <a:lstStyle/>
          <a:p>
            <a:r>
              <a:rPr lang="en-US" altLang="zh-CN" sz="2000" dirty="0"/>
              <a:t>The whole structure of software</a:t>
            </a:r>
            <a:endParaRPr lang="zh-CN" altLang="en-US" sz="2000" dirty="0"/>
          </a:p>
        </p:txBody>
      </p:sp>
      <p:sp>
        <p:nvSpPr>
          <p:cNvPr id="2" name="文本框 1">
            <a:extLst>
              <a:ext uri="{FF2B5EF4-FFF2-40B4-BE49-F238E27FC236}">
                <a16:creationId xmlns:a16="http://schemas.microsoft.com/office/drawing/2014/main" id="{977DBA6F-71A7-4612-B153-0EE3832AE2B7}"/>
              </a:ext>
            </a:extLst>
          </p:cNvPr>
          <p:cNvSpPr txBox="1"/>
          <p:nvPr/>
        </p:nvSpPr>
        <p:spPr>
          <a:xfrm>
            <a:off x="940676" y="1502979"/>
            <a:ext cx="7320455" cy="3354765"/>
          </a:xfrm>
          <a:prstGeom prst="rect">
            <a:avLst/>
          </a:prstGeom>
          <a:noFill/>
        </p:spPr>
        <p:txBody>
          <a:bodyPr wrap="square" rtlCol="0">
            <a:spAutoFit/>
          </a:bodyPr>
          <a:lstStyle/>
          <a:p>
            <a:pPr marL="342900" lvl="0" indent="-342900" algn="l">
              <a:buFont typeface="+mj-lt"/>
              <a:buAutoNum type="arabicPeriod"/>
              <a:tabLst>
                <a:tab pos="198120" algn="l"/>
              </a:tabLst>
            </a:pP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 the main function, individual clocks and channels are configured to facilitate the PWM output to control the speed and direction of the motor. </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 main function eventually executes a while(1) loop statement, after which no programs other than interrupts can be executed, and only interrupts can control and change the states of the car. </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We can send serial data to the MCU via Bluetooth, and after the MCU receives the serial data, the program will enter the serial interrupt and process the serial data.</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mj-lt"/>
              <a:buAutoNum type="arabicPeriod"/>
              <a:tabLst>
                <a:tab pos="198120" algn="l"/>
              </a:tabLst>
            </a:pP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 the serial interrupt program, after the data is processed, and finally call the functions in the Control.c file to control the car, which in turn realizes the function of using the mobile phone to control the car. </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844260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44700" y="2876762"/>
            <a:ext cx="4649897" cy="592470"/>
          </a:xfrm>
          <a:prstGeom prst="rect">
            <a:avLst/>
          </a:prstGeom>
          <a:noFill/>
        </p:spPr>
        <p:txBody>
          <a:bodyPr wrap="square" lIns="68580" tIns="34290" rIns="68580" bIns="34290" rtlCol="0">
            <a:spAutoFit/>
          </a:bodyPr>
          <a:lstStyle/>
          <a:p>
            <a:pPr algn="ctr"/>
            <a:r>
              <a:rPr lang="en-US" altLang="zh-CN" sz="3400" b="1" dirty="0">
                <a:solidFill>
                  <a:srgbClr val="1B4367"/>
                </a:solidFill>
                <a:cs typeface="+mn-ea"/>
                <a:sym typeface="+mn-lt"/>
              </a:rPr>
              <a:t>Question</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6" name="矩形 5">
            <a:extLst>
              <a:ext uri="{FF2B5EF4-FFF2-40B4-BE49-F238E27FC236}">
                <a16:creationId xmlns:a16="http://schemas.microsoft.com/office/drawing/2014/main" id="{44F21C82-DE1D-4B86-8C6A-B9E3959DDC7E}"/>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0">
            <a:extLst>
              <a:ext uri="{FF2B5EF4-FFF2-40B4-BE49-F238E27FC236}">
                <a16:creationId xmlns:a16="http://schemas.microsoft.com/office/drawing/2014/main" id="{A86AE9A1-5390-498C-8A0F-EAD5BF7B45FF}"/>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Tree>
    <p:extLst>
      <p:ext uri="{BB962C8B-B14F-4D97-AF65-F5344CB8AC3E}">
        <p14:creationId xmlns:p14="http://schemas.microsoft.com/office/powerpoint/2010/main" val="279449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54974" y="2876762"/>
            <a:ext cx="4649897" cy="592470"/>
          </a:xfrm>
          <a:prstGeom prst="rect">
            <a:avLst/>
          </a:prstGeom>
          <a:noFill/>
        </p:spPr>
        <p:txBody>
          <a:bodyPr wrap="square" lIns="68580" tIns="34290" rIns="68580" bIns="34290" rtlCol="0">
            <a:spAutoFit/>
          </a:bodyPr>
          <a:lstStyle/>
          <a:p>
            <a:pPr algn="ctr"/>
            <a:r>
              <a:rPr lang="en-US" altLang="zh-CN" sz="3400" b="1" dirty="0">
                <a:solidFill>
                  <a:srgbClr val="1B4367"/>
                </a:solidFill>
                <a:cs typeface="+mn-ea"/>
                <a:sym typeface="+mn-lt"/>
              </a:rPr>
              <a:t>Brief Introduction</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6" name="矩形 5">
            <a:extLst>
              <a:ext uri="{FF2B5EF4-FFF2-40B4-BE49-F238E27FC236}">
                <a16:creationId xmlns:a16="http://schemas.microsoft.com/office/drawing/2014/main" id="{44F21C82-DE1D-4B86-8C6A-B9E3959DDC7E}"/>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0">
            <a:extLst>
              <a:ext uri="{FF2B5EF4-FFF2-40B4-BE49-F238E27FC236}">
                <a16:creationId xmlns:a16="http://schemas.microsoft.com/office/drawing/2014/main" id="{A86AE9A1-5390-498C-8A0F-EAD5BF7B45FF}"/>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Tree>
    <p:extLst>
      <p:ext uri="{BB962C8B-B14F-4D97-AF65-F5344CB8AC3E}">
        <p14:creationId xmlns:p14="http://schemas.microsoft.com/office/powerpoint/2010/main" val="85600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
        <p:nvSpPr>
          <p:cNvPr id="5" name="矩形 4">
            <a:extLst>
              <a:ext uri="{FF2B5EF4-FFF2-40B4-BE49-F238E27FC236}">
                <a16:creationId xmlns:a16="http://schemas.microsoft.com/office/drawing/2014/main" id="{BF8265E3-74F2-4919-A00F-552CB7BE4F82}"/>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120">
            <a:extLst>
              <a:ext uri="{FF2B5EF4-FFF2-40B4-BE49-F238E27FC236}">
                <a16:creationId xmlns:a16="http://schemas.microsoft.com/office/drawing/2014/main" id="{E39F5C97-22AC-4F61-B10F-D9F85B8F7DD8}"/>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4F21C82-DE1D-4B86-8C6A-B9E3959DDC7E}"/>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0">
            <a:extLst>
              <a:ext uri="{FF2B5EF4-FFF2-40B4-BE49-F238E27FC236}">
                <a16:creationId xmlns:a16="http://schemas.microsoft.com/office/drawing/2014/main" id="{A86AE9A1-5390-498C-8A0F-EAD5BF7B45FF}"/>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3" name="文本框 2">
            <a:extLst>
              <a:ext uri="{FF2B5EF4-FFF2-40B4-BE49-F238E27FC236}">
                <a16:creationId xmlns:a16="http://schemas.microsoft.com/office/drawing/2014/main" id="{E0F27721-B4FA-41A8-A181-8E047712F89C}"/>
              </a:ext>
            </a:extLst>
          </p:cNvPr>
          <p:cNvSpPr txBox="1"/>
          <p:nvPr/>
        </p:nvSpPr>
        <p:spPr>
          <a:xfrm>
            <a:off x="688997" y="2234359"/>
            <a:ext cx="4787153" cy="369332"/>
          </a:xfrm>
          <a:prstGeom prst="rect">
            <a:avLst/>
          </a:prstGeom>
          <a:noFill/>
        </p:spPr>
        <p:txBody>
          <a:bodyPr wrap="square" rtlCol="0">
            <a:spAutoFit/>
          </a:bodyPr>
          <a:lstStyle/>
          <a:p>
            <a:r>
              <a:rPr lang="en-US" altLang="zh-CN" sz="1800" dirty="0"/>
              <a:t>2. Time arrangement</a:t>
            </a:r>
            <a:endParaRPr lang="zh-CN" altLang="en-US" sz="1800" dirty="0"/>
          </a:p>
        </p:txBody>
      </p:sp>
      <p:sp>
        <p:nvSpPr>
          <p:cNvPr id="4" name="文本框 3">
            <a:extLst>
              <a:ext uri="{FF2B5EF4-FFF2-40B4-BE49-F238E27FC236}">
                <a16:creationId xmlns:a16="http://schemas.microsoft.com/office/drawing/2014/main" id="{F7614089-9F31-455A-BBEA-EBF56D1B4F32}"/>
              </a:ext>
            </a:extLst>
          </p:cNvPr>
          <p:cNvSpPr txBox="1"/>
          <p:nvPr/>
        </p:nvSpPr>
        <p:spPr>
          <a:xfrm>
            <a:off x="688998" y="1126253"/>
            <a:ext cx="7762672" cy="830997"/>
          </a:xfrm>
          <a:prstGeom prst="rect">
            <a:avLst/>
          </a:prstGeom>
          <a:noFill/>
        </p:spPr>
        <p:txBody>
          <a:bodyPr wrap="square" rtlCol="0">
            <a:spAutoFit/>
          </a:bodyPr>
          <a:lstStyle/>
          <a:p>
            <a:r>
              <a:rPr lang="en-US" altLang="zh-CN" sz="1600" dirty="0"/>
              <a:t>Focusing on circuits structure(hardware) and programming(software), we are aiming to build a remote-control trolley from the beginning to the end. It will be very cool!</a:t>
            </a:r>
            <a:endParaRPr lang="zh-CN" altLang="en-US" sz="1600" dirty="0"/>
          </a:p>
        </p:txBody>
      </p:sp>
      <p:sp>
        <p:nvSpPr>
          <p:cNvPr id="5" name="文本框 4">
            <a:extLst>
              <a:ext uri="{FF2B5EF4-FFF2-40B4-BE49-F238E27FC236}">
                <a16:creationId xmlns:a16="http://schemas.microsoft.com/office/drawing/2014/main" id="{231919CF-FEA4-45BB-B59D-44ACB0A5EBD8}"/>
              </a:ext>
            </a:extLst>
          </p:cNvPr>
          <p:cNvSpPr txBox="1"/>
          <p:nvPr/>
        </p:nvSpPr>
        <p:spPr>
          <a:xfrm>
            <a:off x="688998" y="824837"/>
            <a:ext cx="4787153" cy="369332"/>
          </a:xfrm>
          <a:prstGeom prst="rect">
            <a:avLst/>
          </a:prstGeom>
          <a:noFill/>
        </p:spPr>
        <p:txBody>
          <a:bodyPr wrap="square" rtlCol="0">
            <a:spAutoFit/>
          </a:bodyPr>
          <a:lstStyle/>
          <a:p>
            <a:r>
              <a:rPr lang="en-US" altLang="zh-CN" sz="1800" dirty="0"/>
              <a:t>1. Our project</a:t>
            </a:r>
            <a:endParaRPr lang="zh-CN" altLang="en-US" sz="1800" dirty="0"/>
          </a:p>
        </p:txBody>
      </p:sp>
      <p:sp>
        <p:nvSpPr>
          <p:cNvPr id="8" name="文本框 7">
            <a:extLst>
              <a:ext uri="{FF2B5EF4-FFF2-40B4-BE49-F238E27FC236}">
                <a16:creationId xmlns:a16="http://schemas.microsoft.com/office/drawing/2014/main" id="{B3B25AD6-EF26-472F-84A1-57CE2C37DB98}"/>
              </a:ext>
            </a:extLst>
          </p:cNvPr>
          <p:cNvSpPr txBox="1"/>
          <p:nvPr/>
        </p:nvSpPr>
        <p:spPr>
          <a:xfrm>
            <a:off x="688998" y="3303926"/>
            <a:ext cx="8164222" cy="1323439"/>
          </a:xfrm>
          <a:prstGeom prst="rect">
            <a:avLst/>
          </a:prstGeom>
          <a:noFill/>
        </p:spPr>
        <p:txBody>
          <a:bodyPr wrap="square" rtlCol="0">
            <a:spAutoFit/>
          </a:bodyPr>
          <a:lstStyle/>
          <a:p>
            <a:r>
              <a:rPr lang="zh-CN" altLang="en-US" sz="1600" dirty="0"/>
              <a:t>① </a:t>
            </a:r>
            <a:r>
              <a:rPr lang="en-US" altLang="zh-CN" sz="1600" dirty="0"/>
              <a:t>Bluetooth remote control</a:t>
            </a:r>
          </a:p>
          <a:p>
            <a:r>
              <a:rPr lang="zh-CN" altLang="en-US" sz="1600" dirty="0"/>
              <a:t>② </a:t>
            </a:r>
            <a:r>
              <a:rPr lang="en-US" altLang="zh-CN" sz="1600" dirty="0"/>
              <a:t>The trolley could go forward/backward, clockwise/anticlockwise rotation, left/right/forward(backward)-left(right) translation</a:t>
            </a:r>
          </a:p>
          <a:p>
            <a:r>
              <a:rPr lang="zh-CN" altLang="en-US" sz="1600" dirty="0"/>
              <a:t>③ </a:t>
            </a:r>
            <a:r>
              <a:rPr lang="en-US" altLang="zh-CN" sz="1600" dirty="0"/>
              <a:t>(Optional) Using vehicle-mounted TFT screen to display the state of motion (direction, speed) in real time and the message sent by your mobile phone.</a:t>
            </a:r>
            <a:endParaRPr lang="zh-CN" altLang="en-US" sz="1600" dirty="0"/>
          </a:p>
        </p:txBody>
      </p:sp>
      <p:sp>
        <p:nvSpPr>
          <p:cNvPr id="10" name="文本框 9">
            <a:extLst>
              <a:ext uri="{FF2B5EF4-FFF2-40B4-BE49-F238E27FC236}">
                <a16:creationId xmlns:a16="http://schemas.microsoft.com/office/drawing/2014/main" id="{3D9D9FBE-2755-4A2E-82AB-7CE0D2AC4CFD}"/>
              </a:ext>
            </a:extLst>
          </p:cNvPr>
          <p:cNvSpPr txBox="1"/>
          <p:nvPr/>
        </p:nvSpPr>
        <p:spPr>
          <a:xfrm>
            <a:off x="688998" y="2880801"/>
            <a:ext cx="4787153" cy="369332"/>
          </a:xfrm>
          <a:prstGeom prst="rect">
            <a:avLst/>
          </a:prstGeom>
          <a:noFill/>
        </p:spPr>
        <p:txBody>
          <a:bodyPr wrap="square" rtlCol="0">
            <a:spAutoFit/>
          </a:bodyPr>
          <a:lstStyle/>
          <a:p>
            <a:r>
              <a:rPr lang="en-US" altLang="zh-CN" sz="1800" dirty="0"/>
              <a:t>3. What functions need us to realize?</a:t>
            </a:r>
            <a:endParaRPr lang="zh-CN" altLang="en-US" sz="1800" dirty="0"/>
          </a:p>
        </p:txBody>
      </p:sp>
    </p:spTree>
    <p:extLst>
      <p:ext uri="{BB962C8B-B14F-4D97-AF65-F5344CB8AC3E}">
        <p14:creationId xmlns:p14="http://schemas.microsoft.com/office/powerpoint/2010/main" val="196229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23255" y="2876762"/>
            <a:ext cx="4649897" cy="1638910"/>
          </a:xfrm>
          <a:prstGeom prst="rect">
            <a:avLst/>
          </a:prstGeom>
          <a:noFill/>
        </p:spPr>
        <p:txBody>
          <a:bodyPr wrap="square" lIns="68580" tIns="34290" rIns="68580" bIns="34290" rtlCol="0">
            <a:spAutoFit/>
          </a:bodyPr>
          <a:lstStyle/>
          <a:p>
            <a:pPr algn="ctr"/>
            <a:r>
              <a:rPr lang="en-US" altLang="zh-CN" sz="3400" b="1" dirty="0">
                <a:solidFill>
                  <a:srgbClr val="1B4367"/>
                </a:solidFill>
                <a:cs typeface="+mn-ea"/>
                <a:sym typeface="+mn-lt"/>
              </a:rPr>
              <a:t>Hardware-The analysis &amp; design of circuit</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6" name="矩形 5">
            <a:extLst>
              <a:ext uri="{FF2B5EF4-FFF2-40B4-BE49-F238E27FC236}">
                <a16:creationId xmlns:a16="http://schemas.microsoft.com/office/drawing/2014/main" id="{44F21C82-DE1D-4B86-8C6A-B9E3959DDC7E}"/>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0">
            <a:extLst>
              <a:ext uri="{FF2B5EF4-FFF2-40B4-BE49-F238E27FC236}">
                <a16:creationId xmlns:a16="http://schemas.microsoft.com/office/drawing/2014/main" id="{A86AE9A1-5390-498C-8A0F-EAD5BF7B45FF}"/>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2" name="文本框 1">
            <a:extLst>
              <a:ext uri="{FF2B5EF4-FFF2-40B4-BE49-F238E27FC236}">
                <a16:creationId xmlns:a16="http://schemas.microsoft.com/office/drawing/2014/main" id="{504EA30C-0A88-41AE-B279-273095A6A805}"/>
              </a:ext>
            </a:extLst>
          </p:cNvPr>
          <p:cNvSpPr txBox="1"/>
          <p:nvPr/>
        </p:nvSpPr>
        <p:spPr>
          <a:xfrm>
            <a:off x="423357" y="815558"/>
            <a:ext cx="4746716" cy="874407"/>
          </a:xfrm>
          <a:prstGeom prst="rect">
            <a:avLst/>
          </a:prstGeom>
          <a:noFill/>
        </p:spPr>
        <p:txBody>
          <a:bodyPr wrap="square" rtlCol="0">
            <a:spAutoFit/>
          </a:bodyPr>
          <a:lstStyle/>
          <a:p>
            <a:pPr>
              <a:lnSpc>
                <a:spcPct val="150000"/>
              </a:lnSpc>
            </a:pPr>
            <a:r>
              <a:rPr lang="en-US" altLang="zh-CN" sz="1800" dirty="0"/>
              <a:t>In different digital systems, the definition of logic 0 and logic 1 are different.</a:t>
            </a:r>
          </a:p>
        </p:txBody>
      </p:sp>
      <p:pic>
        <p:nvPicPr>
          <p:cNvPr id="5" name="图片 4">
            <a:extLst>
              <a:ext uri="{FF2B5EF4-FFF2-40B4-BE49-F238E27FC236}">
                <a16:creationId xmlns:a16="http://schemas.microsoft.com/office/drawing/2014/main" id="{53BEDC73-B33D-412D-9364-B31D03804BB5}"/>
              </a:ext>
            </a:extLst>
          </p:cNvPr>
          <p:cNvPicPr>
            <a:picLocks noChangeAspect="1"/>
          </p:cNvPicPr>
          <p:nvPr/>
        </p:nvPicPr>
        <p:blipFill>
          <a:blip r:embed="rId3"/>
          <a:stretch>
            <a:fillRect/>
          </a:stretch>
        </p:blipFill>
        <p:spPr>
          <a:xfrm>
            <a:off x="5627596" y="1087879"/>
            <a:ext cx="2200218" cy="3163526"/>
          </a:xfrm>
          <a:prstGeom prst="rect">
            <a:avLst/>
          </a:prstGeom>
        </p:spPr>
      </p:pic>
      <p:cxnSp>
        <p:nvCxnSpPr>
          <p:cNvPr id="7" name="直接箭头连接符 6">
            <a:extLst>
              <a:ext uri="{FF2B5EF4-FFF2-40B4-BE49-F238E27FC236}">
                <a16:creationId xmlns:a16="http://schemas.microsoft.com/office/drawing/2014/main" id="{57BDE484-C533-433D-BAA7-9F8BF2BA4F81}"/>
              </a:ext>
            </a:extLst>
          </p:cNvPr>
          <p:cNvCxnSpPr>
            <a:cxnSpLocks/>
          </p:cNvCxnSpPr>
          <p:nvPr/>
        </p:nvCxnSpPr>
        <p:spPr>
          <a:xfrm flipH="1" flipV="1">
            <a:off x="7036204" y="1304366"/>
            <a:ext cx="1117771" cy="537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B6984C5-D7C9-44DD-BCA5-45DE148B1208}"/>
              </a:ext>
            </a:extLst>
          </p:cNvPr>
          <p:cNvCxnSpPr>
            <a:cxnSpLocks/>
          </p:cNvCxnSpPr>
          <p:nvPr/>
        </p:nvCxnSpPr>
        <p:spPr>
          <a:xfrm flipH="1">
            <a:off x="7120219" y="3536576"/>
            <a:ext cx="1183340" cy="2622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394EF1B-9D34-428A-94D0-4781F9F87988}"/>
              </a:ext>
            </a:extLst>
          </p:cNvPr>
          <p:cNvSpPr txBox="1"/>
          <p:nvPr/>
        </p:nvSpPr>
        <p:spPr>
          <a:xfrm>
            <a:off x="8185925" y="1208894"/>
            <a:ext cx="645459" cy="307777"/>
          </a:xfrm>
          <a:prstGeom prst="rect">
            <a:avLst/>
          </a:prstGeom>
          <a:noFill/>
        </p:spPr>
        <p:txBody>
          <a:bodyPr wrap="square" rtlCol="0">
            <a:spAutoFit/>
          </a:bodyPr>
          <a:lstStyle/>
          <a:p>
            <a:r>
              <a:rPr lang="en-US" altLang="zh-CN" dirty="0"/>
              <a:t>3.3V</a:t>
            </a:r>
            <a:endParaRPr lang="zh-CN" altLang="en-US" dirty="0"/>
          </a:p>
        </p:txBody>
      </p:sp>
      <p:sp>
        <p:nvSpPr>
          <p:cNvPr id="15" name="文本框 14">
            <a:extLst>
              <a:ext uri="{FF2B5EF4-FFF2-40B4-BE49-F238E27FC236}">
                <a16:creationId xmlns:a16="http://schemas.microsoft.com/office/drawing/2014/main" id="{22B55C90-5241-496A-A0DA-163F19F44E49}"/>
              </a:ext>
            </a:extLst>
          </p:cNvPr>
          <p:cNvSpPr txBox="1"/>
          <p:nvPr/>
        </p:nvSpPr>
        <p:spPr>
          <a:xfrm>
            <a:off x="8303559" y="3382687"/>
            <a:ext cx="645459" cy="307777"/>
          </a:xfrm>
          <a:prstGeom prst="rect">
            <a:avLst/>
          </a:prstGeom>
          <a:noFill/>
        </p:spPr>
        <p:txBody>
          <a:bodyPr wrap="square" rtlCol="0">
            <a:spAutoFit/>
          </a:bodyPr>
          <a:lstStyle/>
          <a:p>
            <a:r>
              <a:rPr lang="en-US" altLang="zh-CN" dirty="0"/>
              <a:t>0V</a:t>
            </a:r>
            <a:endParaRPr lang="zh-CN" altLang="en-US" dirty="0"/>
          </a:p>
        </p:txBody>
      </p:sp>
      <p:sp>
        <p:nvSpPr>
          <p:cNvPr id="9" name="文本框 8">
            <a:extLst>
              <a:ext uri="{FF2B5EF4-FFF2-40B4-BE49-F238E27FC236}">
                <a16:creationId xmlns:a16="http://schemas.microsoft.com/office/drawing/2014/main" id="{34D7F48E-35F5-4C82-B0CA-4F0302B610EC}"/>
              </a:ext>
            </a:extLst>
          </p:cNvPr>
          <p:cNvSpPr txBox="1"/>
          <p:nvPr/>
        </p:nvSpPr>
        <p:spPr>
          <a:xfrm>
            <a:off x="423357" y="1841769"/>
            <a:ext cx="3318326" cy="984885"/>
          </a:xfrm>
          <a:prstGeom prst="rect">
            <a:avLst/>
          </a:prstGeom>
          <a:noFill/>
        </p:spPr>
        <p:txBody>
          <a:bodyPr wrap="square" rtlCol="0">
            <a:spAutoFit/>
          </a:bodyPr>
          <a:lstStyle/>
          <a:p>
            <a:pPr algn="just" eaLnBrk="1" hangingPunct="1">
              <a:lnSpc>
                <a:spcPct val="110000"/>
              </a:lnSpc>
              <a:buFont typeface="Wingdings" panose="05000000000000000000" pitchFamily="2" charset="2"/>
              <a:buChar char="Ø"/>
            </a:pPr>
            <a:r>
              <a:rPr lang="en-US" altLang="zh-CN" sz="2000" b="0" i="1" dirty="0">
                <a:solidFill>
                  <a:srgbClr val="FF3300"/>
                </a:solidFill>
                <a:latin typeface="Times New Roman" panose="02020603050405020304" pitchFamily="18" charset="0"/>
              </a:rPr>
              <a:t>0(Low level)</a:t>
            </a:r>
            <a:r>
              <a:rPr lang="en-US" altLang="zh-CN" sz="2000" b="0" dirty="0">
                <a:latin typeface="Times New Roman" panose="02020603050405020304" pitchFamily="18" charset="0"/>
              </a:rPr>
              <a:t> means logic 0         </a:t>
            </a:r>
            <a:endParaRPr lang="en-US" altLang="zh-CN" sz="1600" b="0" dirty="0">
              <a:latin typeface="Times New Roman" panose="02020603050405020304" pitchFamily="18" charset="0"/>
            </a:endParaRPr>
          </a:p>
          <a:p>
            <a:pPr algn="just" eaLnBrk="1" hangingPunct="1">
              <a:lnSpc>
                <a:spcPct val="110000"/>
              </a:lnSpc>
              <a:buFont typeface="Wingdings" panose="05000000000000000000" pitchFamily="2" charset="2"/>
              <a:buChar char="Ø"/>
            </a:pPr>
            <a:r>
              <a:rPr lang="en-US" altLang="zh-CN" sz="2000" b="0" i="1" dirty="0">
                <a:solidFill>
                  <a:srgbClr val="FF3300"/>
                </a:solidFill>
                <a:latin typeface="Times New Roman" panose="02020603050405020304" pitchFamily="18" charset="0"/>
              </a:rPr>
              <a:t>1(High level)</a:t>
            </a:r>
            <a:r>
              <a:rPr lang="en-US" altLang="zh-CN" sz="2000" b="0" dirty="0">
                <a:latin typeface="Times New Roman" panose="02020603050405020304" pitchFamily="18" charset="0"/>
              </a:rPr>
              <a:t> means logic 1</a:t>
            </a:r>
          </a:p>
          <a:p>
            <a:endParaRPr lang="zh-CN" altLang="en-US" dirty="0"/>
          </a:p>
        </p:txBody>
      </p:sp>
      <p:sp>
        <p:nvSpPr>
          <p:cNvPr id="10" name="文本框 9">
            <a:extLst>
              <a:ext uri="{FF2B5EF4-FFF2-40B4-BE49-F238E27FC236}">
                <a16:creationId xmlns:a16="http://schemas.microsoft.com/office/drawing/2014/main" id="{759243A2-D36C-4F44-8A5E-AE42564CD17E}"/>
              </a:ext>
            </a:extLst>
          </p:cNvPr>
          <p:cNvSpPr txBox="1"/>
          <p:nvPr/>
        </p:nvSpPr>
        <p:spPr>
          <a:xfrm>
            <a:off x="3680158" y="2080013"/>
            <a:ext cx="1621277" cy="307777"/>
          </a:xfrm>
          <a:prstGeom prst="rect">
            <a:avLst/>
          </a:prstGeom>
          <a:noFill/>
        </p:spPr>
        <p:txBody>
          <a:bodyPr wrap="square" rtlCol="0">
            <a:spAutoFit/>
          </a:bodyPr>
          <a:lstStyle/>
          <a:p>
            <a:r>
              <a:rPr lang="en-US" altLang="zh-CN" dirty="0"/>
              <a:t>Positive logic</a:t>
            </a:r>
            <a:endParaRPr lang="zh-CN" altLang="en-US" dirty="0"/>
          </a:p>
        </p:txBody>
      </p:sp>
      <p:sp>
        <p:nvSpPr>
          <p:cNvPr id="11" name="文本框 10">
            <a:extLst>
              <a:ext uri="{FF2B5EF4-FFF2-40B4-BE49-F238E27FC236}">
                <a16:creationId xmlns:a16="http://schemas.microsoft.com/office/drawing/2014/main" id="{7D158733-E55E-42EC-9C81-5B1BA8702250}"/>
              </a:ext>
            </a:extLst>
          </p:cNvPr>
          <p:cNvSpPr txBox="1"/>
          <p:nvPr/>
        </p:nvSpPr>
        <p:spPr>
          <a:xfrm>
            <a:off x="423356" y="2669642"/>
            <a:ext cx="3318325" cy="984885"/>
          </a:xfrm>
          <a:prstGeom prst="rect">
            <a:avLst/>
          </a:prstGeom>
          <a:noFill/>
        </p:spPr>
        <p:txBody>
          <a:bodyPr wrap="square" rtlCol="0">
            <a:spAutoFit/>
          </a:bodyPr>
          <a:lstStyle/>
          <a:p>
            <a:pPr algn="just" eaLnBrk="1" hangingPunct="1">
              <a:lnSpc>
                <a:spcPct val="110000"/>
              </a:lnSpc>
              <a:buFont typeface="Wingdings" panose="05000000000000000000" pitchFamily="2" charset="2"/>
              <a:buChar char="Ø"/>
            </a:pPr>
            <a:r>
              <a:rPr lang="en-US" altLang="zh-CN" sz="2000" i="1" dirty="0">
                <a:solidFill>
                  <a:srgbClr val="FF3300"/>
                </a:solidFill>
                <a:latin typeface="Times New Roman" panose="02020603050405020304" pitchFamily="18" charset="0"/>
              </a:rPr>
              <a:t>1(High level)</a:t>
            </a:r>
            <a:r>
              <a:rPr lang="en-US" altLang="zh-CN" sz="2000" b="0" dirty="0">
                <a:latin typeface="Times New Roman" panose="02020603050405020304" pitchFamily="18" charset="0"/>
              </a:rPr>
              <a:t> means logic 0          </a:t>
            </a:r>
          </a:p>
          <a:p>
            <a:pPr algn="just" eaLnBrk="1" hangingPunct="1">
              <a:lnSpc>
                <a:spcPct val="110000"/>
              </a:lnSpc>
              <a:buFont typeface="Wingdings" panose="05000000000000000000" pitchFamily="2" charset="2"/>
              <a:buChar char="Ø"/>
            </a:pPr>
            <a:r>
              <a:rPr lang="en-US" altLang="zh-CN" sz="2000" i="1" dirty="0">
                <a:solidFill>
                  <a:srgbClr val="FF3300"/>
                </a:solidFill>
                <a:latin typeface="Times New Roman" panose="02020603050405020304" pitchFamily="18" charset="0"/>
              </a:rPr>
              <a:t>0(Low level)</a:t>
            </a:r>
            <a:r>
              <a:rPr lang="en-US" altLang="zh-CN" sz="2000" b="0" dirty="0">
                <a:latin typeface="Times New Roman" panose="02020603050405020304" pitchFamily="18" charset="0"/>
              </a:rPr>
              <a:t> means logic 1</a:t>
            </a:r>
          </a:p>
          <a:p>
            <a:endParaRPr lang="zh-CN" altLang="en-US" dirty="0"/>
          </a:p>
        </p:txBody>
      </p:sp>
      <p:sp>
        <p:nvSpPr>
          <p:cNvPr id="14" name="文本框 13">
            <a:extLst>
              <a:ext uri="{FF2B5EF4-FFF2-40B4-BE49-F238E27FC236}">
                <a16:creationId xmlns:a16="http://schemas.microsoft.com/office/drawing/2014/main" id="{3F938DB2-4D6A-48FC-BE1E-0AED0B26134D}"/>
              </a:ext>
            </a:extLst>
          </p:cNvPr>
          <p:cNvSpPr txBox="1"/>
          <p:nvPr/>
        </p:nvSpPr>
        <p:spPr>
          <a:xfrm>
            <a:off x="3704153" y="2854307"/>
            <a:ext cx="1503449" cy="307777"/>
          </a:xfrm>
          <a:prstGeom prst="rect">
            <a:avLst/>
          </a:prstGeom>
          <a:noFill/>
        </p:spPr>
        <p:txBody>
          <a:bodyPr wrap="square" rtlCol="0">
            <a:spAutoFit/>
          </a:bodyPr>
          <a:lstStyle/>
          <a:p>
            <a:r>
              <a:rPr lang="en-US" altLang="zh-CN" dirty="0"/>
              <a:t>Negative logic</a:t>
            </a:r>
            <a:endParaRPr lang="zh-CN" altLang="en-US" dirty="0"/>
          </a:p>
        </p:txBody>
      </p:sp>
      <p:sp>
        <p:nvSpPr>
          <p:cNvPr id="16" name="文本框 15">
            <a:extLst>
              <a:ext uri="{FF2B5EF4-FFF2-40B4-BE49-F238E27FC236}">
                <a16:creationId xmlns:a16="http://schemas.microsoft.com/office/drawing/2014/main" id="{A7D35084-5811-4FE1-A74D-88F949CC8DF7}"/>
              </a:ext>
            </a:extLst>
          </p:cNvPr>
          <p:cNvSpPr txBox="1"/>
          <p:nvPr/>
        </p:nvSpPr>
        <p:spPr>
          <a:xfrm>
            <a:off x="458307" y="3505899"/>
            <a:ext cx="4711766" cy="584775"/>
          </a:xfrm>
          <a:prstGeom prst="rect">
            <a:avLst/>
          </a:prstGeom>
          <a:noFill/>
        </p:spPr>
        <p:txBody>
          <a:bodyPr wrap="square" rtlCol="0">
            <a:spAutoFit/>
          </a:bodyPr>
          <a:lstStyle/>
          <a:p>
            <a:r>
              <a:rPr lang="en-US" altLang="zh-CN" sz="1600" dirty="0"/>
              <a:t>Then, what is the high threshold? What about the low threshold?</a:t>
            </a:r>
            <a:endParaRPr lang="zh-CN" altLang="en-US" sz="1600" dirty="0"/>
          </a:p>
        </p:txBody>
      </p:sp>
    </p:spTree>
    <p:extLst>
      <p:ext uri="{BB962C8B-B14F-4D97-AF65-F5344CB8AC3E}">
        <p14:creationId xmlns:p14="http://schemas.microsoft.com/office/powerpoint/2010/main" val="116692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2" name="文本框 1">
            <a:extLst>
              <a:ext uri="{FF2B5EF4-FFF2-40B4-BE49-F238E27FC236}">
                <a16:creationId xmlns:a16="http://schemas.microsoft.com/office/drawing/2014/main" id="{A37029D6-D63C-4DC8-B8C2-0FC7CD66587C}"/>
              </a:ext>
            </a:extLst>
          </p:cNvPr>
          <p:cNvSpPr txBox="1"/>
          <p:nvPr/>
        </p:nvSpPr>
        <p:spPr>
          <a:xfrm>
            <a:off x="1295974" y="593994"/>
            <a:ext cx="6548718" cy="584775"/>
          </a:xfrm>
          <a:prstGeom prst="rect">
            <a:avLst/>
          </a:prstGeom>
          <a:noFill/>
        </p:spPr>
        <p:txBody>
          <a:bodyPr wrap="square" rtlCol="0">
            <a:spAutoFit/>
          </a:bodyPr>
          <a:lstStyle/>
          <a:p>
            <a:pPr algn="ctr"/>
            <a:r>
              <a:rPr lang="en-US" altLang="zh-CN" sz="1800" dirty="0"/>
              <a:t>A simple use of digital signals: Light up a LED </a:t>
            </a:r>
          </a:p>
          <a:p>
            <a:endParaRPr lang="zh-CN" altLang="en-US" dirty="0"/>
          </a:p>
        </p:txBody>
      </p:sp>
      <p:pic>
        <p:nvPicPr>
          <p:cNvPr id="5" name="图片 4">
            <a:extLst>
              <a:ext uri="{FF2B5EF4-FFF2-40B4-BE49-F238E27FC236}">
                <a16:creationId xmlns:a16="http://schemas.microsoft.com/office/drawing/2014/main" id="{AF6798A9-2E9C-4124-99A7-F755FA54EEB7}"/>
              </a:ext>
            </a:extLst>
          </p:cNvPr>
          <p:cNvPicPr>
            <a:picLocks noChangeAspect="1"/>
          </p:cNvPicPr>
          <p:nvPr/>
        </p:nvPicPr>
        <p:blipFill>
          <a:blip r:embed="rId3"/>
          <a:stretch>
            <a:fillRect/>
          </a:stretch>
        </p:blipFill>
        <p:spPr>
          <a:xfrm>
            <a:off x="2408026" y="1086366"/>
            <a:ext cx="4324615" cy="1085183"/>
          </a:xfrm>
          <a:prstGeom prst="rect">
            <a:avLst/>
          </a:prstGeom>
        </p:spPr>
      </p:pic>
      <p:sp>
        <p:nvSpPr>
          <p:cNvPr id="7" name="文本框 6">
            <a:extLst>
              <a:ext uri="{FF2B5EF4-FFF2-40B4-BE49-F238E27FC236}">
                <a16:creationId xmlns:a16="http://schemas.microsoft.com/office/drawing/2014/main" id="{DA7D2DC6-66A3-4CB5-BD54-0DE6B0E177BA}"/>
              </a:ext>
            </a:extLst>
          </p:cNvPr>
          <p:cNvSpPr txBox="1"/>
          <p:nvPr/>
        </p:nvSpPr>
        <p:spPr>
          <a:xfrm>
            <a:off x="98493" y="2781008"/>
            <a:ext cx="4619065" cy="584775"/>
          </a:xfrm>
          <a:prstGeom prst="rect">
            <a:avLst/>
          </a:prstGeom>
          <a:noFill/>
        </p:spPr>
        <p:txBody>
          <a:bodyPr wrap="square" rtlCol="0">
            <a:spAutoFit/>
          </a:bodyPr>
          <a:lstStyle/>
          <a:p>
            <a:r>
              <a:rPr lang="en-US" altLang="zh-CN" sz="1600" dirty="0"/>
              <a:t>When </a:t>
            </a:r>
            <a:r>
              <a:rPr lang="en-US" altLang="zh-CN" sz="1600" i="1" dirty="0"/>
              <a:t>A</a:t>
            </a:r>
            <a:r>
              <a:rPr lang="en-US" altLang="zh-CN" sz="1600" dirty="0"/>
              <a:t> is at the high level(VCC), the LED light goes out. </a:t>
            </a:r>
            <a:endParaRPr lang="zh-CN" altLang="en-US" sz="1600" dirty="0"/>
          </a:p>
        </p:txBody>
      </p:sp>
      <p:sp>
        <p:nvSpPr>
          <p:cNvPr id="8" name="文本框 7">
            <a:extLst>
              <a:ext uri="{FF2B5EF4-FFF2-40B4-BE49-F238E27FC236}">
                <a16:creationId xmlns:a16="http://schemas.microsoft.com/office/drawing/2014/main" id="{4C82CE4B-FB26-4480-ACF1-8DD4E977C3C9}"/>
              </a:ext>
            </a:extLst>
          </p:cNvPr>
          <p:cNvSpPr txBox="1"/>
          <p:nvPr/>
        </p:nvSpPr>
        <p:spPr>
          <a:xfrm>
            <a:off x="4997983" y="2781008"/>
            <a:ext cx="3933576" cy="800219"/>
          </a:xfrm>
          <a:prstGeom prst="rect">
            <a:avLst/>
          </a:prstGeom>
          <a:noFill/>
        </p:spPr>
        <p:txBody>
          <a:bodyPr wrap="square" rtlCol="0">
            <a:spAutoFit/>
          </a:bodyPr>
          <a:lstStyle/>
          <a:p>
            <a:r>
              <a:rPr lang="en-US" altLang="zh-CN" sz="1600" dirty="0"/>
              <a:t>When </a:t>
            </a:r>
            <a:r>
              <a:rPr lang="en-US" altLang="zh-CN" sz="1600" i="1" dirty="0"/>
              <a:t>A</a:t>
            </a:r>
            <a:r>
              <a:rPr lang="en-US" altLang="zh-CN" sz="1600" dirty="0"/>
              <a:t> is at the low level(GND),</a:t>
            </a:r>
            <a:r>
              <a:rPr lang="zh-CN" altLang="en-US" sz="1600" dirty="0"/>
              <a:t> </a:t>
            </a:r>
            <a:r>
              <a:rPr lang="en-US" altLang="zh-CN" sz="1600" dirty="0"/>
              <a:t>the LED</a:t>
            </a:r>
            <a:r>
              <a:rPr lang="zh-CN" altLang="en-US" sz="1600" dirty="0"/>
              <a:t> </a:t>
            </a:r>
            <a:r>
              <a:rPr lang="en-US" altLang="zh-CN" sz="1600" dirty="0"/>
              <a:t>is</a:t>
            </a:r>
            <a:r>
              <a:rPr lang="zh-CN" altLang="en-US" sz="1600" dirty="0"/>
              <a:t> </a:t>
            </a:r>
            <a:r>
              <a:rPr lang="en-US" altLang="zh-CN" sz="1600" dirty="0"/>
              <a:t>lit</a:t>
            </a:r>
            <a:r>
              <a:rPr lang="zh-CN" altLang="en-US" sz="1600" dirty="0"/>
              <a:t> </a:t>
            </a:r>
            <a:r>
              <a:rPr lang="en-US" altLang="zh-CN" sz="1600" dirty="0"/>
              <a:t>up.</a:t>
            </a:r>
            <a:endParaRPr lang="zh-CN" altLang="en-US" sz="1600" dirty="0"/>
          </a:p>
          <a:p>
            <a:endParaRPr lang="zh-CN" altLang="en-US" dirty="0"/>
          </a:p>
        </p:txBody>
      </p:sp>
      <p:pic>
        <p:nvPicPr>
          <p:cNvPr id="9" name="图片 8">
            <a:extLst>
              <a:ext uri="{FF2B5EF4-FFF2-40B4-BE49-F238E27FC236}">
                <a16:creationId xmlns:a16="http://schemas.microsoft.com/office/drawing/2014/main" id="{5ABAE748-3427-495E-8805-6DEF4E944DA3}"/>
              </a:ext>
            </a:extLst>
          </p:cNvPr>
          <p:cNvPicPr>
            <a:picLocks noChangeAspect="1"/>
          </p:cNvPicPr>
          <p:nvPr/>
        </p:nvPicPr>
        <p:blipFill>
          <a:blip r:embed="rId4"/>
          <a:stretch>
            <a:fillRect/>
          </a:stretch>
        </p:blipFill>
        <p:spPr>
          <a:xfrm>
            <a:off x="83590" y="3415445"/>
            <a:ext cx="4395231" cy="1100143"/>
          </a:xfrm>
          <a:prstGeom prst="rect">
            <a:avLst/>
          </a:prstGeom>
        </p:spPr>
      </p:pic>
      <p:pic>
        <p:nvPicPr>
          <p:cNvPr id="10" name="图片 9">
            <a:extLst>
              <a:ext uri="{FF2B5EF4-FFF2-40B4-BE49-F238E27FC236}">
                <a16:creationId xmlns:a16="http://schemas.microsoft.com/office/drawing/2014/main" id="{C7BD6F72-F6ED-4900-87CB-BC1B4068CAB1}"/>
              </a:ext>
            </a:extLst>
          </p:cNvPr>
          <p:cNvPicPr>
            <a:picLocks noChangeAspect="1"/>
          </p:cNvPicPr>
          <p:nvPr/>
        </p:nvPicPr>
        <p:blipFill>
          <a:blip r:embed="rId5"/>
          <a:stretch>
            <a:fillRect/>
          </a:stretch>
        </p:blipFill>
        <p:spPr>
          <a:xfrm>
            <a:off x="4965678" y="3415445"/>
            <a:ext cx="3965881" cy="1100143"/>
          </a:xfrm>
          <a:prstGeom prst="rect">
            <a:avLst/>
          </a:prstGeom>
        </p:spPr>
      </p:pic>
    </p:spTree>
    <p:extLst>
      <p:ext uri="{BB962C8B-B14F-4D97-AF65-F5344CB8AC3E}">
        <p14:creationId xmlns:p14="http://schemas.microsoft.com/office/powerpoint/2010/main" val="415530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10" name="文本框 9">
            <a:extLst>
              <a:ext uri="{FF2B5EF4-FFF2-40B4-BE49-F238E27FC236}">
                <a16:creationId xmlns:a16="http://schemas.microsoft.com/office/drawing/2014/main" id="{D94E1C05-D498-4DF9-A261-E606E568CCE1}"/>
              </a:ext>
            </a:extLst>
          </p:cNvPr>
          <p:cNvSpPr txBox="1"/>
          <p:nvPr/>
        </p:nvSpPr>
        <p:spPr>
          <a:xfrm>
            <a:off x="144716" y="1176007"/>
            <a:ext cx="5393563" cy="1323439"/>
          </a:xfrm>
          <a:prstGeom prst="rect">
            <a:avLst/>
          </a:prstGeom>
          <a:noFill/>
        </p:spPr>
        <p:txBody>
          <a:bodyPr wrap="square" rtlCol="0">
            <a:spAutoFit/>
          </a:bodyPr>
          <a:lstStyle/>
          <a:p>
            <a:pPr algn="ctr"/>
            <a:r>
              <a:rPr lang="en-US" altLang="zh-CN" sz="4000" dirty="0"/>
              <a:t>MCU</a:t>
            </a:r>
          </a:p>
          <a:p>
            <a:pPr algn="ctr"/>
            <a:r>
              <a:rPr lang="en-US" altLang="zh-CN" sz="4000" dirty="0"/>
              <a:t>(Microcontroller Unit)</a:t>
            </a:r>
            <a:endParaRPr lang="zh-CN" altLang="en-US" sz="4000" dirty="0"/>
          </a:p>
        </p:txBody>
      </p:sp>
      <p:pic>
        <p:nvPicPr>
          <p:cNvPr id="1028" name="Picture 4">
            <a:extLst>
              <a:ext uri="{FF2B5EF4-FFF2-40B4-BE49-F238E27FC236}">
                <a16:creationId xmlns:a16="http://schemas.microsoft.com/office/drawing/2014/main" id="{97B957FB-366D-4367-9777-671C61CF8B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292" y="509094"/>
            <a:ext cx="3677771" cy="367777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57D8000-9001-410B-9B10-9E155E317B0E}"/>
              </a:ext>
            </a:extLst>
          </p:cNvPr>
          <p:cNvSpPr txBox="1"/>
          <p:nvPr/>
        </p:nvSpPr>
        <p:spPr>
          <a:xfrm>
            <a:off x="6751805" y="4387784"/>
            <a:ext cx="1896035" cy="338554"/>
          </a:xfrm>
          <a:prstGeom prst="rect">
            <a:avLst/>
          </a:prstGeom>
          <a:noFill/>
        </p:spPr>
        <p:txBody>
          <a:bodyPr wrap="square" rtlCol="0">
            <a:spAutoFit/>
          </a:bodyPr>
          <a:lstStyle/>
          <a:p>
            <a:r>
              <a:rPr lang="en-US" altLang="zh-CN" sz="1600" dirty="0"/>
              <a:t>STM32F103RCT6</a:t>
            </a:r>
            <a:endParaRPr lang="zh-CN" altLang="en-US" sz="1600" dirty="0"/>
          </a:p>
        </p:txBody>
      </p:sp>
      <p:pic>
        <p:nvPicPr>
          <p:cNvPr id="5" name="图片 4">
            <a:extLst>
              <a:ext uri="{FF2B5EF4-FFF2-40B4-BE49-F238E27FC236}">
                <a16:creationId xmlns:a16="http://schemas.microsoft.com/office/drawing/2014/main" id="{04A533C3-EBF0-4580-A7D6-75DA3D68F6D8}"/>
              </a:ext>
            </a:extLst>
          </p:cNvPr>
          <p:cNvPicPr>
            <a:picLocks noChangeAspect="1"/>
          </p:cNvPicPr>
          <p:nvPr/>
        </p:nvPicPr>
        <p:blipFill>
          <a:blip r:embed="rId4"/>
          <a:stretch>
            <a:fillRect/>
          </a:stretch>
        </p:blipFill>
        <p:spPr>
          <a:xfrm>
            <a:off x="807908" y="2644055"/>
            <a:ext cx="4067177" cy="2169161"/>
          </a:xfrm>
          <a:prstGeom prst="rect">
            <a:avLst/>
          </a:prstGeom>
        </p:spPr>
      </p:pic>
    </p:spTree>
    <p:extLst>
      <p:ext uri="{BB962C8B-B14F-4D97-AF65-F5344CB8AC3E}">
        <p14:creationId xmlns:p14="http://schemas.microsoft.com/office/powerpoint/2010/main" val="230722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C5AA2E-8DD4-4562-8ED1-85A6FB770BA8}"/>
              </a:ext>
            </a:extLst>
          </p:cNvPr>
          <p:cNvSpPr/>
          <p:nvPr/>
        </p:nvSpPr>
        <p:spPr>
          <a:xfrm>
            <a:off x="0" y="0"/>
            <a:ext cx="9144000" cy="369332"/>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0">
            <a:extLst>
              <a:ext uri="{FF2B5EF4-FFF2-40B4-BE49-F238E27FC236}">
                <a16:creationId xmlns:a16="http://schemas.microsoft.com/office/drawing/2014/main" id="{FE2B2029-489E-4F60-A9AB-1D4639E201AA}"/>
              </a:ext>
            </a:extLst>
          </p:cNvPr>
          <p:cNvSpPr txBox="1"/>
          <p:nvPr/>
        </p:nvSpPr>
        <p:spPr>
          <a:xfrm>
            <a:off x="-3332" y="31176"/>
            <a:ext cx="9147332" cy="276999"/>
          </a:xfrm>
          <a:custGeom>
            <a:avLst/>
            <a:gdLst>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075895 w 9144000"/>
              <a:gd name="connsiteY2" fmla="*/ 0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8623"/>
              <a:gd name="connsiteX1" fmla="*/ 68105 w 9144000"/>
              <a:gd name="connsiteY1" fmla="*/ 0 h 408623"/>
              <a:gd name="connsiteX2" fmla="*/ 9142570 w 9144000"/>
              <a:gd name="connsiteY2" fmla="*/ 2381 h 408623"/>
              <a:gd name="connsiteX3" fmla="*/ 9144000 w 9144000"/>
              <a:gd name="connsiteY3" fmla="*/ 68105 h 408623"/>
              <a:gd name="connsiteX4" fmla="*/ 9144000 w 9144000"/>
              <a:gd name="connsiteY4" fmla="*/ 340518 h 408623"/>
              <a:gd name="connsiteX5" fmla="*/ 9075895 w 9144000"/>
              <a:gd name="connsiteY5" fmla="*/ 408623 h 408623"/>
              <a:gd name="connsiteX6" fmla="*/ 68105 w 9144000"/>
              <a:gd name="connsiteY6" fmla="*/ 408623 h 408623"/>
              <a:gd name="connsiteX7" fmla="*/ 0 w 9144000"/>
              <a:gd name="connsiteY7" fmla="*/ 340518 h 408623"/>
              <a:gd name="connsiteX8" fmla="*/ 0 w 9144000"/>
              <a:gd name="connsiteY8" fmla="*/ 68105 h 408623"/>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0 w 9144000"/>
              <a:gd name="connsiteY0" fmla="*/ 68105 h 409574"/>
              <a:gd name="connsiteX1" fmla="*/ 68105 w 9144000"/>
              <a:gd name="connsiteY1" fmla="*/ 0 h 409574"/>
              <a:gd name="connsiteX2" fmla="*/ 9142570 w 9144000"/>
              <a:gd name="connsiteY2" fmla="*/ 2381 h 409574"/>
              <a:gd name="connsiteX3" fmla="*/ 9144000 w 9144000"/>
              <a:gd name="connsiteY3" fmla="*/ 68105 h 409574"/>
              <a:gd name="connsiteX4" fmla="*/ 9141619 w 9144000"/>
              <a:gd name="connsiteY4" fmla="*/ 409574 h 409574"/>
              <a:gd name="connsiteX5" fmla="*/ 9075895 w 9144000"/>
              <a:gd name="connsiteY5" fmla="*/ 408623 h 409574"/>
              <a:gd name="connsiteX6" fmla="*/ 68105 w 9144000"/>
              <a:gd name="connsiteY6" fmla="*/ 408623 h 409574"/>
              <a:gd name="connsiteX7" fmla="*/ 0 w 9144000"/>
              <a:gd name="connsiteY7" fmla="*/ 340518 h 409574"/>
              <a:gd name="connsiteX8" fmla="*/ 0 w 9144000"/>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71437 w 9147332"/>
              <a:gd name="connsiteY6" fmla="*/ 408623 h 409574"/>
              <a:gd name="connsiteX7" fmla="*/ 3332 w 9147332"/>
              <a:gd name="connsiteY7" fmla="*/ 340518 h 409574"/>
              <a:gd name="connsiteX8" fmla="*/ 3332 w 9147332"/>
              <a:gd name="connsiteY8" fmla="*/ 68105 h 409574"/>
              <a:gd name="connsiteX0" fmla="*/ 3332 w 9147332"/>
              <a:gd name="connsiteY0" fmla="*/ 68105 h 409574"/>
              <a:gd name="connsiteX1" fmla="*/ 0 w 9147332"/>
              <a:gd name="connsiteY1" fmla="*/ 0 h 409574"/>
              <a:gd name="connsiteX2" fmla="*/ 9145902 w 9147332"/>
              <a:gd name="connsiteY2" fmla="*/ 2381 h 409574"/>
              <a:gd name="connsiteX3" fmla="*/ 9147332 w 9147332"/>
              <a:gd name="connsiteY3" fmla="*/ 68105 h 409574"/>
              <a:gd name="connsiteX4" fmla="*/ 9144951 w 9147332"/>
              <a:gd name="connsiteY4" fmla="*/ 409574 h 409574"/>
              <a:gd name="connsiteX5" fmla="*/ 9079227 w 9147332"/>
              <a:gd name="connsiteY5" fmla="*/ 408623 h 409574"/>
              <a:gd name="connsiteX6" fmla="*/ 2380 w 9147332"/>
              <a:gd name="connsiteY6" fmla="*/ 408623 h 409574"/>
              <a:gd name="connsiteX7" fmla="*/ 3332 w 9147332"/>
              <a:gd name="connsiteY7" fmla="*/ 340518 h 409574"/>
              <a:gd name="connsiteX8" fmla="*/ 3332 w 9147332"/>
              <a:gd name="connsiteY8" fmla="*/ 68105 h 40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7332" h="409574">
                <a:moveTo>
                  <a:pt x="3332" y="68105"/>
                </a:moveTo>
                <a:lnTo>
                  <a:pt x="0" y="0"/>
                </a:lnTo>
                <a:lnTo>
                  <a:pt x="9145902" y="2381"/>
                </a:lnTo>
                <a:cubicBezTo>
                  <a:pt x="9146379" y="24289"/>
                  <a:pt x="9146855" y="46197"/>
                  <a:pt x="9147332" y="68105"/>
                </a:cubicBezTo>
                <a:cubicBezTo>
                  <a:pt x="9146538" y="181928"/>
                  <a:pt x="9145745" y="295751"/>
                  <a:pt x="9144951" y="409574"/>
                </a:cubicBezTo>
                <a:lnTo>
                  <a:pt x="9079227" y="408623"/>
                </a:lnTo>
                <a:lnTo>
                  <a:pt x="2380" y="408623"/>
                </a:lnTo>
                <a:cubicBezTo>
                  <a:pt x="2697" y="385921"/>
                  <a:pt x="3015" y="363220"/>
                  <a:pt x="3332" y="340518"/>
                </a:cubicBezTo>
                <a:lnTo>
                  <a:pt x="3332" y="68105"/>
                </a:lnTo>
                <a:close/>
              </a:path>
            </a:pathLst>
          </a:custGeom>
          <a:noFill/>
        </p:spPr>
        <p:txBody>
          <a:bodyPr wrap="square" rtlCol="0">
            <a:spAutoFit/>
          </a:bodyPr>
          <a:lstStyle/>
          <a:p>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UESTC</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 信息与通信工程学院</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(School of Information and Communication Engineering) 	         </a:t>
            </a:r>
            <a:r>
              <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学生创新创业中心</a:t>
            </a:r>
            <a:r>
              <a:rPr lang="en-US" altLang="zh-CN"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rPr>
              <a:t>(Center for Student Innovation and Entrepreneurship)</a:t>
            </a:r>
            <a:endParaRPr lang="zh-CN" altLang="en-US" sz="1200" b="1" dirty="0">
              <a:solidFill>
                <a:schemeClr val="bg1"/>
              </a:solidFill>
              <a:latin typeface="Bahnschrift Light Condensed" panose="020B0502040204020203" pitchFamily="34" charset="0"/>
              <a:ea typeface="黑体" panose="02010609060101010101" pitchFamily="49" charset="-122"/>
              <a:cs typeface="Times New Roman" panose="02020603050405020304" pitchFamily="18" charset="0"/>
              <a:sym typeface="+mn-lt"/>
            </a:endParaRPr>
          </a:p>
        </p:txBody>
      </p:sp>
      <p:sp>
        <p:nvSpPr>
          <p:cNvPr id="6" name="文本框 5">
            <a:extLst>
              <a:ext uri="{FF2B5EF4-FFF2-40B4-BE49-F238E27FC236}">
                <a16:creationId xmlns:a16="http://schemas.microsoft.com/office/drawing/2014/main" id="{DFD512AB-CC90-4698-A61B-653CEBEBAE3F}"/>
              </a:ext>
            </a:extLst>
          </p:cNvPr>
          <p:cNvSpPr txBox="1"/>
          <p:nvPr/>
        </p:nvSpPr>
        <p:spPr>
          <a:xfrm>
            <a:off x="805677" y="544421"/>
            <a:ext cx="7793871" cy="461665"/>
          </a:xfrm>
          <a:prstGeom prst="rect">
            <a:avLst/>
          </a:prstGeom>
          <a:noFill/>
        </p:spPr>
        <p:txBody>
          <a:bodyPr wrap="square" rtlCol="0">
            <a:spAutoFit/>
          </a:bodyPr>
          <a:lstStyle/>
          <a:p>
            <a:r>
              <a:rPr lang="en-US" altLang="zh-CN" sz="2400" dirty="0"/>
              <a:t>1.2 	L298N Motor drive module &amp; Mecanum wheel</a:t>
            </a:r>
            <a:endParaRPr lang="zh-CN" altLang="en-US" sz="2400" dirty="0"/>
          </a:p>
        </p:txBody>
      </p:sp>
      <p:pic>
        <p:nvPicPr>
          <p:cNvPr id="3074" name="Picture 2">
            <a:extLst>
              <a:ext uri="{FF2B5EF4-FFF2-40B4-BE49-F238E27FC236}">
                <a16:creationId xmlns:a16="http://schemas.microsoft.com/office/drawing/2014/main" id="{0D57627C-CD7C-4787-9E32-D99980553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44" y="1180548"/>
            <a:ext cx="2287121" cy="184799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337DB1DB-CEA3-47BC-9CB8-F980B0514EA3}"/>
              </a:ext>
            </a:extLst>
          </p:cNvPr>
          <p:cNvSpPr txBox="1"/>
          <p:nvPr/>
        </p:nvSpPr>
        <p:spPr>
          <a:xfrm>
            <a:off x="3109894" y="1712355"/>
            <a:ext cx="5320744" cy="369332"/>
          </a:xfrm>
          <a:prstGeom prst="rect">
            <a:avLst/>
          </a:prstGeom>
          <a:noFill/>
        </p:spPr>
        <p:txBody>
          <a:bodyPr wrap="square" rtlCol="0">
            <a:spAutoFit/>
          </a:bodyPr>
          <a:lstStyle/>
          <a:p>
            <a:r>
              <a:rPr lang="en-US" altLang="zh-CN" sz="1800" dirty="0"/>
              <a:t>What method do we have to drive the motor?</a:t>
            </a:r>
            <a:endParaRPr lang="zh-CN" altLang="en-US" sz="1800" dirty="0"/>
          </a:p>
        </p:txBody>
      </p:sp>
      <p:pic>
        <p:nvPicPr>
          <p:cNvPr id="5" name="图片 4">
            <a:extLst>
              <a:ext uri="{FF2B5EF4-FFF2-40B4-BE49-F238E27FC236}">
                <a16:creationId xmlns:a16="http://schemas.microsoft.com/office/drawing/2014/main" id="{B30E212C-EE8C-4A14-914D-EEF31A34DE32}"/>
              </a:ext>
            </a:extLst>
          </p:cNvPr>
          <p:cNvPicPr>
            <a:picLocks noChangeAspect="1"/>
          </p:cNvPicPr>
          <p:nvPr/>
        </p:nvPicPr>
        <p:blipFill>
          <a:blip r:embed="rId4"/>
          <a:stretch>
            <a:fillRect/>
          </a:stretch>
        </p:blipFill>
        <p:spPr>
          <a:xfrm>
            <a:off x="98669" y="3203004"/>
            <a:ext cx="8943329" cy="1710765"/>
          </a:xfrm>
          <a:prstGeom prst="rect">
            <a:avLst/>
          </a:prstGeom>
        </p:spPr>
      </p:pic>
    </p:spTree>
    <p:extLst>
      <p:ext uri="{BB962C8B-B14F-4D97-AF65-F5344CB8AC3E}">
        <p14:creationId xmlns:p14="http://schemas.microsoft.com/office/powerpoint/2010/main" val="18083105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6067</TotalTime>
  <Words>2154</Words>
  <Application>Microsoft Office PowerPoint</Application>
  <PresentationFormat>全屏显示(16:9)</PresentationFormat>
  <Paragraphs>165</Paragraphs>
  <Slides>30</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黑体</vt:lpstr>
      <vt:lpstr>微软雅黑</vt:lpstr>
      <vt:lpstr>Arial</vt:lpstr>
      <vt:lpstr>Bahnschrift Light Condensed</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尹 天宇</cp:lastModifiedBy>
  <cp:revision>214</cp:revision>
  <dcterms:created xsi:type="dcterms:W3CDTF">2016-05-20T12:59:00Z</dcterms:created>
  <dcterms:modified xsi:type="dcterms:W3CDTF">2020-11-15T13:43:57Z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