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3"/>
  </p:notesMasterIdLst>
  <p:sldIdLst>
    <p:sldId id="257" r:id="rId3"/>
    <p:sldId id="259" r:id="rId4"/>
    <p:sldId id="260" r:id="rId5"/>
    <p:sldId id="262" r:id="rId6"/>
    <p:sldId id="261" r:id="rId7"/>
    <p:sldId id="267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6B35A-7C26-4A3E-9B7A-981338F12961}" v="226" dt="2023-05-07T14:38:37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6" d="100"/>
          <a:sy n="66" d="100"/>
        </p:scale>
        <p:origin x="495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7B75-3591-4A0B-B745-C5048765CA8F}" type="datetimeFigureOut">
              <a:t>6/12/2025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B898A-7336-41CF-8174-87B282F05BA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25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wellarchitected/latest/framework/welcome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rchitecture/icon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go more in depth about the design considerations and trade-offs that you made.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B898A-7336-41CF-8174-87B282F05BAC}" type="slidenum"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839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at a high level what you have built. </a:t>
            </a:r>
            <a:endParaRPr lang="en-US" dirty="0"/>
          </a:p>
          <a:p>
            <a:r>
              <a:rPr lang="en-US"/>
              <a:t>For example: “I built a web application for a company to host their blog.“</a:t>
            </a:r>
            <a:endParaRPr lang="en-US" dirty="0"/>
          </a:p>
          <a:p>
            <a:endParaRPr lang="en-US" dirty="0"/>
          </a:p>
          <a:p>
            <a:r>
              <a:rPr lang="en-US" dirty="0"/>
              <a:t>Talk about why you chose certain parts of the solutions and any tradeoffs that you made. Focus on how you designed the solutions and how you applied the AWS Well-Architected Framework as part of the process (AWS Well-Architected Framework: </a:t>
            </a:r>
            <a:r>
              <a:rPr lang="en-US" dirty="0">
                <a:hlinkClick r:id="rId3"/>
              </a:rPr>
              <a:t>https://docs.aws.amazon.com/wellarchitected/latest/framework/welcome.html</a:t>
            </a:r>
            <a:r>
              <a:rPr lang="en-US" dirty="0"/>
              <a:t>). </a:t>
            </a:r>
            <a:endParaRPr lang="en-US" dirty="0">
              <a:cs typeface="Calibri"/>
            </a:endParaRPr>
          </a:p>
          <a:p>
            <a:r>
              <a:rPr lang="en-US" dirty="0"/>
              <a:t>For example: “I configured load balancers and auto scaling to make the application highly available and reliable.”  </a:t>
            </a:r>
          </a:p>
          <a:p>
            <a:endParaRPr lang="en-US" dirty="0"/>
          </a:p>
          <a:p>
            <a:r>
              <a:rPr lang="en-US" dirty="0"/>
              <a:t>Include the use cases that you are addressing. Think about who your users are and how they would want to interact with your solution to solve their problem. </a:t>
            </a:r>
          </a:p>
          <a:p>
            <a:r>
              <a:rPr lang="en-US" dirty="0"/>
              <a:t>For example: “Users can view, upload, edit, and delete blog posts. Administrators can approve blog posts.”</a:t>
            </a:r>
          </a:p>
          <a:p>
            <a:endParaRPr lang="en-US" dirty="0"/>
          </a:p>
          <a:p>
            <a:r>
              <a:rPr lang="en-US" dirty="0"/>
              <a:t>Talk about the use cases that you addressed as part of the minimum viable product (MVP) that you scoped and built.</a:t>
            </a:r>
          </a:p>
          <a:p>
            <a:endParaRPr lang="en-US" dirty="0"/>
          </a:p>
          <a:p>
            <a:r>
              <a:rPr lang="en-US" b="1" dirty="0"/>
              <a:t>Note:</a:t>
            </a:r>
            <a:endParaRPr lang="en-US" dirty="0"/>
          </a:p>
          <a:p>
            <a:pPr marL="171450" indent="-171450">
              <a:buFont typeface="Arial,Sans-Serif"/>
              <a:buChar char="•"/>
            </a:pPr>
            <a:r>
              <a:rPr lang="en-US" dirty="0"/>
              <a:t>An above-bar description is concise and includes the most important benefits. For example: “The solution allows customers to quickly upload, store, and search large catalogs of images and videos in Amazon S3.”</a:t>
            </a:r>
            <a:endParaRPr lang="en-US" dirty="0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en-US" dirty="0"/>
              <a:t>A below-bar description is too detailed or not specific. For example: “Our solution analyzes media files.”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B898A-7336-41CF-8174-87B282F05BAC}" type="slidenum"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7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Note: </a:t>
            </a:r>
            <a:r>
              <a:rPr lang="en-US" dirty="0"/>
              <a:t>Remove this slide from your final presentation. </a:t>
            </a:r>
          </a:p>
          <a:p>
            <a:r>
              <a:rPr lang="en-US" dirty="0"/>
              <a:t>This example architecture diagram shows a solution to configure a webhook to link Git with AWS. You can find this example in the Toolkits for PowerPoint at </a:t>
            </a:r>
            <a:r>
              <a:rPr lang="en-US" dirty="0">
                <a:hlinkClick r:id="rId3"/>
              </a:rPr>
              <a:t>https://aws.amazon.com/architecture/icons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B898A-7336-41CF-8174-87B282F05BAC}" type="slidenum"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556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demo, guide the audience through the two to three most important benefits of the solution and how it addresses the requirements.</a:t>
            </a:r>
          </a:p>
          <a:p>
            <a:r>
              <a:rPr lang="en-US" dirty="0"/>
              <a:t>Your demo materials can be screen captures, recordings, or to show AWS console.  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B898A-7336-41CF-8174-87B282F05BAC}" type="slidenum"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86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D75AC-AFA8-F08F-BFB7-767DFCD19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85465D-DBC4-D200-5E9A-AD18AFC285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CAC5F2-9D9A-7B40-F465-E981C9AB3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demo, guide the audience through the two to three most important benefits of the solution and how it addresses the requirements.</a:t>
            </a:r>
          </a:p>
          <a:p>
            <a:r>
              <a:rPr lang="en-US" dirty="0"/>
              <a:t>Your demo materials can be screen captures, recordings, or to show AWS console.  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B7824-6D16-0CDD-987E-A85772F0F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B898A-7336-41CF-8174-87B282F05BAC}" type="slidenum"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148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C55CF-D206-DF25-B7F7-84F580C28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B7D9FA-9EE9-0F96-9CD5-02E3889C16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6954E6-4325-B909-FB65-493904B55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demo, guide the audience through the two to three most important benefits of the solution and how it addresses the requirements.</a:t>
            </a:r>
          </a:p>
          <a:p>
            <a:r>
              <a:rPr lang="en-US" dirty="0"/>
              <a:t>Your demo materials can be screen captures, recordings, or to show AWS console.  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A442C-A1FF-002D-CAAE-C4E6645560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B898A-7336-41CF-8174-87B282F05BAC}" type="slidenum"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864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any challenges that you encountered and how you overcame those challenges.</a:t>
            </a:r>
          </a:p>
          <a:p>
            <a:r>
              <a:rPr lang="en-US"/>
              <a:t>For example: “I got stuck when I was creating an EC2 instance to host the application. I used the resources that were listed in the instructions to walk myself through the process to create a new EC2, and I was able to complete the task. The links to labs in other courses were very helpful.” </a:t>
            </a:r>
            <a:endParaRPr lang="en-US" dirty="0"/>
          </a:p>
          <a:p>
            <a:endParaRPr lang="en-US" dirty="0"/>
          </a:p>
          <a:p>
            <a:r>
              <a:rPr lang="en-US"/>
              <a:t>Describe any new skills that you learned from this project. </a:t>
            </a:r>
            <a:endParaRPr lang="en-US" dirty="0"/>
          </a:p>
          <a:p>
            <a:r>
              <a:rPr lang="en-US"/>
              <a:t>For example: “I learned how to set up auto scaling correctly so my resources were automatically adjusted and allocated at the lowest possible cost.”</a:t>
            </a:r>
            <a:endParaRPr lang="en-US" dirty="0"/>
          </a:p>
          <a:p>
            <a:endParaRPr lang="en-US" dirty="0"/>
          </a:p>
          <a:p>
            <a:r>
              <a:rPr lang="en-US"/>
              <a:t>Discuss any future, out-of-scope use cases in the next steps.</a:t>
            </a:r>
            <a:endParaRPr lang="en-US" dirty="0"/>
          </a:p>
          <a:p>
            <a:r>
              <a:rPr lang="en-US"/>
              <a:t>For example: “I would like to scale out the web application so that multiple departments can use it.”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B898A-7336-41CF-8174-87B282F05BAC}" type="slidenum"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273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RDS/latest/UserGuide/CHAP_Troubleshooting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5766733" y="2643467"/>
            <a:ext cx="5785600" cy="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700"/>
            </a:pPr>
            <a:r>
              <a:rPr lang="en" sz="2267" b="1" dirty="0">
                <a:latin typeface="Nunito"/>
                <a:ea typeface="Nunito"/>
                <a:cs typeface="Nunito"/>
                <a:sym typeface="Nunito"/>
              </a:rPr>
              <a:t>IT </a:t>
            </a:r>
            <a:r>
              <a:rPr lang="bs-Latn-BA" sz="2267" b="1" dirty="0">
                <a:latin typeface="Nunito"/>
                <a:ea typeface="Nunito"/>
                <a:cs typeface="Nunito"/>
                <a:sym typeface="Nunito"/>
              </a:rPr>
              <a:t>334</a:t>
            </a:r>
            <a:r>
              <a:rPr lang="en" sz="2267" b="1" dirty="0">
                <a:latin typeface="Nunito"/>
                <a:ea typeface="Nunito"/>
                <a:cs typeface="Nunito"/>
                <a:sym typeface="Nunito"/>
              </a:rPr>
              <a:t> – DevOps Engineering on AWS Cloud</a:t>
            </a:r>
            <a:endParaRPr sz="2267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5766733" y="3354667"/>
            <a:ext cx="5785600" cy="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bs-Latn-BA" sz="2900" dirty="0">
                <a:latin typeface="Nunito Black"/>
                <a:sym typeface="Nunito Black"/>
              </a:rPr>
              <a:t>Project – Building a </a:t>
            </a:r>
            <a:r>
              <a:rPr lang="bs-Latn-BA" sz="2900" dirty="0" err="1">
                <a:latin typeface="Nunito Black"/>
                <a:sym typeface="Nunito Black"/>
              </a:rPr>
              <a:t>Highly</a:t>
            </a:r>
            <a:r>
              <a:rPr lang="bs-Latn-BA" sz="2900" dirty="0">
                <a:latin typeface="Nunito Black"/>
                <a:sym typeface="Nunito Black"/>
              </a:rPr>
              <a:t> </a:t>
            </a:r>
            <a:r>
              <a:rPr lang="bs-Latn-BA" sz="2900" dirty="0" err="1">
                <a:latin typeface="Nunito Black"/>
                <a:sym typeface="Nunito Black"/>
              </a:rPr>
              <a:t>Available</a:t>
            </a:r>
            <a:r>
              <a:rPr lang="bs-Latn-BA" sz="2900" dirty="0">
                <a:latin typeface="Nunito Black"/>
                <a:sym typeface="Nunito Black"/>
              </a:rPr>
              <a:t>, </a:t>
            </a:r>
            <a:r>
              <a:rPr lang="bs-Latn-BA" sz="2900" dirty="0" err="1">
                <a:latin typeface="Nunito Black"/>
                <a:sym typeface="Nunito Black"/>
              </a:rPr>
              <a:t>Scalable</a:t>
            </a:r>
            <a:r>
              <a:rPr lang="bs-Latn-BA" sz="2900" dirty="0">
                <a:latin typeface="Nunito Black"/>
                <a:sym typeface="Nunito Black"/>
              </a:rPr>
              <a:t> Web </a:t>
            </a:r>
            <a:r>
              <a:rPr lang="bs-Latn-BA" sz="2900" dirty="0" err="1">
                <a:latin typeface="Nunito Black"/>
                <a:sym typeface="Nunito Black"/>
              </a:rPr>
              <a:t>Application</a:t>
            </a:r>
            <a:br>
              <a:rPr lang="bs-Latn-BA" sz="2900" dirty="0">
                <a:latin typeface="Nunito Black"/>
                <a:sym typeface="Nunito Black"/>
              </a:rPr>
            </a:br>
            <a:endParaRPr lang="bs-Latn-BA" sz="2900" dirty="0">
              <a:latin typeface="Nunito Black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774953" y="5346700"/>
            <a:ext cx="2408145" cy="1460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en-US" sz="1600" b="1" dirty="0">
                <a:latin typeface="Nunito"/>
                <a:ea typeface="Nunito"/>
                <a:cs typeface="Nunito"/>
              </a:rPr>
              <a:t>Group X:</a:t>
            </a:r>
            <a:br>
              <a:rPr lang="en-US" sz="1600" b="1" dirty="0">
                <a:latin typeface="Nunito"/>
                <a:ea typeface="Nunito"/>
                <a:cs typeface="Nunito"/>
              </a:rPr>
            </a:br>
            <a:r>
              <a:rPr lang="en-US" sz="1600" dirty="0" err="1">
                <a:latin typeface="Nunito"/>
                <a:ea typeface="Nunito"/>
                <a:cs typeface="Nunito"/>
              </a:rPr>
              <a:t>Žehak</a:t>
            </a:r>
            <a:r>
              <a:rPr lang="en-US" sz="1600" dirty="0">
                <a:latin typeface="Nunito"/>
                <a:ea typeface="Nunito"/>
                <a:cs typeface="Nunito"/>
              </a:rPr>
              <a:t> Nora</a:t>
            </a:r>
          </a:p>
          <a:p>
            <a:pPr>
              <a:buSzPts val="1200"/>
            </a:pPr>
            <a:r>
              <a:rPr lang="en-US" sz="1600" dirty="0">
                <a:latin typeface="Nunito"/>
              </a:rPr>
              <a:t>Ljiljić Mirna</a:t>
            </a:r>
          </a:p>
          <a:p>
            <a:pPr>
              <a:buSzPts val="1200"/>
            </a:pPr>
            <a:r>
              <a:rPr lang="en-US" sz="1600" dirty="0">
                <a:latin typeface="Nunito"/>
              </a:rPr>
              <a:t>Bartula Luka</a:t>
            </a:r>
          </a:p>
          <a:p>
            <a:pPr>
              <a:buSzPts val="1200"/>
            </a:pPr>
            <a:r>
              <a:rPr lang="en-US" sz="1600" dirty="0">
                <a:latin typeface="Nunito"/>
              </a:rPr>
              <a:t>Musa Harun</a:t>
            </a:r>
            <a:endParaRPr lang="en-US" dirty="0"/>
          </a:p>
        </p:txBody>
      </p:sp>
      <p:sp>
        <p:nvSpPr>
          <p:cNvPr id="2" name="Google Shape;56;p1">
            <a:extLst>
              <a:ext uri="{FF2B5EF4-FFF2-40B4-BE49-F238E27FC236}">
                <a16:creationId xmlns:a16="http://schemas.microsoft.com/office/drawing/2014/main" id="{BABB3A38-A9A8-FCB1-46E2-770B258857C4}"/>
              </a:ext>
            </a:extLst>
          </p:cNvPr>
          <p:cNvSpPr txBox="1"/>
          <p:nvPr/>
        </p:nvSpPr>
        <p:spPr>
          <a:xfrm>
            <a:off x="2475863" y="5837090"/>
            <a:ext cx="2308754" cy="99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sz="1600" b="1" dirty="0">
              <a:latin typeface="Nunito"/>
            </a:endParaRPr>
          </a:p>
        </p:txBody>
      </p:sp>
      <p:sp>
        <p:nvSpPr>
          <p:cNvPr id="3" name="Google Shape;56;p1">
            <a:extLst>
              <a:ext uri="{FF2B5EF4-FFF2-40B4-BE49-F238E27FC236}">
                <a16:creationId xmlns:a16="http://schemas.microsoft.com/office/drawing/2014/main" id="{7D7662F5-7A32-C07E-9AD8-92C6BA2D0C39}"/>
              </a:ext>
            </a:extLst>
          </p:cNvPr>
          <p:cNvSpPr txBox="1"/>
          <p:nvPr/>
        </p:nvSpPr>
        <p:spPr>
          <a:xfrm>
            <a:off x="5465885" y="5861938"/>
            <a:ext cx="2308754" cy="99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 b="1" dirty="0">
                <a:latin typeface="Nunito"/>
              </a:rPr>
              <a:t>Date:</a:t>
            </a:r>
          </a:p>
          <a:p>
            <a:r>
              <a:rPr lang="en-US" sz="1600" b="1" dirty="0">
                <a:latin typeface="Nunito"/>
              </a:rPr>
              <a:t>13</a:t>
            </a:r>
            <a:r>
              <a:rPr lang="en-US" sz="1600" b="1" baseline="30000" dirty="0">
                <a:latin typeface="Nunito"/>
              </a:rPr>
              <a:t>th</a:t>
            </a:r>
            <a:r>
              <a:rPr lang="en-US" sz="1600" b="1" dirty="0">
                <a:latin typeface="Nunito"/>
              </a:rPr>
              <a:t> of June 2025</a:t>
            </a:r>
          </a:p>
        </p:txBody>
      </p:sp>
      <p:sp>
        <p:nvSpPr>
          <p:cNvPr id="4" name="Google Shape;56;p1">
            <a:extLst>
              <a:ext uri="{FF2B5EF4-FFF2-40B4-BE49-F238E27FC236}">
                <a16:creationId xmlns:a16="http://schemas.microsoft.com/office/drawing/2014/main" id="{55B5D172-7E2F-65C4-48AB-7DF2CC3D88DF}"/>
              </a:ext>
            </a:extLst>
          </p:cNvPr>
          <p:cNvSpPr txBox="1"/>
          <p:nvPr/>
        </p:nvSpPr>
        <p:spPr>
          <a:xfrm>
            <a:off x="2757471" y="6118698"/>
            <a:ext cx="2308754" cy="99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sz="1600" b="1" dirty="0">
              <a:latin typeface="Nunito"/>
            </a:endParaRPr>
          </a:p>
        </p:txBody>
      </p:sp>
      <p:sp>
        <p:nvSpPr>
          <p:cNvPr id="5" name="Google Shape;56;p1">
            <a:extLst>
              <a:ext uri="{FF2B5EF4-FFF2-40B4-BE49-F238E27FC236}">
                <a16:creationId xmlns:a16="http://schemas.microsoft.com/office/drawing/2014/main" id="{726C2C00-CF77-6181-28BB-FB9D57C98422}"/>
              </a:ext>
            </a:extLst>
          </p:cNvPr>
          <p:cNvSpPr txBox="1"/>
          <p:nvPr/>
        </p:nvSpPr>
        <p:spPr>
          <a:xfrm>
            <a:off x="8886602" y="5729416"/>
            <a:ext cx="2308754" cy="99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 b="1" dirty="0">
                <a:latin typeface="Nunito"/>
              </a:rPr>
              <a:t>Teacher:</a:t>
            </a:r>
            <a:br>
              <a:rPr lang="en-US" sz="1600" b="1" dirty="0">
                <a:latin typeface="Nunito"/>
              </a:rPr>
            </a:br>
            <a:r>
              <a:rPr lang="en-US" sz="1600" dirty="0">
                <a:latin typeface="Nunito"/>
              </a:rPr>
              <a:t>Dzenana </a:t>
            </a:r>
            <a:r>
              <a:rPr lang="en-US" sz="1600" err="1">
                <a:latin typeface="Nunito"/>
              </a:rPr>
              <a:t>Dzevlan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723192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333783" y="304247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sym typeface="Nunito"/>
              </a:rPr>
              <a:t>THANK YOU!</a:t>
            </a:r>
            <a:endParaRPr 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0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FD77-EA61-B3EE-786E-E73F1A1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0845"/>
            <a:ext cx="11360800" cy="763600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Business scenario overview</a:t>
            </a:r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509F-96A5-6CC2-5B85-9F94A79F4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800" cy="4967149"/>
          </a:xfrm>
        </p:spPr>
        <p:txBody>
          <a:bodyPr/>
          <a:lstStyle/>
          <a:p>
            <a:r>
              <a:rPr lang="en-GB" sz="1200" b="1" dirty="0"/>
              <a:t>Problem Statement</a:t>
            </a:r>
            <a:r>
              <a:rPr lang="en-GB" sz="1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GB" sz="1000" dirty="0"/>
              <a:t>Example University's student records web application experiences performance issues during peak admissions</a:t>
            </a:r>
          </a:p>
          <a:p>
            <a:pPr lvl="1">
              <a:lnSpc>
                <a:spcPct val="100000"/>
              </a:lnSpc>
            </a:pPr>
            <a:r>
              <a:rPr lang="en-GB" sz="1000" dirty="0"/>
              <a:t>Current system cannot handle thousands of concurrent users</a:t>
            </a:r>
          </a:p>
          <a:p>
            <a:pPr lvl="1">
              <a:lnSpc>
                <a:spcPct val="100000"/>
              </a:lnSpc>
            </a:pPr>
            <a:r>
              <a:rPr lang="en-GB" sz="1000" dirty="0"/>
              <a:t>Need for high availability and scalability</a:t>
            </a:r>
          </a:p>
          <a:p>
            <a:pPr marL="795847" lvl="1" indent="0">
              <a:lnSpc>
                <a:spcPct val="100000"/>
              </a:lnSpc>
              <a:buNone/>
            </a:pPr>
            <a:endParaRPr lang="en-GB" sz="1200" dirty="0"/>
          </a:p>
          <a:p>
            <a:pPr>
              <a:lnSpc>
                <a:spcPct val="100000"/>
              </a:lnSpc>
            </a:pPr>
            <a:r>
              <a:rPr lang="en-GB" sz="1200" b="1" dirty="0"/>
              <a:t>Solution Requirements</a:t>
            </a:r>
            <a:r>
              <a:rPr lang="en-GB" sz="1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GB" sz="1000" dirty="0"/>
              <a:t>Functional CRUD operations with no delay</a:t>
            </a:r>
          </a:p>
          <a:p>
            <a:pPr lvl="1">
              <a:lnSpc>
                <a:spcPct val="100000"/>
              </a:lnSpc>
            </a:pPr>
            <a:r>
              <a:rPr lang="en-GB" sz="1000" dirty="0"/>
              <a:t>Load balanced, scalable architecture</a:t>
            </a:r>
          </a:p>
          <a:p>
            <a:pPr lvl="1">
              <a:lnSpc>
                <a:spcPct val="100000"/>
              </a:lnSpc>
            </a:pPr>
            <a:r>
              <a:rPr lang="en-GB" sz="1000" dirty="0"/>
              <a:t>High availability (limited downtime)</a:t>
            </a:r>
          </a:p>
          <a:p>
            <a:pPr lvl="1">
              <a:lnSpc>
                <a:spcPct val="100000"/>
              </a:lnSpc>
            </a:pPr>
            <a:r>
              <a:rPr lang="en-GB" sz="1000" dirty="0"/>
              <a:t>Secure database access</a:t>
            </a:r>
          </a:p>
          <a:p>
            <a:pPr lvl="1">
              <a:lnSpc>
                <a:spcPct val="100000"/>
              </a:lnSpc>
            </a:pPr>
            <a:r>
              <a:rPr lang="en-GB" sz="1000" dirty="0"/>
              <a:t>Cost optimization</a:t>
            </a:r>
          </a:p>
          <a:p>
            <a:pPr lvl="1">
              <a:lnSpc>
                <a:spcPct val="100000"/>
              </a:lnSpc>
            </a:pPr>
            <a:r>
              <a:rPr lang="en-GB" sz="1000" dirty="0"/>
              <a:t>High performance under variable loads</a:t>
            </a:r>
          </a:p>
          <a:p>
            <a:pPr lvl="1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32560A-AB4A-AD23-A5FA-1BFF83D6285F}"/>
              </a:ext>
            </a:extLst>
          </p:cNvPr>
          <p:cNvCxnSpPr/>
          <p:nvPr/>
        </p:nvCxnSpPr>
        <p:spPr>
          <a:xfrm flipV="1">
            <a:off x="-1657" y="1360006"/>
            <a:ext cx="12195314" cy="21533"/>
          </a:xfrm>
          <a:prstGeom prst="straightConnector1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7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FD77-EA61-B3EE-786E-E73F1A1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0845"/>
            <a:ext cx="11360800" cy="763600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Solution overview</a:t>
            </a: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509F-96A5-6CC2-5B85-9F94A79F4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800" cy="52070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High-Level Description</a:t>
            </a:r>
            <a:r>
              <a:rPr lang="en-GB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Multi-tier web application hosted on AWS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Decoupled architecture with separate web and database layers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Managed database service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Load balancing for traffic distribution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b="1" dirty="0"/>
              <a:t>Design Considerations</a:t>
            </a:r>
            <a:r>
              <a:rPr lang="en-GB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AWS Well-Architected Framework principles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Cost optimization within lab budget constraints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Security best practices</a:t>
            </a:r>
          </a:p>
          <a:p>
            <a:pPr marL="795847" lvl="1" indent="0">
              <a:lnSpc>
                <a:spcPct val="100000"/>
              </a:lnSpc>
              <a:buNone/>
            </a:pP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32560A-AB4A-AD23-A5FA-1BFF83D6285F}"/>
              </a:ext>
            </a:extLst>
          </p:cNvPr>
          <p:cNvCxnSpPr/>
          <p:nvPr/>
        </p:nvCxnSpPr>
        <p:spPr>
          <a:xfrm flipV="1">
            <a:off x="-1657" y="1360006"/>
            <a:ext cx="12195314" cy="21533"/>
          </a:xfrm>
          <a:prstGeom prst="straightConnector1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4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FD77-EA61-B3EE-786E-E73F1A1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0845"/>
            <a:ext cx="11360800" cy="763600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Architecture diagram of the solution : EXAMPLE</a:t>
            </a:r>
          </a:p>
          <a:p>
            <a:endParaRPr lang="en-US" sz="3600" b="1" dirty="0">
              <a:solidFill>
                <a:srgbClr val="002060"/>
              </a:solidFill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509F-96A5-6CC2-5B85-9F94A79F4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752971" cy="4555200"/>
          </a:xfrm>
        </p:spPr>
        <p:txBody>
          <a:bodyPr/>
          <a:lstStyle/>
          <a:p>
            <a:pPr marL="152396" indent="0">
              <a:lnSpc>
                <a:spcPct val="100000"/>
              </a:lnSpc>
              <a:buNone/>
            </a:pPr>
            <a:r>
              <a:rPr lang="en-GB" sz="1700" b="1" dirty="0"/>
              <a:t> Why This Architecture Works</a:t>
            </a:r>
          </a:p>
          <a:p>
            <a:pPr marL="152396" indent="0">
              <a:lnSpc>
                <a:spcPct val="100000"/>
              </a:lnSpc>
              <a:buNone/>
            </a:pPr>
            <a:br>
              <a:rPr lang="en-GB" sz="1700" dirty="0"/>
            </a:br>
            <a:r>
              <a:rPr lang="en-GB" sz="1700" b="1" dirty="0"/>
              <a:t>High Availability 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1700" dirty="0"/>
              <a:t>Public/private subnets in </a:t>
            </a:r>
            <a:r>
              <a:rPr lang="en-GB" sz="1700" b="1" dirty="0"/>
              <a:t>both AZ 1A and 1B</a:t>
            </a:r>
            <a:r>
              <a:rPr lang="en-GB" sz="1700" dirty="0"/>
              <a:t> ensure no single point of failure.</a:t>
            </a:r>
          </a:p>
          <a:p>
            <a:pPr marL="152396" indent="0">
              <a:lnSpc>
                <a:spcPct val="100000"/>
              </a:lnSpc>
              <a:buNone/>
            </a:pPr>
            <a:r>
              <a:rPr lang="en-GB" sz="1700" b="1" dirty="0"/>
              <a:t>Security: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1700" dirty="0"/>
              <a:t>Web servers (EC2) and database (RDS) are isolated in private subnets.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1700" dirty="0"/>
              <a:t>ALB in public subnets acts as a secure entry point.</a:t>
            </a:r>
          </a:p>
          <a:p>
            <a:pPr marL="152396" indent="0">
              <a:lnSpc>
                <a:spcPct val="100000"/>
              </a:lnSpc>
              <a:buNone/>
            </a:pPr>
            <a:r>
              <a:rPr lang="en-GB" sz="1700" b="1" dirty="0"/>
              <a:t>Scalability: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1700" dirty="0"/>
              <a:t>Auto Scaling launches EC2 instances in </a:t>
            </a:r>
            <a:r>
              <a:rPr lang="en-GB" sz="1700" b="1" dirty="0"/>
              <a:t>private 1A/1B</a:t>
            </a:r>
            <a:r>
              <a:rPr lang="en-GB" sz="1700" dirty="0"/>
              <a:t> based on demand.</a:t>
            </a:r>
          </a:p>
          <a:p>
            <a:pPr marL="152396" indent="0">
              <a:lnSpc>
                <a:spcPct val="100000"/>
              </a:lnSpc>
              <a:buNone/>
            </a:pPr>
            <a:r>
              <a:rPr lang="en-GB" sz="1700" b="1" dirty="0"/>
              <a:t>Cost Control: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1700" dirty="0"/>
              <a:t>Minimal NAT Gateway usage (public subnets handle internet traffic).</a:t>
            </a:r>
          </a:p>
          <a:p>
            <a:pPr marL="15240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400" dirty="0">
              <a:solidFill>
                <a:srgbClr val="232F3E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32560A-AB4A-AD23-A5FA-1BFF83D6285F}"/>
              </a:ext>
            </a:extLst>
          </p:cNvPr>
          <p:cNvCxnSpPr/>
          <p:nvPr/>
        </p:nvCxnSpPr>
        <p:spPr>
          <a:xfrm flipV="1">
            <a:off x="-1657" y="1360006"/>
            <a:ext cx="12195314" cy="21533"/>
          </a:xfrm>
          <a:prstGeom prst="straightConnector1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C9C2CD7B-3644-235C-AD46-66A53834A7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19" y="1601232"/>
            <a:ext cx="4977840" cy="44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FD77-EA61-B3EE-786E-E73F1A1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0845"/>
            <a:ext cx="11360800" cy="763600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Demo</a:t>
            </a:r>
            <a:endParaRPr lang="en-US" dirty="0"/>
          </a:p>
          <a:p>
            <a:endParaRPr lang="en-US" sz="3600" b="1" dirty="0">
              <a:solidFill>
                <a:srgbClr val="002060"/>
              </a:solidFill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509F-96A5-6CC2-5B85-9F94A79F4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608965" indent="-456565">
              <a:lnSpc>
                <a:spcPct val="100000"/>
              </a:lnSpc>
              <a:spcAft>
                <a:spcPts val="1200"/>
              </a:spcAft>
            </a:pPr>
            <a:endParaRPr lang="en-US" sz="1400" dirty="0">
              <a:solidFill>
                <a:srgbClr val="232F3E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32560A-AB4A-AD23-A5FA-1BFF83D6285F}"/>
              </a:ext>
            </a:extLst>
          </p:cNvPr>
          <p:cNvCxnSpPr/>
          <p:nvPr/>
        </p:nvCxnSpPr>
        <p:spPr>
          <a:xfrm flipV="1">
            <a:off x="-1657" y="1360006"/>
            <a:ext cx="12195314" cy="21533"/>
          </a:xfrm>
          <a:prstGeom prst="straightConnector1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EECDB8-5E50-1D21-8C6C-E15B958817C8}"/>
              </a:ext>
            </a:extLst>
          </p:cNvPr>
          <p:cNvSpPr txBox="1"/>
          <p:nvPr/>
        </p:nvSpPr>
        <p:spPr>
          <a:xfrm>
            <a:off x="4028661" y="4898335"/>
            <a:ext cx="6147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GB" dirty="0">
                <a:solidFill>
                  <a:srgbClr val="FF0000"/>
                </a:solidFill>
                <a:cs typeface="Arial"/>
              </a:rPr>
              <a:t>​</a:t>
            </a:r>
            <a:endParaRPr lang="en-GB" dirty="0"/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B16F3C7-81B1-065C-CC5C-9A436448F9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6" y="1727718"/>
            <a:ext cx="9569136" cy="466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1D846-AE60-64D7-C9E9-A68729021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01AB-F324-441C-1EAD-F5DF5A11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0845"/>
            <a:ext cx="11360800" cy="763600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Demo</a:t>
            </a:r>
            <a:endParaRPr lang="en-US" dirty="0"/>
          </a:p>
          <a:p>
            <a:endParaRPr lang="en-US" sz="3600" b="1" dirty="0">
              <a:solidFill>
                <a:srgbClr val="002060"/>
              </a:solidFill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77DDD-466C-E7DF-93E6-B7532324F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608965" indent="-456565">
              <a:lnSpc>
                <a:spcPct val="100000"/>
              </a:lnSpc>
              <a:spcAft>
                <a:spcPts val="1200"/>
              </a:spcAft>
            </a:pPr>
            <a:endParaRPr lang="en-US" sz="1400" dirty="0">
              <a:solidFill>
                <a:srgbClr val="232F3E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20890B-CE17-5BD7-0C99-EF0FDE3C1F5A}"/>
              </a:ext>
            </a:extLst>
          </p:cNvPr>
          <p:cNvCxnSpPr/>
          <p:nvPr/>
        </p:nvCxnSpPr>
        <p:spPr>
          <a:xfrm flipV="1">
            <a:off x="-1657" y="1360006"/>
            <a:ext cx="12195314" cy="21533"/>
          </a:xfrm>
          <a:prstGeom prst="straightConnector1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EC026F-2565-7B68-852F-1A0CF79BFFC8}"/>
              </a:ext>
            </a:extLst>
          </p:cNvPr>
          <p:cNvSpPr txBox="1"/>
          <p:nvPr/>
        </p:nvSpPr>
        <p:spPr>
          <a:xfrm>
            <a:off x="4028661" y="4898335"/>
            <a:ext cx="6147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GB" dirty="0">
                <a:solidFill>
                  <a:srgbClr val="FF0000"/>
                </a:solidFill>
                <a:cs typeface="Arial"/>
              </a:rPr>
              <a:t>​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C4C27-3648-D6F4-67E5-65A875E8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1" y="1644429"/>
            <a:ext cx="9368971" cy="49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5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F4127-38C1-BA19-F2B3-9A24DF0C5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ACDE-1FDA-9AE0-6EDE-B78013AC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0845"/>
            <a:ext cx="11360800" cy="763600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Demo</a:t>
            </a:r>
            <a:endParaRPr lang="en-US" dirty="0"/>
          </a:p>
          <a:p>
            <a:endParaRPr lang="en-US" sz="3600" b="1" dirty="0">
              <a:solidFill>
                <a:srgbClr val="002060"/>
              </a:solidFill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C238B-8A8D-AC80-8B2B-043C12568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608965" indent="-456565">
              <a:lnSpc>
                <a:spcPct val="100000"/>
              </a:lnSpc>
              <a:spcAft>
                <a:spcPts val="1200"/>
              </a:spcAft>
            </a:pPr>
            <a:endParaRPr lang="en-US" sz="1400" dirty="0">
              <a:solidFill>
                <a:srgbClr val="232F3E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EA2EEE-7BE0-37C0-8824-C6E733D833AA}"/>
              </a:ext>
            </a:extLst>
          </p:cNvPr>
          <p:cNvCxnSpPr/>
          <p:nvPr/>
        </p:nvCxnSpPr>
        <p:spPr>
          <a:xfrm flipV="1">
            <a:off x="-1657" y="1360006"/>
            <a:ext cx="12195314" cy="21533"/>
          </a:xfrm>
          <a:prstGeom prst="straightConnector1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BBD1FF-2651-E3EE-315B-95A5C3106BCF}"/>
              </a:ext>
            </a:extLst>
          </p:cNvPr>
          <p:cNvSpPr txBox="1"/>
          <p:nvPr/>
        </p:nvSpPr>
        <p:spPr>
          <a:xfrm>
            <a:off x="4028661" y="4898335"/>
            <a:ext cx="6147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GB" dirty="0">
                <a:solidFill>
                  <a:srgbClr val="FF0000"/>
                </a:solidFill>
                <a:cs typeface="Arial"/>
              </a:rPr>
              <a:t>​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E55BE-30A0-8C0C-1E07-C753B6D2D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7" y="1815184"/>
            <a:ext cx="10602686" cy="437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9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FD77-EA61-B3EE-786E-E73F1A11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0845"/>
            <a:ext cx="11360800" cy="763600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Lessons learned</a:t>
            </a:r>
          </a:p>
          <a:p>
            <a:endParaRPr lang="en-US" sz="3600" b="1" dirty="0">
              <a:solidFill>
                <a:srgbClr val="002060"/>
              </a:solidFill>
            </a:endParaRPr>
          </a:p>
          <a:p>
            <a:r>
              <a:rPr lang="en-GB" sz="1700" b="1" dirty="0"/>
              <a:t>Challenges Overcome:</a:t>
            </a:r>
            <a:br>
              <a:rPr lang="en-GB" sz="1700" dirty="0"/>
            </a:br>
            <a:r>
              <a:rPr lang="en-GB" sz="1700" dirty="0"/>
              <a:t>RDS Migration Issues : EC2 instances failed to fetch user data from RDS after migration.</a:t>
            </a:r>
            <a:br>
              <a:rPr lang="en-GB" sz="1700" dirty="0"/>
            </a:br>
            <a:br>
              <a:rPr lang="en-GB" sz="1700" dirty="0"/>
            </a:br>
            <a:r>
              <a:rPr lang="en-GB" sz="1700" b="1" dirty="0"/>
              <a:t>Helpful Resources: </a:t>
            </a:r>
            <a:br>
              <a:rPr lang="en-GB" sz="1700" dirty="0"/>
            </a:br>
            <a:r>
              <a:rPr lang="en-GB" sz="1700" dirty="0"/>
              <a:t>AWS Documentation </a:t>
            </a:r>
            <a:r>
              <a:rPr lang="en-GB" sz="1700" dirty="0">
                <a:hlinkClick r:id="rId3"/>
              </a:rPr>
              <a:t>RDS Troubleshooting Guide</a:t>
            </a:r>
            <a:r>
              <a:rPr lang="en-GB" sz="1700" dirty="0"/>
              <a:t>, </a:t>
            </a:r>
            <a:br>
              <a:rPr lang="en-GB" sz="1700" dirty="0"/>
            </a:br>
            <a:r>
              <a:rPr lang="en-GB" sz="1700" dirty="0"/>
              <a:t>AWS Academy course labs on EC2, VPC, RDS, and Auto Scaling </a:t>
            </a:r>
            <a:br>
              <a:rPr lang="en-GB" sz="1700" dirty="0"/>
            </a:br>
            <a:br>
              <a:rPr lang="en-GB" sz="1700" b="1" dirty="0"/>
            </a:br>
            <a:r>
              <a:rPr lang="en-GB" sz="1700" b="1" dirty="0"/>
              <a:t>New Skills Developed: </a:t>
            </a:r>
            <a:br>
              <a:rPr lang="en-GB" sz="1700" b="1" dirty="0"/>
            </a:br>
            <a:r>
              <a:rPr lang="en-GB" sz="1700" dirty="0"/>
              <a:t>Infrastructure Debugging,</a:t>
            </a:r>
            <a:br>
              <a:rPr lang="en-GB" sz="1700" dirty="0"/>
            </a:br>
            <a:r>
              <a:rPr lang="en-GB" sz="1700" dirty="0"/>
              <a:t>Used VPC Flow Logs to trace blocked traffic between EC2 and RDS,</a:t>
            </a:r>
            <a:br>
              <a:rPr lang="en-GB" sz="1700" dirty="0"/>
            </a:br>
            <a:r>
              <a:rPr lang="en-GB" sz="1700" dirty="0"/>
              <a:t>IAM Fine-Tuning,</a:t>
            </a:r>
            <a:br>
              <a:rPr lang="en-GB" sz="1700" dirty="0"/>
            </a:br>
            <a:r>
              <a:rPr lang="en-GB" sz="1700" dirty="0"/>
              <a:t>Created custom policies to grant EC2 instances read-only access to Secrets Manager,</a:t>
            </a:r>
            <a:br>
              <a:rPr lang="en-GB" sz="1700" dirty="0"/>
            </a:br>
            <a:r>
              <a:rPr lang="en-GB" sz="1700" dirty="0"/>
              <a:t>Database Migration,</a:t>
            </a:r>
            <a:br>
              <a:rPr lang="en-GB" sz="1700" dirty="0"/>
            </a:br>
            <a:r>
              <a:rPr lang="en-GB" sz="1700" dirty="0"/>
              <a:t>Learned </a:t>
            </a:r>
            <a:r>
              <a:rPr lang="en-GB" sz="1700" dirty="0" err="1"/>
              <a:t>mysqldump</a:t>
            </a:r>
            <a:r>
              <a:rPr lang="en-GB" sz="1700" dirty="0"/>
              <a:t> and </a:t>
            </a:r>
            <a:r>
              <a:rPr lang="en-GB" sz="1700" dirty="0" err="1"/>
              <a:t>mysql</a:t>
            </a:r>
            <a:r>
              <a:rPr lang="en-GB" sz="1700" dirty="0"/>
              <a:t> client commands to transfer data to RDS.</a:t>
            </a:r>
            <a:br>
              <a:rPr lang="en-GB" sz="1700" dirty="0"/>
            </a:br>
            <a:br>
              <a:rPr lang="en-GB" sz="1700" dirty="0"/>
            </a:br>
            <a:r>
              <a:rPr lang="en-GB" sz="1700" b="1" dirty="0"/>
              <a:t>Next Steps:</a:t>
            </a:r>
            <a:br>
              <a:rPr lang="en-GB" sz="1700" dirty="0"/>
            </a:br>
            <a:r>
              <a:rPr lang="en-GB" sz="1700" dirty="0"/>
              <a:t>Enhance Security,</a:t>
            </a:r>
            <a:br>
              <a:rPr lang="en-GB" sz="1700" dirty="0"/>
            </a:br>
            <a:r>
              <a:rPr lang="en-GB" sz="1700" dirty="0"/>
              <a:t>Implement HTTPS via ACM certificates,</a:t>
            </a:r>
            <a:br>
              <a:rPr lang="en-GB" sz="1700" dirty="0"/>
            </a:br>
            <a:r>
              <a:rPr lang="en-GB" sz="1700" dirty="0"/>
              <a:t>Restrict ALB access to university IP ranges.</a:t>
            </a:r>
            <a:br>
              <a:rPr lang="en-GB" sz="1700" dirty="0"/>
            </a:br>
            <a:endParaRPr lang="en-US" sz="1700" dirty="0">
              <a:solidFill>
                <a:srgbClr val="00206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32560A-AB4A-AD23-A5FA-1BFF83D6285F}"/>
              </a:ext>
            </a:extLst>
          </p:cNvPr>
          <p:cNvCxnSpPr/>
          <p:nvPr/>
        </p:nvCxnSpPr>
        <p:spPr>
          <a:xfrm flipV="1">
            <a:off x="-1657" y="1360006"/>
            <a:ext cx="12195314" cy="21533"/>
          </a:xfrm>
          <a:prstGeom prst="straightConnector1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17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350348" y="304247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Questions?</a:t>
            </a:r>
            <a:endParaRPr lang="en-US" sz="3600">
              <a:solidFill>
                <a:schemeClr val="tx1">
                  <a:lumMod val="95000"/>
                  <a:lumOff val="5000"/>
                </a:schemeClr>
              </a:solidFill>
              <a:latin typeface="Nunito"/>
              <a:ea typeface="Nunito"/>
              <a:cs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1156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1712</TotalTime>
  <Words>975</Words>
  <Application>Microsoft Office PowerPoint</Application>
  <PresentationFormat>Widescreen</PresentationFormat>
  <Paragraphs>94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Arial,Sans-Serif</vt:lpstr>
      <vt:lpstr>Calibri</vt:lpstr>
      <vt:lpstr>Calibri Light</vt:lpstr>
      <vt:lpstr>Nunito</vt:lpstr>
      <vt:lpstr>Nunito Black</vt:lpstr>
      <vt:lpstr>office theme</vt:lpstr>
      <vt:lpstr>Simple Light</vt:lpstr>
      <vt:lpstr>PowerPoint Presentation</vt:lpstr>
      <vt:lpstr>Business scenario overview</vt:lpstr>
      <vt:lpstr>Solution overview </vt:lpstr>
      <vt:lpstr>Architecture diagram of the solution : EXAMPLE  </vt:lpstr>
      <vt:lpstr>Demo  </vt:lpstr>
      <vt:lpstr>Demo  </vt:lpstr>
      <vt:lpstr>Demo  </vt:lpstr>
      <vt:lpstr>Lessons learned  Challenges Overcome: RDS Migration Issues : EC2 instances failed to fetch user data from RDS after migration.  Helpful Resources:  AWS Documentation RDS Troubleshooting Guide,  AWS Academy course labs on EC2, VPC, RDS, and Auto Scaling   New Skills Developed:  Infrastructure Debugging, Used VPC Flow Logs to trace blocked traffic between EC2 and RDS, IAM Fine-Tuning, Created custom policies to grant EC2 instances read-only access to Secrets Manager, Database Migration, Learned mysqldump and mysql client commands to transfer data to RDS.  Next Steps: Enhance Security, Implement HTTPS via ACM certificates, Restrict ALB access to university IP ranges. 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Mirna Ljiljić</dc:creator>
  <cp:lastModifiedBy>Mirna Ljiljić</cp:lastModifiedBy>
  <cp:revision>113</cp:revision>
  <dcterms:created xsi:type="dcterms:W3CDTF">2023-05-07T14:20:35Z</dcterms:created>
  <dcterms:modified xsi:type="dcterms:W3CDTF">2025-06-13T19:08:17Z</dcterms:modified>
</cp:coreProperties>
</file>