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309" r:id="rId6"/>
    <p:sldId id="310" r:id="rId7"/>
    <p:sldId id="312" r:id="rId8"/>
    <p:sldId id="314" r:id="rId9"/>
    <p:sldId id="313" r:id="rId10"/>
    <p:sldId id="315" r:id="rId11"/>
    <p:sldId id="316" r:id="rId12"/>
    <p:sldId id="317" r:id="rId13"/>
    <p:sldId id="318" r:id="rId14"/>
    <p:sldId id="311" r:id="rId15"/>
    <p:sldId id="261" r:id="rId16"/>
    <p:sldId id="288" r:id="rId17"/>
    <p:sldId id="319" r:id="rId18"/>
    <p:sldId id="320" r:id="rId19"/>
    <p:sldId id="321" r:id="rId20"/>
    <p:sldId id="326" r:id="rId21"/>
    <p:sldId id="323" r:id="rId22"/>
    <p:sldId id="327" r:id="rId23"/>
    <p:sldId id="325" r:id="rId24"/>
    <p:sldId id="328" r:id="rId25"/>
    <p:sldId id="329" r:id="rId26"/>
    <p:sldId id="330" r:id="rId27"/>
    <p:sldId id="331" r:id="rId28"/>
    <p:sldId id="332" r:id="rId29"/>
    <p:sldId id="285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CC66"/>
    <a:srgbClr val="FFCC99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12" autoAdjust="0"/>
    <p:restoredTop sz="99395" autoAdjust="0"/>
  </p:normalViewPr>
  <p:slideViewPr>
    <p:cSldViewPr>
      <p:cViewPr>
        <p:scale>
          <a:sx n="142" d="100"/>
          <a:sy n="142" d="100"/>
        </p:scale>
        <p:origin x="822" y="2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1C6A467-4A88-4274-80E3-EEA27A0619AB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A25CB39-7D61-48DE-BA7E-511C561EF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亮亮图文旗舰店</a:t>
            </a:r>
            <a:r>
              <a:rPr lang="en-US" altLang="zh-CN" smtClean="0"/>
              <a:t>https://liangliangtuwen.tmall.com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702477-8858-4B3F-8E3F-E231DBE5AE8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6BFFE-C85A-4ECA-B7E6-DFB4E1F5B5F8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D960B-DD81-4157-981A-528DF31E5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1EB9A-7C70-4A74-8F4A-441DBE7A7BD0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228E-D4A4-4A52-A3E1-6B551C4DA0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02101-A7CD-4B02-AAE7-5DDA4F66C601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9D2F5-46CB-419B-A56D-46E9A7D223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FF2A-58F5-4063-8CC5-F8C1640AB9D5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1C10D-5CE7-4B8A-8A5D-78B30659E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539B4-7C95-4C77-905A-BFBE4FD707E2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1A6D8-50FD-4C9D-A194-EE5DE678BD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D6FC7-BCB7-48C0-8C26-DBA39781C656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C4F9-CD1E-498A-A9F3-8149E117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A10DC-1D89-4FF2-91D2-D779C6A4A470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5EF8-DFB9-43F1-8024-59DC18214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66AD-DB3B-4699-A3D3-C055E4AB19B5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BED8-81CD-42D9-96C3-1DDD781E7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07D76-11F1-41CC-A6F3-872E4BEB69E7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2F779-F229-41D5-99C2-A66A8278C7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1016-B1CE-426F-9ED1-9BF4EE799749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60719-3631-419E-92DD-AFFAEDC6A0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FF5C-2618-4157-8526-D2232A68C817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0760D-33AD-40FF-A6FF-FAF2669E99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EDB76D-017F-4100-9418-EDAD47EA5E81}" type="datetimeFigureOut">
              <a:rPr lang="zh-CN" altLang="en-US"/>
              <a:pPr>
                <a:defRPr/>
              </a:pPr>
              <a:t>2018-3-26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792AF-DD81-43EA-8D1A-56D47E86C5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 advClick="0" advTm="5000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t="12845"/>
          <a:stretch>
            <a:fillRect/>
          </a:stretch>
        </p:blipFill>
        <p:spPr bwMode="auto">
          <a:xfrm>
            <a:off x="1331913" y="-20638"/>
            <a:ext cx="6264275" cy="350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PA_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1413" y="3651250"/>
            <a:ext cx="44783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/>
                <a:ea typeface="微软雅黑"/>
                <a:cs typeface="落落补 汤圆"/>
              </a:rPr>
              <a:t>使用</a:t>
            </a:r>
            <a:r>
              <a:rPr lang="en-US" altLang="zh-CN" sz="3600">
                <a:latin typeface="微软雅黑"/>
                <a:ea typeface="微软雅黑"/>
                <a:cs typeface="落落补 汤圆"/>
              </a:rPr>
              <a:t>CCS5.3</a:t>
            </a:r>
            <a:r>
              <a:rPr lang="zh-CN" altLang="en-US" sz="3600">
                <a:latin typeface="微软雅黑"/>
                <a:ea typeface="微软雅黑"/>
                <a:cs typeface="落落补 汤圆"/>
              </a:rPr>
              <a:t>进行调试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4587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457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131888"/>
            <a:ext cx="470535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11188" y="1960563"/>
            <a:ext cx="8377237" cy="1258887"/>
            <a:chOff x="611560" y="1960552"/>
            <a:chExt cx="8376803" cy="1259270"/>
          </a:xfrm>
        </p:grpSpPr>
        <p:sp>
          <p:nvSpPr>
            <p:cNvPr id="4" name="矩形 3"/>
            <p:cNvSpPr/>
            <p:nvPr/>
          </p:nvSpPr>
          <p:spPr>
            <a:xfrm>
              <a:off x="611560" y="2787891"/>
              <a:ext cx="4392384" cy="4319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5003944" y="2284501"/>
              <a:ext cx="1439788" cy="719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文本框 9"/>
            <p:cNvSpPr txBox="1">
              <a:spLocks noChangeArrowheads="1"/>
            </p:cNvSpPr>
            <p:nvPr/>
          </p:nvSpPr>
          <p:spPr bwMode="auto">
            <a:xfrm>
              <a:off x="6432587" y="1960552"/>
              <a:ext cx="25557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这里选择安装路径，建议不要有中文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476375" y="3622675"/>
            <a:ext cx="7170738" cy="922338"/>
            <a:chOff x="1475656" y="3622253"/>
            <a:chExt cx="7170814" cy="923330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475656" y="4084713"/>
              <a:ext cx="4248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582" name="文本框 15"/>
            <p:cNvSpPr txBox="1">
              <a:spLocks noChangeArrowheads="1"/>
            </p:cNvSpPr>
            <p:nvPr/>
          </p:nvSpPr>
          <p:spPr bwMode="auto">
            <a:xfrm>
              <a:off x="5694142" y="3622253"/>
              <a:ext cx="295232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这里选择是给每个用户安装还是只给自己用户安装，单用户的无所谓</a:t>
              </a:r>
            </a:p>
          </p:txBody>
        </p: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5605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5602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131888"/>
            <a:ext cx="47910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文本框 3"/>
          <p:cNvSpPr txBox="1">
            <a:spLocks noChangeArrowheads="1"/>
          </p:cNvSpPr>
          <p:nvPr/>
        </p:nvSpPr>
        <p:spPr bwMode="auto">
          <a:xfrm>
            <a:off x="5580063" y="2717800"/>
            <a:ext cx="318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这里点击下一步即可开始安装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6630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6626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8388" y="1131888"/>
            <a:ext cx="4265612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图片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8" y="1131888"/>
            <a:ext cx="47910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323850" y="4608513"/>
            <a:ext cx="8424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安装完之后出现如图两个窗口，左面的为板子的驱动程序，有了之后便可以调试板子，右面的是安装完之后的信息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7654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sp>
        <p:nvSpPr>
          <p:cNvPr id="27650" name="文本框 2"/>
          <p:cNvSpPr txBox="1">
            <a:spLocks noChangeArrowheads="1"/>
          </p:cNvSpPr>
          <p:nvPr/>
        </p:nvSpPr>
        <p:spPr bwMode="auto">
          <a:xfrm>
            <a:off x="323850" y="4608513"/>
            <a:ext cx="8424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Calibri" pitchFamily="34" charset="0"/>
              </a:rPr>
              <a:t>分别点击下一步之后的窗口如图所示，分别完成即可</a:t>
            </a:r>
          </a:p>
        </p:txBody>
      </p:sp>
      <p:pic>
        <p:nvPicPr>
          <p:cNvPr id="27651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3" y="1131888"/>
            <a:ext cx="4648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0" y="1131888"/>
            <a:ext cx="4146550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8677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8674" name="图片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131888"/>
            <a:ext cx="47910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文本框 2"/>
          <p:cNvSpPr txBox="1">
            <a:spLocks noChangeArrowheads="1"/>
          </p:cNvSpPr>
          <p:nvPr/>
        </p:nvSpPr>
        <p:spPr bwMode="auto">
          <a:xfrm>
            <a:off x="5522913" y="1260475"/>
            <a:ext cx="32750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如果</a:t>
            </a:r>
            <a:r>
              <a:rPr lang="en-US" altLang="zh-CN">
                <a:latin typeface="Calibri" pitchFamily="34" charset="0"/>
              </a:rPr>
              <a:t>msi</a:t>
            </a:r>
            <a:r>
              <a:rPr lang="zh-CN" altLang="en-US">
                <a:latin typeface="Calibri" pitchFamily="34" charset="0"/>
              </a:rPr>
              <a:t>文件不是以管理员身份运行的，安装过程中就会出现如图所示的错误，安装失败</a:t>
            </a:r>
            <a:endParaRPr lang="en-US" altLang="zh-CN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所以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必须以管理员身份运行</a:t>
            </a:r>
            <a:endParaRPr lang="en-US" altLang="zh-CN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而</a:t>
            </a:r>
            <a:r>
              <a:rPr lang="en-US" altLang="zh-CN">
                <a:latin typeface="Calibri" pitchFamily="34" charset="0"/>
              </a:rPr>
              <a:t>msi</a:t>
            </a:r>
            <a:r>
              <a:rPr lang="zh-CN" altLang="en-US">
                <a:latin typeface="Calibri" pitchFamily="34" charset="0"/>
              </a:rPr>
              <a:t>文件的右键菜单中没有，所以需要用到之前命令提示符的办法</a:t>
            </a:r>
            <a:endParaRPr lang="en-US" altLang="zh-CN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用管理员身份打开命令提示符，在命令提示符里开任何文件都是管理员身份的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913" y="1089025"/>
            <a:ext cx="6415087" cy="31099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59113" y="2500313"/>
            <a:ext cx="33845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/>
                <a:ea typeface="微软雅黑"/>
                <a:cs typeface="微软雅黑"/>
              </a:rPr>
              <a:t>以</a:t>
            </a:r>
            <a:r>
              <a:rPr lang="en-US" altLang="zh-CN" sz="2800">
                <a:latin typeface="微软雅黑"/>
                <a:ea typeface="微软雅黑"/>
                <a:cs typeface="微软雅黑"/>
              </a:rPr>
              <a:t>LED</a:t>
            </a:r>
            <a:r>
              <a:rPr lang="zh-CN" altLang="en-US" sz="2800">
                <a:latin typeface="微软雅黑"/>
                <a:ea typeface="微软雅黑"/>
                <a:cs typeface="微软雅黑"/>
              </a:rPr>
              <a:t>为例介绍调试</a:t>
            </a:r>
          </a:p>
        </p:txBody>
      </p:sp>
      <p:sp>
        <p:nvSpPr>
          <p:cNvPr id="13" name="PA_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2650" y="1812925"/>
            <a:ext cx="25320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>
                <a:latin typeface="落落补 汤圆"/>
                <a:ea typeface="落落补 汤圆"/>
                <a:cs typeface="落落补 汤圆"/>
              </a:rPr>
              <a:t>THE TWO</a:t>
            </a:r>
            <a:endParaRPr lang="zh-CN" altLang="en-US" sz="4800">
              <a:latin typeface="落落补 汤圆"/>
              <a:ea typeface="落落补 汤圆"/>
              <a:cs typeface="落落补 汤圆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0728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0722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76350"/>
            <a:ext cx="5924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3" name="组合 12"/>
          <p:cNvGrpSpPr>
            <a:grpSpLocks/>
          </p:cNvGrpSpPr>
          <p:nvPr/>
        </p:nvGrpSpPr>
        <p:grpSpPr bwMode="auto">
          <a:xfrm>
            <a:off x="1908175" y="1522413"/>
            <a:ext cx="7056438" cy="1200150"/>
            <a:chOff x="1907704" y="1522988"/>
            <a:chExt cx="7056785" cy="1200329"/>
          </a:xfrm>
        </p:grpSpPr>
        <p:sp>
          <p:nvSpPr>
            <p:cNvPr id="3" name="矩形 2"/>
            <p:cNvSpPr/>
            <p:nvPr/>
          </p:nvSpPr>
          <p:spPr>
            <a:xfrm>
              <a:off x="1907704" y="1707165"/>
              <a:ext cx="576291" cy="288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725" name="文本框 6"/>
            <p:cNvSpPr txBox="1">
              <a:spLocks noChangeArrowheads="1"/>
            </p:cNvSpPr>
            <p:nvPr/>
          </p:nvSpPr>
          <p:spPr bwMode="auto">
            <a:xfrm>
              <a:off x="6325731" y="1522988"/>
              <a:ext cx="263875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Calibri" pitchFamily="34" charset="0"/>
                </a:rPr>
                <a:t>在安装好驱动并且板子和电脑连接之后即可开始调试了，代码写好后，点击上方的</a:t>
              </a:r>
              <a:r>
                <a:rPr lang="en-US" altLang="zh-CN">
                  <a:latin typeface="Calibri" pitchFamily="34" charset="0"/>
                </a:rPr>
                <a:t>[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debug</a:t>
              </a:r>
              <a:r>
                <a:rPr lang="en-US" altLang="zh-CN">
                  <a:latin typeface="Calibri" pitchFamily="34" charset="0"/>
                </a:rPr>
                <a:t>]</a:t>
              </a:r>
              <a:r>
                <a:rPr lang="zh-CN" altLang="en-US">
                  <a:latin typeface="Calibri" pitchFamily="34" charset="0"/>
                </a:rPr>
                <a:t>按钮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2483995" y="1851649"/>
              <a:ext cx="3959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1764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174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1050925"/>
            <a:ext cx="7416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555875" y="1276350"/>
            <a:ext cx="4270375" cy="2147888"/>
            <a:chOff x="2555776" y="1275606"/>
            <a:chExt cx="4269888" cy="2148947"/>
          </a:xfrm>
        </p:grpSpPr>
        <p:grpSp>
          <p:nvGrpSpPr>
            <p:cNvPr id="31758" name="组合 17"/>
            <p:cNvGrpSpPr>
              <a:grpSpLocks/>
            </p:cNvGrpSpPr>
            <p:nvPr/>
          </p:nvGrpSpPr>
          <p:grpSpPr bwMode="auto">
            <a:xfrm>
              <a:off x="2555776" y="1275606"/>
              <a:ext cx="4269888" cy="2148947"/>
              <a:chOff x="2555776" y="1275606"/>
              <a:chExt cx="4269888" cy="2148947"/>
            </a:xfrm>
          </p:grpSpPr>
          <p:pic>
            <p:nvPicPr>
              <p:cNvPr id="31760" name="图片 14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347864" y="2859782"/>
                <a:ext cx="3477800" cy="564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" name="矩形 1"/>
              <p:cNvSpPr/>
              <p:nvPr/>
            </p:nvSpPr>
            <p:spPr>
              <a:xfrm>
                <a:off x="2555776" y="1275606"/>
                <a:ext cx="936518" cy="20171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3024036" y="1477318"/>
                <a:ext cx="900009" cy="1402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759" name="文本框 5"/>
            <p:cNvSpPr txBox="1">
              <a:spLocks noChangeArrowheads="1"/>
            </p:cNvSpPr>
            <p:nvPr/>
          </p:nvSpPr>
          <p:spPr bwMode="auto">
            <a:xfrm>
              <a:off x="4080641" y="2502725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调试的快捷按键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898650" y="3292475"/>
            <a:ext cx="4857750" cy="819150"/>
            <a:chOff x="1899152" y="3291830"/>
            <a:chExt cx="4856586" cy="820175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4067157" y="3291830"/>
              <a:ext cx="0" cy="432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757" name="文本框 15"/>
            <p:cNvSpPr txBox="1">
              <a:spLocks noChangeArrowheads="1"/>
            </p:cNvSpPr>
            <p:nvPr/>
          </p:nvSpPr>
          <p:spPr bwMode="auto">
            <a:xfrm>
              <a:off x="1899152" y="3742673"/>
              <a:ext cx="48565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Resume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点击之后结束单步模式，直接持续运行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700463" y="3292475"/>
            <a:ext cx="2032000" cy="1477963"/>
            <a:chOff x="3700353" y="3291830"/>
            <a:chExt cx="2031325" cy="1479196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4716016" y="3291830"/>
              <a:ext cx="0" cy="1080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755" name="文本框 20"/>
            <p:cNvSpPr txBox="1">
              <a:spLocks noChangeArrowheads="1"/>
            </p:cNvSpPr>
            <p:nvPr/>
          </p:nvSpPr>
          <p:spPr bwMode="auto">
            <a:xfrm>
              <a:off x="3700353" y="4401694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点击之后停止调试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357688" y="3003550"/>
            <a:ext cx="2159000" cy="2065338"/>
            <a:chOff x="4358079" y="3003798"/>
            <a:chExt cx="2158137" cy="2064924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5373673" y="3313299"/>
              <a:ext cx="0" cy="1079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752" name="文本框 27"/>
            <p:cNvSpPr txBox="1">
              <a:spLocks noChangeArrowheads="1"/>
            </p:cNvSpPr>
            <p:nvPr/>
          </p:nvSpPr>
          <p:spPr bwMode="auto">
            <a:xfrm>
              <a:off x="4358079" y="4422391"/>
              <a:ext cx="21581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Step into Step Over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都是单步调试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980130" y="3003798"/>
              <a:ext cx="744239" cy="2872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772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sp>
        <p:nvSpPr>
          <p:cNvPr id="32770" name="文本框 1"/>
          <p:cNvSpPr txBox="1">
            <a:spLocks noChangeArrowheads="1"/>
          </p:cNvSpPr>
          <p:nvPr/>
        </p:nvSpPr>
        <p:spPr bwMode="auto">
          <a:xfrm>
            <a:off x="1116013" y="1347788"/>
            <a:ext cx="45434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Step Into </a:t>
            </a:r>
            <a:r>
              <a:rPr lang="zh-CN" altLang="en-US">
                <a:latin typeface="Calibri" pitchFamily="34" charset="0"/>
              </a:rPr>
              <a:t>单步时会进入子函数中一步一步走</a:t>
            </a:r>
            <a:endParaRPr lang="en-US" altLang="zh-CN">
              <a:latin typeface="Calibri" pitchFamily="34" charset="0"/>
            </a:endParaRPr>
          </a:p>
          <a:p>
            <a:r>
              <a:rPr lang="en-US" altLang="zh-CN">
                <a:latin typeface="Calibri" pitchFamily="34" charset="0"/>
              </a:rPr>
              <a:t>Step Over </a:t>
            </a:r>
            <a:r>
              <a:rPr lang="zh-CN" altLang="en-US">
                <a:latin typeface="Calibri" pitchFamily="34" charset="0"/>
              </a:rPr>
              <a:t>单步时遇到子函数会一步跳过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3805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3794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163" y="1050925"/>
            <a:ext cx="7416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11188" y="2355850"/>
            <a:ext cx="7056437" cy="1152525"/>
            <a:chOff x="611560" y="2355726"/>
            <a:chExt cx="7056784" cy="1152128"/>
          </a:xfrm>
        </p:grpSpPr>
        <p:sp>
          <p:nvSpPr>
            <p:cNvPr id="3" name="矩形 2"/>
            <p:cNvSpPr/>
            <p:nvPr/>
          </p:nvSpPr>
          <p:spPr>
            <a:xfrm>
              <a:off x="611560" y="2355726"/>
              <a:ext cx="2160693" cy="11521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2772253" y="2931790"/>
              <a:ext cx="1079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03" name="文本框 7"/>
            <p:cNvSpPr txBox="1">
              <a:spLocks noChangeArrowheads="1"/>
            </p:cNvSpPr>
            <p:nvPr/>
          </p:nvSpPr>
          <p:spPr bwMode="auto">
            <a:xfrm>
              <a:off x="3851920" y="2608624"/>
              <a:ext cx="381642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程序部分，可单步，箭头表示即将执行的一行代码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884363" y="1276350"/>
            <a:ext cx="6324600" cy="3763963"/>
            <a:chOff x="1884544" y="1275606"/>
            <a:chExt cx="6323860" cy="3765305"/>
          </a:xfrm>
        </p:grpSpPr>
        <p:pic>
          <p:nvPicPr>
            <p:cNvPr id="33797" name="图片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84544" y="2828106"/>
              <a:ext cx="5230895" cy="185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3995672" y="1275606"/>
              <a:ext cx="4212732" cy="10084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4427421" y="2290381"/>
              <a:ext cx="1007944" cy="107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00" name="文本框 22"/>
            <p:cNvSpPr txBox="1">
              <a:spLocks noChangeArrowheads="1"/>
            </p:cNvSpPr>
            <p:nvPr/>
          </p:nvSpPr>
          <p:spPr bwMode="auto">
            <a:xfrm>
              <a:off x="2312533" y="4671579"/>
              <a:ext cx="43749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这里可以查看定义的值，或者寄存器的值</a:t>
              </a:r>
            </a:p>
          </p:txBody>
        </p: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8"/>
          <p:cNvSpPr txBox="1"/>
          <p:nvPr>
            <p:custDataLst>
              <p:tags r:id="rId1"/>
            </p:custDataLst>
          </p:nvPr>
        </p:nvSpPr>
        <p:spPr>
          <a:xfrm>
            <a:off x="4040188" y="1527175"/>
            <a:ext cx="3460750" cy="203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硬件驱动的安装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LED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为例介绍调试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16386" name="PA_文本框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92663" y="449263"/>
            <a:ext cx="13144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latin typeface="微软雅黑"/>
                <a:ea typeface="微软雅黑"/>
                <a:cs typeface="落落补 汤圆"/>
              </a:rPr>
              <a:t>目录</a:t>
            </a:r>
          </a:p>
        </p:txBody>
      </p:sp>
      <p:sp>
        <p:nvSpPr>
          <p:cNvPr id="64" name="PA_任意多边形 63"/>
          <p:cNvSpPr/>
          <p:nvPr>
            <p:custDataLst>
              <p:tags r:id="rId3"/>
            </p:custDataLst>
          </p:nvPr>
        </p:nvSpPr>
        <p:spPr>
          <a:xfrm>
            <a:off x="3779838" y="1560513"/>
            <a:ext cx="3529012" cy="92075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PA_任意多边形 65"/>
          <p:cNvSpPr/>
          <p:nvPr>
            <p:custDataLst>
              <p:tags r:id="rId4"/>
            </p:custDataLst>
          </p:nvPr>
        </p:nvSpPr>
        <p:spPr>
          <a:xfrm>
            <a:off x="3811588" y="2214563"/>
            <a:ext cx="3527425" cy="90487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7" name="PA_任意多边形 66"/>
          <p:cNvSpPr/>
          <p:nvPr>
            <p:custDataLst>
              <p:tags r:id="rId5"/>
            </p:custDataLst>
          </p:nvPr>
        </p:nvSpPr>
        <p:spPr>
          <a:xfrm>
            <a:off x="3752850" y="2867025"/>
            <a:ext cx="3527425" cy="90488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8" name="PA_任意多边形 67"/>
          <p:cNvSpPr/>
          <p:nvPr>
            <p:custDataLst>
              <p:tags r:id="rId6"/>
            </p:custDataLst>
          </p:nvPr>
        </p:nvSpPr>
        <p:spPr>
          <a:xfrm>
            <a:off x="3752850" y="3519488"/>
            <a:ext cx="3527425" cy="90487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9" name="PA_任意多边形 68"/>
          <p:cNvSpPr/>
          <p:nvPr>
            <p:custDataLst>
              <p:tags r:id="rId7"/>
            </p:custDataLst>
          </p:nvPr>
        </p:nvSpPr>
        <p:spPr>
          <a:xfrm>
            <a:off x="3770313" y="4171950"/>
            <a:ext cx="3527425" cy="90488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6392" name="PA_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1281113" y="-14288"/>
            <a:ext cx="2416175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4841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4818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203325"/>
            <a:ext cx="4419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95288" y="561975"/>
            <a:ext cx="8445500" cy="2284413"/>
            <a:chOff x="395536" y="562630"/>
            <a:chExt cx="8444458" cy="2284378"/>
          </a:xfrm>
        </p:grpSpPr>
        <p:grpSp>
          <p:nvGrpSpPr>
            <p:cNvPr id="34835" name="组合 13"/>
            <p:cNvGrpSpPr>
              <a:grpSpLocks/>
            </p:cNvGrpSpPr>
            <p:nvPr/>
          </p:nvGrpSpPr>
          <p:grpSpPr bwMode="auto">
            <a:xfrm>
              <a:off x="395536" y="562630"/>
              <a:ext cx="8444458" cy="1433056"/>
              <a:chOff x="395536" y="562630"/>
              <a:chExt cx="8444458" cy="1433056"/>
            </a:xfrm>
          </p:grpSpPr>
          <p:pic>
            <p:nvPicPr>
              <p:cNvPr id="34837" name="图片 11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87624" y="562630"/>
                <a:ext cx="7652370" cy="1281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" name="直接连接符 3"/>
              <p:cNvCxnSpPr/>
              <p:nvPr/>
            </p:nvCxnSpPr>
            <p:spPr>
              <a:xfrm>
                <a:off x="395536" y="1996121"/>
                <a:ext cx="89524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1403474" y="1419867"/>
                <a:ext cx="3023815" cy="504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4836" name="文本框 14"/>
            <p:cNvSpPr txBox="1">
              <a:spLocks noChangeArrowheads="1"/>
            </p:cNvSpPr>
            <p:nvPr/>
          </p:nvSpPr>
          <p:spPr bwMode="auto">
            <a:xfrm>
              <a:off x="4777389" y="1923678"/>
              <a:ext cx="393332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PxDIR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设置为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时对应管脚为输入，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时为输出，所以第一步是设置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口的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BIT5(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即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P4.5)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为输出模式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95288" y="1400175"/>
            <a:ext cx="9094787" cy="2257425"/>
            <a:chOff x="395536" y="1404818"/>
            <a:chExt cx="9095057" cy="2257188"/>
          </a:xfrm>
        </p:grpSpPr>
        <p:pic>
          <p:nvPicPr>
            <p:cNvPr id="34831" name="图片 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69631" y="1404818"/>
              <a:ext cx="7820962" cy="1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直接连接符 17"/>
            <p:cNvCxnSpPr/>
            <p:nvPr/>
          </p:nvCxnSpPr>
          <p:spPr>
            <a:xfrm>
              <a:off x="395536" y="2131817"/>
              <a:ext cx="89537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1403628" y="2068323"/>
              <a:ext cx="3610082" cy="12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834" name="文本框 20"/>
            <p:cNvSpPr txBox="1">
              <a:spLocks noChangeArrowheads="1"/>
            </p:cNvSpPr>
            <p:nvPr/>
          </p:nvSpPr>
          <p:spPr bwMode="auto">
            <a:xfrm>
              <a:off x="4781479" y="3015675"/>
              <a:ext cx="411202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输出模式时，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输出高电平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输出低电平</a:t>
              </a:r>
              <a:endParaRPr lang="en-US" altLang="zh-CN">
                <a:solidFill>
                  <a:srgbClr val="FF0000"/>
                </a:solidFill>
                <a:latin typeface="Calibri" pitchFamily="34" charset="0"/>
              </a:endParaRPr>
            </a:p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输入模式时，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接上拉电阻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接下拉电阻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95288" y="2211388"/>
            <a:ext cx="8945562" cy="2174875"/>
            <a:chOff x="395536" y="2211710"/>
            <a:chExt cx="8945815" cy="2174782"/>
          </a:xfrm>
        </p:grpSpPr>
        <p:grpSp>
          <p:nvGrpSpPr>
            <p:cNvPr id="34826" name="组合 28"/>
            <p:cNvGrpSpPr>
              <a:grpSpLocks/>
            </p:cNvGrpSpPr>
            <p:nvPr/>
          </p:nvGrpSpPr>
          <p:grpSpPr bwMode="auto">
            <a:xfrm>
              <a:off x="395536" y="2211710"/>
              <a:ext cx="8945815" cy="1454836"/>
              <a:chOff x="395536" y="2211710"/>
              <a:chExt cx="8945815" cy="1454836"/>
            </a:xfrm>
          </p:grpSpPr>
          <p:pic>
            <p:nvPicPr>
              <p:cNvPr id="34828" name="图片 10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962889" y="2681887"/>
                <a:ext cx="7378462" cy="984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直接连接符 23"/>
              <p:cNvCxnSpPr/>
              <p:nvPr/>
            </p:nvCxnSpPr>
            <p:spPr>
              <a:xfrm>
                <a:off x="395536" y="2260920"/>
                <a:ext cx="89537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1403627" y="2211710"/>
                <a:ext cx="3745019" cy="1079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4827" name="文本框 26"/>
            <p:cNvSpPr txBox="1">
              <a:spLocks noChangeArrowheads="1"/>
            </p:cNvSpPr>
            <p:nvPr/>
          </p:nvSpPr>
          <p:spPr bwMode="auto">
            <a:xfrm>
              <a:off x="3196827" y="3740161"/>
              <a:ext cx="489749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当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IO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口为输入模式时，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则使能上拉或下拉电阻</a:t>
              </a:r>
              <a:endParaRPr lang="en-US" altLang="zh-CN">
                <a:solidFill>
                  <a:srgbClr val="FF0000"/>
                </a:solidFill>
                <a:latin typeface="Calibri" pitchFamily="34" charset="0"/>
              </a:endParaRPr>
            </a:p>
            <a:p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则禁用上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/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下拉电阻</a:t>
              </a: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3850" y="1231900"/>
            <a:ext cx="8110538" cy="1052513"/>
            <a:chOff x="323528" y="1231994"/>
            <a:chExt cx="8111555" cy="1051724"/>
          </a:xfrm>
        </p:grpSpPr>
        <p:sp>
          <p:nvSpPr>
            <p:cNvPr id="34823" name="文本框 32"/>
            <p:cNvSpPr txBox="1">
              <a:spLocks noChangeArrowheads="1"/>
            </p:cNvSpPr>
            <p:nvPr/>
          </p:nvSpPr>
          <p:spPr bwMode="auto">
            <a:xfrm>
              <a:off x="4834683" y="1231994"/>
              <a:ext cx="3600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这三步是将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P4.5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设置为输出模式，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设置为输入模式加上拉电阻</a:t>
              </a:r>
              <a:endParaRPr lang="en-US" altLang="zh-CN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3528" y="1874450"/>
              <a:ext cx="1079635" cy="4092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1403163" y="1707887"/>
              <a:ext cx="3456421" cy="360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5854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5842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203325"/>
            <a:ext cx="4419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3" name="组合 9"/>
          <p:cNvGrpSpPr>
            <a:grpSpLocks/>
          </p:cNvGrpSpPr>
          <p:nvPr/>
        </p:nvGrpSpPr>
        <p:grpSpPr bwMode="auto">
          <a:xfrm>
            <a:off x="323850" y="1231900"/>
            <a:ext cx="8110538" cy="1052513"/>
            <a:chOff x="323528" y="1231994"/>
            <a:chExt cx="8111555" cy="1051724"/>
          </a:xfrm>
        </p:grpSpPr>
        <p:sp>
          <p:nvSpPr>
            <p:cNvPr id="35850" name="文本框 1"/>
            <p:cNvSpPr txBox="1">
              <a:spLocks noChangeArrowheads="1"/>
            </p:cNvSpPr>
            <p:nvPr/>
          </p:nvSpPr>
          <p:spPr bwMode="auto">
            <a:xfrm>
              <a:off x="4834683" y="1231994"/>
              <a:ext cx="3600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这三步是将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P4.5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设置为输出模式，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设置为输入模式加上拉电阻</a:t>
              </a:r>
              <a:endParaRPr lang="en-US" altLang="zh-CN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3528" y="1874450"/>
              <a:ext cx="1079635" cy="4092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1403163" y="1707887"/>
              <a:ext cx="3456421" cy="360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859338" y="1947863"/>
            <a:ext cx="4019550" cy="2660650"/>
            <a:chOff x="5076056" y="2075388"/>
            <a:chExt cx="4019550" cy="2660174"/>
          </a:xfrm>
        </p:grpSpPr>
        <p:grpSp>
          <p:nvGrpSpPr>
            <p:cNvPr id="35846" name="组合 14"/>
            <p:cNvGrpSpPr>
              <a:grpSpLocks/>
            </p:cNvGrpSpPr>
            <p:nvPr/>
          </p:nvGrpSpPr>
          <p:grpSpPr bwMode="auto">
            <a:xfrm>
              <a:off x="5076056" y="2459087"/>
              <a:ext cx="4019550" cy="2276475"/>
              <a:chOff x="4834683" y="1995686"/>
              <a:chExt cx="4019550" cy="2276475"/>
            </a:xfrm>
          </p:grpSpPr>
          <p:pic>
            <p:nvPicPr>
              <p:cNvPr id="35848" name="图片 1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834683" y="1995686"/>
                <a:ext cx="4019550" cy="2276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矩形 13"/>
              <p:cNvSpPr/>
              <p:nvPr/>
            </p:nvSpPr>
            <p:spPr>
              <a:xfrm>
                <a:off x="5291883" y="2078628"/>
                <a:ext cx="3313112" cy="422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5847" name="文本框 15"/>
            <p:cNvSpPr txBox="1">
              <a:spLocks noChangeArrowheads="1"/>
            </p:cNvSpPr>
            <p:nvPr/>
          </p:nvSpPr>
          <p:spPr bwMode="auto">
            <a:xfrm>
              <a:off x="6091808" y="2075388"/>
              <a:ext cx="19880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P4.5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口接的是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LED5</a:t>
              </a:r>
              <a:endParaRPr lang="zh-CN" altLang="en-US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874713" y="4008438"/>
            <a:ext cx="30114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P4.5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输出高电平时，</a:t>
            </a: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LED5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亮</a:t>
            </a:r>
            <a:endParaRPr lang="en-US" altLang="zh-CN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输出低电平时，</a:t>
            </a: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LED5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不亮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6877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6866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203325"/>
            <a:ext cx="4419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7" name="组合 9"/>
          <p:cNvGrpSpPr>
            <a:grpSpLocks/>
          </p:cNvGrpSpPr>
          <p:nvPr/>
        </p:nvGrpSpPr>
        <p:grpSpPr bwMode="auto">
          <a:xfrm>
            <a:off x="323850" y="1231900"/>
            <a:ext cx="8110538" cy="1052513"/>
            <a:chOff x="323528" y="1231994"/>
            <a:chExt cx="8111555" cy="1051724"/>
          </a:xfrm>
        </p:grpSpPr>
        <p:sp>
          <p:nvSpPr>
            <p:cNvPr id="36873" name="文本框 1"/>
            <p:cNvSpPr txBox="1">
              <a:spLocks noChangeArrowheads="1"/>
            </p:cNvSpPr>
            <p:nvPr/>
          </p:nvSpPr>
          <p:spPr bwMode="auto">
            <a:xfrm>
              <a:off x="4834683" y="1231994"/>
              <a:ext cx="3600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这三步是将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P4.5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设置为输出模式，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设置为输入模式加上拉电阻</a:t>
              </a:r>
              <a:endParaRPr lang="en-US" altLang="zh-CN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3528" y="1874450"/>
              <a:ext cx="1079635" cy="4092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1403163" y="1707887"/>
              <a:ext cx="3456421" cy="360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076825" y="2287588"/>
            <a:ext cx="3543300" cy="2025650"/>
            <a:chOff x="5076056" y="2634466"/>
            <a:chExt cx="3543300" cy="2026682"/>
          </a:xfrm>
        </p:grpSpPr>
        <p:pic>
          <p:nvPicPr>
            <p:cNvPr id="36870" name="图片 1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76056" y="3003798"/>
              <a:ext cx="3543300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>
            <a:xfrm>
              <a:off x="5147494" y="4372076"/>
              <a:ext cx="3024187" cy="2874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872" name="文本框 3"/>
            <p:cNvSpPr txBox="1">
              <a:spLocks noChangeArrowheads="1"/>
            </p:cNvSpPr>
            <p:nvPr/>
          </p:nvSpPr>
          <p:spPr bwMode="auto">
            <a:xfrm>
              <a:off x="5652120" y="2634466"/>
              <a:ext cx="22733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P4.0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口接的是开关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S7</a:t>
              </a:r>
              <a:endParaRPr lang="zh-CN" altLang="en-US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50825" y="3811588"/>
            <a:ext cx="4519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开关按下时，</a:t>
            </a: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P4.0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右侧接地变为低电平</a:t>
            </a:r>
            <a:endParaRPr lang="en-US" altLang="zh-CN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开关松开时，</a:t>
            </a: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P4.0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又被上拉电阻拉回高电平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7900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7890" name="图片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595313"/>
            <a:ext cx="5761038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084888" y="2932113"/>
            <a:ext cx="2157412" cy="1079500"/>
            <a:chOff x="6084168" y="2931790"/>
            <a:chExt cx="2157600" cy="1080120"/>
          </a:xfrm>
        </p:grpSpPr>
        <p:sp>
          <p:nvSpPr>
            <p:cNvPr id="3" name="椭圆 2"/>
            <p:cNvSpPr/>
            <p:nvPr/>
          </p:nvSpPr>
          <p:spPr>
            <a:xfrm>
              <a:off x="6084168" y="3508383"/>
              <a:ext cx="503281" cy="5035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4" name="直接连接符 13"/>
            <p:cNvCxnSpPr>
              <a:stCxn id="3" idx="7"/>
            </p:cNvCxnSpPr>
            <p:nvPr/>
          </p:nvCxnSpPr>
          <p:spPr>
            <a:xfrm flipV="1">
              <a:off x="6514417" y="3147814"/>
              <a:ext cx="1081182" cy="433636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898" name="文本框 16"/>
            <p:cNvSpPr txBox="1">
              <a:spLocks noChangeArrowheads="1"/>
            </p:cNvSpPr>
            <p:nvPr/>
          </p:nvSpPr>
          <p:spPr bwMode="auto">
            <a:xfrm>
              <a:off x="7587422" y="2931790"/>
              <a:ext cx="6543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LED5</a:t>
              </a:r>
              <a:endParaRPr lang="zh-CN" altLang="en-US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588125" y="3529013"/>
            <a:ext cx="1939925" cy="696912"/>
            <a:chOff x="6588224" y="3529016"/>
            <a:chExt cx="1940005" cy="697109"/>
          </a:xfrm>
        </p:grpSpPr>
        <p:sp>
          <p:nvSpPr>
            <p:cNvPr id="19" name="椭圆 18"/>
            <p:cNvSpPr/>
            <p:nvPr/>
          </p:nvSpPr>
          <p:spPr>
            <a:xfrm>
              <a:off x="6588224" y="3795791"/>
              <a:ext cx="466744" cy="43033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7054968" y="3724333"/>
              <a:ext cx="612800" cy="21596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895" name="文本框 21"/>
            <p:cNvSpPr txBox="1">
              <a:spLocks noChangeArrowheads="1"/>
            </p:cNvSpPr>
            <p:nvPr/>
          </p:nvSpPr>
          <p:spPr bwMode="auto">
            <a:xfrm>
              <a:off x="7659080" y="3529016"/>
              <a:ext cx="869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开关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S7</a:t>
              </a:r>
              <a:endParaRPr lang="zh-CN" altLang="en-US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8928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pic>
        <p:nvPicPr>
          <p:cNvPr id="38914" name="图片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595313"/>
            <a:ext cx="5761038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5" name="组合 20"/>
          <p:cNvGrpSpPr>
            <a:grpSpLocks/>
          </p:cNvGrpSpPr>
          <p:nvPr/>
        </p:nvGrpSpPr>
        <p:grpSpPr bwMode="auto">
          <a:xfrm>
            <a:off x="5530850" y="1035050"/>
            <a:ext cx="3409950" cy="2689225"/>
            <a:chOff x="5531320" y="1034931"/>
            <a:chExt cx="3409950" cy="2688947"/>
          </a:xfrm>
        </p:grpSpPr>
        <p:pic>
          <p:nvPicPr>
            <p:cNvPr id="38922" name="图片 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31320" y="1034931"/>
              <a:ext cx="34099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23" name="组合 10"/>
            <p:cNvGrpSpPr>
              <a:grpSpLocks/>
            </p:cNvGrpSpPr>
            <p:nvPr/>
          </p:nvGrpSpPr>
          <p:grpSpPr bwMode="auto">
            <a:xfrm>
              <a:off x="6228184" y="1982392"/>
              <a:ext cx="1008111" cy="1741486"/>
              <a:chOff x="6228184" y="1982392"/>
              <a:chExt cx="1008111" cy="174148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228233" y="3363553"/>
                <a:ext cx="215900" cy="360325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731470" y="1982571"/>
                <a:ext cx="504825" cy="188892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0" name="直接连接符 9"/>
              <p:cNvCxnSpPr>
                <a:stCxn id="13" idx="4"/>
                <a:endCxn id="4" idx="7"/>
              </p:cNvCxnSpPr>
              <p:nvPr/>
            </p:nvCxnSpPr>
            <p:spPr>
              <a:xfrm flipH="1">
                <a:off x="6412383" y="2171463"/>
                <a:ext cx="571500" cy="1244471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916" name="组合 18"/>
          <p:cNvGrpSpPr>
            <a:grpSpLocks/>
          </p:cNvGrpSpPr>
          <p:nvPr/>
        </p:nvGrpSpPr>
        <p:grpSpPr bwMode="auto">
          <a:xfrm>
            <a:off x="755650" y="700088"/>
            <a:ext cx="5184775" cy="2976562"/>
            <a:chOff x="755576" y="699542"/>
            <a:chExt cx="5184576" cy="2977574"/>
          </a:xfrm>
        </p:grpSpPr>
        <p:pic>
          <p:nvPicPr>
            <p:cNvPr id="38918" name="图片 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55576" y="699542"/>
              <a:ext cx="4010025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椭圆 13"/>
            <p:cNvSpPr/>
            <p:nvPr/>
          </p:nvSpPr>
          <p:spPr>
            <a:xfrm>
              <a:off x="2484298" y="1491973"/>
              <a:ext cx="358761" cy="2159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795696" y="3461143"/>
              <a:ext cx="144456" cy="21597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8" name="直接连接符 17"/>
            <p:cNvCxnSpPr>
              <a:stCxn id="14" idx="5"/>
              <a:endCxn id="20" idx="1"/>
            </p:cNvCxnSpPr>
            <p:nvPr/>
          </p:nvCxnSpPr>
          <p:spPr>
            <a:xfrm>
              <a:off x="2790673" y="1676186"/>
              <a:ext cx="3027247" cy="1816717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8917" name="文本框 21"/>
          <p:cNvSpPr txBox="1">
            <a:spLocks noChangeArrowheads="1"/>
          </p:cNvSpPr>
          <p:nvPr/>
        </p:nvSpPr>
        <p:spPr bwMode="auto">
          <a:xfrm>
            <a:off x="7608888" y="2984500"/>
            <a:ext cx="133191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注意</a:t>
            </a:r>
            <a:r>
              <a:rPr lang="en-US" altLang="zh-CN">
                <a:latin typeface="Calibri" pitchFamily="34" charset="0"/>
              </a:rPr>
              <a:t>:</a:t>
            </a:r>
          </a:p>
          <a:p>
            <a:r>
              <a:rPr lang="zh-CN" altLang="en-US">
                <a:latin typeface="Calibri" pitchFamily="34" charset="0"/>
              </a:rPr>
              <a:t>必须接上</a:t>
            </a:r>
            <a:r>
              <a:rPr lang="en-US" altLang="zh-CN">
                <a:latin typeface="Calibri" pitchFamily="34" charset="0"/>
              </a:rPr>
              <a:t>P4.5</a:t>
            </a:r>
            <a:r>
              <a:rPr lang="zh-CN" altLang="en-US">
                <a:latin typeface="Calibri" pitchFamily="34" charset="0"/>
              </a:rPr>
              <a:t>和</a:t>
            </a:r>
            <a:r>
              <a:rPr lang="en-US" altLang="zh-CN">
                <a:latin typeface="Calibri" pitchFamily="34" charset="0"/>
              </a:rPr>
              <a:t>P4.0</a:t>
            </a:r>
            <a:r>
              <a:rPr lang="zh-CN" altLang="en-US">
                <a:latin typeface="Calibri" pitchFamily="34" charset="0"/>
              </a:rPr>
              <a:t>对应的两个跳线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9943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80963" y="4300538"/>
            <a:ext cx="9045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最开始</a:t>
            </a:r>
            <a:r>
              <a:rPr lang="en-US" altLang="zh-CN">
                <a:latin typeface="Calibri" pitchFamily="34" charset="0"/>
              </a:rPr>
              <a:t>LED5</a:t>
            </a:r>
            <a:r>
              <a:rPr lang="zh-CN" altLang="en-US">
                <a:latin typeface="Calibri" pitchFamily="34" charset="0"/>
              </a:rPr>
              <a:t>熄灭状态，程序进入主循环后，一直以查询的方式获取</a:t>
            </a:r>
            <a:r>
              <a:rPr lang="en-US" altLang="zh-CN">
                <a:latin typeface="Calibri" pitchFamily="34" charset="0"/>
              </a:rPr>
              <a:t>P4.0(</a:t>
            </a:r>
            <a:r>
              <a:rPr lang="zh-CN" altLang="en-US">
                <a:latin typeface="Calibri" pitchFamily="34" charset="0"/>
              </a:rPr>
              <a:t>即开关</a:t>
            </a:r>
            <a:r>
              <a:rPr lang="en-US" altLang="zh-CN">
                <a:latin typeface="Calibri" pitchFamily="34" charset="0"/>
              </a:rPr>
              <a:t>S7)</a:t>
            </a:r>
            <a:r>
              <a:rPr lang="zh-CN" altLang="en-US">
                <a:latin typeface="Calibri" pitchFamily="34" charset="0"/>
              </a:rPr>
              <a:t>的状态</a:t>
            </a:r>
            <a:endParaRPr lang="en-US" altLang="zh-CN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如果开关</a:t>
            </a:r>
            <a:r>
              <a:rPr lang="en-US" altLang="zh-CN">
                <a:latin typeface="Calibri" pitchFamily="34" charset="0"/>
              </a:rPr>
              <a:t>S7</a:t>
            </a:r>
            <a:r>
              <a:rPr lang="zh-CN" altLang="en-US">
                <a:latin typeface="Calibri" pitchFamily="34" charset="0"/>
              </a:rPr>
              <a:t>未按下，</a:t>
            </a:r>
            <a:r>
              <a:rPr lang="en-US" altLang="zh-CN">
                <a:latin typeface="Calibri" pitchFamily="34" charset="0"/>
              </a:rPr>
              <a:t>P4.0</a:t>
            </a:r>
            <a:r>
              <a:rPr lang="zh-CN" altLang="en-US">
                <a:latin typeface="Calibri" pitchFamily="34" charset="0"/>
              </a:rPr>
              <a:t>为高电平，则走</a:t>
            </a:r>
            <a:r>
              <a:rPr lang="en-US" altLang="zh-CN">
                <a:latin typeface="Calibri" pitchFamily="34" charset="0"/>
              </a:rPr>
              <a:t>if</a:t>
            </a:r>
            <a:r>
              <a:rPr lang="zh-CN" altLang="en-US">
                <a:latin typeface="Calibri" pitchFamily="34" charset="0"/>
              </a:rPr>
              <a:t>语句，反之按下则</a:t>
            </a:r>
            <a:r>
              <a:rPr lang="en-US" altLang="zh-CN">
                <a:latin typeface="Calibri" pitchFamily="34" charset="0"/>
              </a:rPr>
              <a:t>P4.0</a:t>
            </a:r>
            <a:r>
              <a:rPr lang="zh-CN" altLang="en-US">
                <a:latin typeface="Calibri" pitchFamily="34" charset="0"/>
              </a:rPr>
              <a:t>为低电平，走</a:t>
            </a:r>
            <a:r>
              <a:rPr lang="en-US" altLang="zh-CN">
                <a:latin typeface="Calibri" pitchFamily="34" charset="0"/>
              </a:rPr>
              <a:t>else</a:t>
            </a:r>
            <a:r>
              <a:rPr lang="zh-CN" altLang="en-US">
                <a:latin typeface="Calibri" pitchFamily="34" charset="0"/>
              </a:rPr>
              <a:t>语句</a:t>
            </a:r>
            <a:endParaRPr lang="en-US" altLang="zh-CN">
              <a:latin typeface="Calibri" pitchFamily="34" charset="0"/>
            </a:endParaRPr>
          </a:p>
        </p:txBody>
      </p:sp>
      <p:pic>
        <p:nvPicPr>
          <p:cNvPr id="39939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0088" y="846138"/>
            <a:ext cx="448468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图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8" y="1203325"/>
            <a:ext cx="4419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箭头连接符 3"/>
          <p:cNvCxnSpPr/>
          <p:nvPr/>
        </p:nvCxnSpPr>
        <p:spPr>
          <a:xfrm flipH="1" flipV="1">
            <a:off x="1116013" y="2787650"/>
            <a:ext cx="1800225" cy="151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217613"/>
            <a:ext cx="4351338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62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0967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sp>
        <p:nvSpPr>
          <p:cNvPr id="40963" name="文本框 1"/>
          <p:cNvSpPr txBox="1">
            <a:spLocks noChangeArrowheads="1"/>
          </p:cNvSpPr>
          <p:nvPr/>
        </p:nvSpPr>
        <p:spPr bwMode="auto">
          <a:xfrm>
            <a:off x="1085850" y="4356100"/>
            <a:ext cx="6827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若开关未按下</a:t>
            </a:r>
            <a:r>
              <a:rPr lang="en-US" altLang="zh-CN">
                <a:latin typeface="Calibri" pitchFamily="34" charset="0"/>
              </a:rPr>
              <a:t>,P4.0</a:t>
            </a:r>
            <a:r>
              <a:rPr lang="zh-CN" altLang="en-US">
                <a:latin typeface="Calibri" pitchFamily="34" charset="0"/>
              </a:rPr>
              <a:t>高电平，则将</a:t>
            </a:r>
            <a:r>
              <a:rPr lang="en-US" altLang="zh-CN">
                <a:latin typeface="Calibri" pitchFamily="34" charset="0"/>
              </a:rPr>
              <a:t>P4.5</a:t>
            </a:r>
            <a:r>
              <a:rPr lang="zh-CN" altLang="en-US">
                <a:latin typeface="Calibri" pitchFamily="34" charset="0"/>
              </a:rPr>
              <a:t>设置为高电平，此时</a:t>
            </a:r>
            <a:r>
              <a:rPr lang="en-US" altLang="zh-CN">
                <a:latin typeface="Calibri" pitchFamily="34" charset="0"/>
              </a:rPr>
              <a:t>LED5</a:t>
            </a:r>
            <a:r>
              <a:rPr lang="zh-CN" altLang="en-US">
                <a:latin typeface="Calibri" pitchFamily="34" charset="0"/>
              </a:rPr>
              <a:t>亮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1116013" y="2787650"/>
            <a:ext cx="1800225" cy="151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65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850900"/>
            <a:ext cx="432117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289050"/>
            <a:ext cx="414655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986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1991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sp>
        <p:nvSpPr>
          <p:cNvPr id="41987" name="文本框 1"/>
          <p:cNvSpPr txBox="1">
            <a:spLocks noChangeArrowheads="1"/>
          </p:cNvSpPr>
          <p:nvPr/>
        </p:nvSpPr>
        <p:spPr bwMode="auto">
          <a:xfrm>
            <a:off x="1085850" y="4356100"/>
            <a:ext cx="66246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若开关按下</a:t>
            </a:r>
            <a:r>
              <a:rPr lang="en-US" altLang="zh-CN">
                <a:latin typeface="Calibri" pitchFamily="34" charset="0"/>
              </a:rPr>
              <a:t>,P4.0</a:t>
            </a:r>
            <a:r>
              <a:rPr lang="zh-CN" altLang="en-US">
                <a:latin typeface="Calibri" pitchFamily="34" charset="0"/>
              </a:rPr>
              <a:t>低电平，则将</a:t>
            </a:r>
            <a:r>
              <a:rPr lang="en-US" altLang="zh-CN">
                <a:latin typeface="Calibri" pitchFamily="34" charset="0"/>
              </a:rPr>
              <a:t>P4.5</a:t>
            </a:r>
            <a:r>
              <a:rPr lang="zh-CN" altLang="en-US">
                <a:latin typeface="Calibri" pitchFamily="34" charset="0"/>
              </a:rPr>
              <a:t>设置为低电平，此时</a:t>
            </a:r>
            <a:r>
              <a:rPr lang="en-US" altLang="zh-CN">
                <a:latin typeface="Calibri" pitchFamily="34" charset="0"/>
              </a:rPr>
              <a:t>LED5</a:t>
            </a:r>
            <a:r>
              <a:rPr lang="zh-CN" altLang="en-US">
                <a:latin typeface="Calibri" pitchFamily="34" charset="0"/>
              </a:rPr>
              <a:t>不亮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1258888" y="3076575"/>
            <a:ext cx="1657350" cy="122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989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771525"/>
            <a:ext cx="45085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PA_chenying0907 46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195263"/>
            <a:ext cx="6192838" cy="839787"/>
            <a:chOff x="1492256" y="339502"/>
            <a:chExt cx="6192688" cy="839445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872"/>
              <a:ext cx="6192688" cy="184075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3013" name="文本框 7"/>
            <p:cNvSpPr txBox="1">
              <a:spLocks noChangeArrowheads="1"/>
            </p:cNvSpPr>
            <p:nvPr/>
          </p:nvSpPr>
          <p:spPr bwMode="auto">
            <a:xfrm>
              <a:off x="3364464" y="339502"/>
              <a:ext cx="24482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以</a:t>
              </a:r>
              <a:r>
                <a:rPr lang="en-US" altLang="zh-CN" sz="2000">
                  <a:latin typeface="微软雅黑"/>
                  <a:ea typeface="微软雅黑"/>
                  <a:cs typeface="微软雅黑"/>
                </a:rPr>
                <a:t>LED</a:t>
              </a:r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为例介绍调试</a:t>
              </a:r>
            </a:p>
          </p:txBody>
        </p:sp>
      </p:grpSp>
      <p:sp>
        <p:nvSpPr>
          <p:cNvPr id="43010" name="文本框 1"/>
          <p:cNvSpPr txBox="1">
            <a:spLocks noChangeArrowheads="1"/>
          </p:cNvSpPr>
          <p:nvPr/>
        </p:nvSpPr>
        <p:spPr bwMode="auto">
          <a:xfrm>
            <a:off x="6465888" y="2714625"/>
            <a:ext cx="2262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松开后，灯又变亮了</a:t>
            </a:r>
          </a:p>
        </p:txBody>
      </p:sp>
      <p:pic>
        <p:nvPicPr>
          <p:cNvPr id="43011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038" y="857250"/>
            <a:ext cx="5445125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81113" y="-14288"/>
            <a:ext cx="2416175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_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0" y="2159000"/>
            <a:ext cx="32623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latin typeface="微软雅黑"/>
                <a:ea typeface="微软雅黑"/>
                <a:cs typeface="落落补 汤圆"/>
              </a:rPr>
              <a:t>感谢聆听！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913" y="1089025"/>
            <a:ext cx="6415087" cy="3109913"/>
          </a:xfrm>
          <a:custGeom>
            <a:avLst/>
            <a:gdLst>
              <a:gd name="T0" fmla="*/ 787331 w 2787"/>
              <a:gd name="T1" fmla="*/ 645627 h 1349"/>
              <a:gd name="T2" fmla="*/ 391363 w 2787"/>
              <a:gd name="T3" fmla="*/ 793199 h 1349"/>
              <a:gd name="T4" fmla="*/ 329206 w 2787"/>
              <a:gd name="T5" fmla="*/ 1609456 h 1349"/>
              <a:gd name="T6" fmla="*/ 492657 w 2787"/>
              <a:gd name="T7" fmla="*/ 2102899 h 1349"/>
              <a:gd name="T8" fmla="*/ 529492 w 2787"/>
              <a:gd name="T9" fmla="*/ 2764667 h 1349"/>
              <a:gd name="T10" fmla="*/ 1164882 w 2787"/>
              <a:gd name="T11" fmla="*/ 2570979 h 1349"/>
              <a:gd name="T12" fmla="*/ 1673654 w 2787"/>
              <a:gd name="T13" fmla="*/ 2591731 h 1349"/>
              <a:gd name="T14" fmla="*/ 2173218 w 2787"/>
              <a:gd name="T15" fmla="*/ 2630930 h 1349"/>
              <a:gd name="T16" fmla="*/ 2599114 w 2787"/>
              <a:gd name="T17" fmla="*/ 2826923 h 1349"/>
              <a:gd name="T18" fmla="*/ 3073354 w 2787"/>
              <a:gd name="T19" fmla="*/ 2732385 h 1349"/>
              <a:gd name="T20" fmla="*/ 3501551 w 2787"/>
              <a:gd name="T21" fmla="*/ 2875345 h 1349"/>
              <a:gd name="T22" fmla="*/ 3890613 w 2787"/>
              <a:gd name="T23" fmla="*/ 2773890 h 1349"/>
              <a:gd name="T24" fmla="*/ 4401687 w 2787"/>
              <a:gd name="T25" fmla="*/ 2711633 h 1349"/>
              <a:gd name="T26" fmla="*/ 4781541 w 2787"/>
              <a:gd name="T27" fmla="*/ 2794642 h 1349"/>
              <a:gd name="T28" fmla="*/ 5011754 w 2787"/>
              <a:gd name="T29" fmla="*/ 2889180 h 1349"/>
              <a:gd name="T30" fmla="*/ 5518225 w 2787"/>
              <a:gd name="T31" fmla="*/ 2926073 h 1349"/>
              <a:gd name="T32" fmla="*/ 5916494 w 2787"/>
              <a:gd name="T33" fmla="*/ 3027529 h 1349"/>
              <a:gd name="T34" fmla="*/ 6264117 w 2787"/>
              <a:gd name="T35" fmla="*/ 2598648 h 1349"/>
              <a:gd name="T36" fmla="*/ 6287138 w 2787"/>
              <a:gd name="T37" fmla="*/ 2167461 h 1349"/>
              <a:gd name="T38" fmla="*/ 6245700 w 2787"/>
              <a:gd name="T39" fmla="*/ 1787003 h 1349"/>
              <a:gd name="T40" fmla="*/ 6340087 w 2787"/>
              <a:gd name="T41" fmla="*/ 1427297 h 1349"/>
              <a:gd name="T42" fmla="*/ 6167427 w 2787"/>
              <a:gd name="T43" fmla="*/ 1397321 h 1349"/>
              <a:gd name="T44" fmla="*/ 6050018 w 2787"/>
              <a:gd name="T45" fmla="*/ 1051449 h 1349"/>
              <a:gd name="T46" fmla="*/ 6114478 w 2787"/>
              <a:gd name="T47" fmla="*/ 943076 h 1349"/>
              <a:gd name="T48" fmla="*/ 6130593 w 2787"/>
              <a:gd name="T49" fmla="*/ 737859 h 1349"/>
              <a:gd name="T50" fmla="*/ 5877358 w 2787"/>
              <a:gd name="T51" fmla="*/ 661768 h 1349"/>
              <a:gd name="T52" fmla="*/ 5598799 w 2787"/>
              <a:gd name="T53" fmla="*/ 468079 h 1349"/>
              <a:gd name="T54" fmla="*/ 5225853 w 2787"/>
              <a:gd name="T55" fmla="*/ 408128 h 1349"/>
              <a:gd name="T56" fmla="*/ 4648016 w 2787"/>
              <a:gd name="T57" fmla="*/ 405823 h 1349"/>
              <a:gd name="T58" fmla="*/ 4309602 w 2787"/>
              <a:gd name="T59" fmla="*/ 193688 h 1349"/>
              <a:gd name="T60" fmla="*/ 4081690 w 2787"/>
              <a:gd name="T61" fmla="*/ 133737 h 1349"/>
              <a:gd name="T62" fmla="*/ 3229899 w 2787"/>
              <a:gd name="T63" fmla="*/ 438104 h 1349"/>
              <a:gd name="T64" fmla="*/ 3411768 w 2787"/>
              <a:gd name="T65" fmla="*/ 129125 h 1349"/>
              <a:gd name="T66" fmla="*/ 2122571 w 2787"/>
              <a:gd name="T67" fmla="*/ 341260 h 1349"/>
              <a:gd name="T68" fmla="*/ 715965 w 2787"/>
              <a:gd name="T69" fmla="*/ 1823896 h 1349"/>
              <a:gd name="T70" fmla="*/ 1804876 w 2787"/>
              <a:gd name="T71" fmla="*/ 368930 h 1349"/>
              <a:gd name="T72" fmla="*/ 930064 w 2787"/>
              <a:gd name="T73" fmla="*/ 1007639 h 1349"/>
              <a:gd name="T74" fmla="*/ 1745020 w 2787"/>
              <a:gd name="T75" fmla="*/ 142960 h 1349"/>
              <a:gd name="T76" fmla="*/ 2516237 w 2787"/>
              <a:gd name="T77" fmla="*/ 341260 h 1349"/>
              <a:gd name="T78" fmla="*/ 2831630 w 2787"/>
              <a:gd name="T79" fmla="*/ 276697 h 1349"/>
              <a:gd name="T80" fmla="*/ 1137256 w 2787"/>
              <a:gd name="T81" fmla="*/ 1777780 h 1349"/>
              <a:gd name="T82" fmla="*/ 1530922 w 2787"/>
              <a:gd name="T83" fmla="*/ 1588703 h 1349"/>
              <a:gd name="T84" fmla="*/ 1457253 w 2787"/>
              <a:gd name="T85" fmla="*/ 2531780 h 1349"/>
              <a:gd name="T86" fmla="*/ 2419547 w 2787"/>
              <a:gd name="T87" fmla="*/ 1923046 h 1349"/>
              <a:gd name="T88" fmla="*/ 2599114 w 2787"/>
              <a:gd name="T89" fmla="*/ 1395015 h 1349"/>
              <a:gd name="T90" fmla="*/ 2778680 w 2787"/>
              <a:gd name="T91" fmla="*/ 1856177 h 1349"/>
              <a:gd name="T92" fmla="*/ 4328019 w 2787"/>
              <a:gd name="T93" fmla="*/ 507278 h 1349"/>
              <a:gd name="T94" fmla="*/ 3381840 w 2787"/>
              <a:gd name="T95" fmla="*/ 1680936 h 1349"/>
              <a:gd name="T96" fmla="*/ 4210610 w 2787"/>
              <a:gd name="T97" fmla="*/ 592593 h 1349"/>
              <a:gd name="T98" fmla="*/ 3683420 w 2787"/>
              <a:gd name="T99" fmla="*/ 1627902 h 1349"/>
              <a:gd name="T100" fmla="*/ 5391607 w 2787"/>
              <a:gd name="T101" fmla="*/ 754000 h 1349"/>
              <a:gd name="T102" fmla="*/ 5212040 w 2787"/>
              <a:gd name="T103" fmla="*/ 864679 h 1349"/>
              <a:gd name="T104" fmla="*/ 4357946 w 2787"/>
              <a:gd name="T105" fmla="*/ 2280446 h 134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787"/>
              <a:gd name="T160" fmla="*/ 0 h 1349"/>
              <a:gd name="T161" fmla="*/ 2787 w 2787"/>
              <a:gd name="T162" fmla="*/ 1349 h 134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410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48038" y="2500313"/>
            <a:ext cx="2736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/>
                <a:ea typeface="微软雅黑"/>
                <a:cs typeface="微软雅黑"/>
              </a:rPr>
              <a:t>硬件驱动的安装</a:t>
            </a:r>
          </a:p>
        </p:txBody>
      </p:sp>
      <p:sp>
        <p:nvSpPr>
          <p:cNvPr id="17411" name="PA_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2650" y="1812925"/>
            <a:ext cx="24177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>
                <a:latin typeface="落落补 汤圆"/>
                <a:ea typeface="落落补 汤圆"/>
                <a:cs typeface="落落补 汤圆"/>
              </a:rPr>
              <a:t>THE ONE</a:t>
            </a:r>
            <a:endParaRPr lang="zh-CN" altLang="en-US" sz="4800">
              <a:latin typeface="落落补 汤圆"/>
              <a:ea typeface="落落补 汤圆"/>
              <a:cs typeface="落落补 汤圆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8451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18434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060450"/>
            <a:ext cx="3421062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0" y="1201738"/>
            <a:ext cx="10953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文本框 3"/>
          <p:cNvSpPr txBox="1">
            <a:spLocks noChangeArrowheads="1"/>
          </p:cNvSpPr>
          <p:nvPr/>
        </p:nvSpPr>
        <p:spPr bwMode="auto">
          <a:xfrm>
            <a:off x="468313" y="2744788"/>
            <a:ext cx="40322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首先安装光盘上附带的文件</a:t>
            </a: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FET-Pro430-Setup.msi</a:t>
            </a:r>
            <a:r>
              <a:rPr lang="zh-CN" altLang="en-US">
                <a:latin typeface="Calibri" pitchFamily="34" charset="0"/>
              </a:rPr>
              <a:t>文件</a:t>
            </a:r>
            <a:endParaRPr lang="en-US" altLang="zh-CN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该操作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必须以管理员身份运行</a:t>
            </a:r>
            <a:r>
              <a:rPr lang="zh-CN" altLang="en-US">
                <a:latin typeface="Calibri" pitchFamily="34" charset="0"/>
              </a:rPr>
              <a:t>，但</a:t>
            </a:r>
            <a:r>
              <a:rPr lang="en-US" altLang="zh-CN">
                <a:latin typeface="Calibri" pitchFamily="34" charset="0"/>
              </a:rPr>
              <a:t>msi</a:t>
            </a:r>
            <a:r>
              <a:rPr lang="zh-CN" altLang="en-US">
                <a:latin typeface="Calibri" pitchFamily="34" charset="0"/>
              </a:rPr>
              <a:t>文件右键菜单中没有</a:t>
            </a:r>
            <a:r>
              <a:rPr lang="en-US" altLang="zh-CN">
                <a:latin typeface="Calibri" pitchFamily="34" charset="0"/>
              </a:rPr>
              <a:t>[</a:t>
            </a:r>
            <a:r>
              <a:rPr lang="zh-CN" altLang="en-US">
                <a:solidFill>
                  <a:srgbClr val="FF0000"/>
                </a:solidFill>
                <a:latin typeface="Calibri" pitchFamily="34" charset="0"/>
              </a:rPr>
              <a:t>以管理员身份运行</a:t>
            </a:r>
            <a:r>
              <a:rPr lang="en-US" altLang="zh-CN">
                <a:latin typeface="Calibri" pitchFamily="34" charset="0"/>
              </a:rPr>
              <a:t>]</a:t>
            </a:r>
            <a:r>
              <a:rPr lang="zh-CN" altLang="en-US">
                <a:latin typeface="Calibri" pitchFamily="34" charset="0"/>
              </a:rPr>
              <a:t>，所以要在命令行下进行</a:t>
            </a: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84213" y="4484688"/>
            <a:ext cx="4032250" cy="522287"/>
            <a:chOff x="683568" y="4484303"/>
            <a:chExt cx="4032448" cy="523220"/>
          </a:xfrm>
        </p:grpSpPr>
        <p:grpSp>
          <p:nvGrpSpPr>
            <p:cNvPr id="18444" name="组合 14"/>
            <p:cNvGrpSpPr>
              <a:grpSpLocks/>
            </p:cNvGrpSpPr>
            <p:nvPr/>
          </p:nvGrpSpPr>
          <p:grpSpPr bwMode="auto">
            <a:xfrm>
              <a:off x="1000056" y="4484303"/>
              <a:ext cx="3715960" cy="523220"/>
              <a:chOff x="1000056" y="4484303"/>
              <a:chExt cx="3715960" cy="523220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2931579" y="4803960"/>
                <a:ext cx="1784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449" name="文本框 11"/>
              <p:cNvSpPr txBox="1">
                <a:spLocks noChangeArrowheads="1"/>
              </p:cNvSpPr>
              <p:nvPr/>
            </p:nvSpPr>
            <p:spPr bwMode="auto">
              <a:xfrm>
                <a:off x="1000056" y="4484303"/>
                <a:ext cx="1944217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400">
                    <a:latin typeface="Calibri" pitchFamily="34" charset="0"/>
                  </a:rPr>
                  <a:t>在开始菜单中的搜索框内输入</a:t>
                </a:r>
                <a:r>
                  <a:rPr lang="en-US" altLang="zh-CN" sz="1400">
                    <a:latin typeface="Calibri" pitchFamily="34" charset="0"/>
                  </a:rPr>
                  <a:t>[</a:t>
                </a:r>
                <a:r>
                  <a:rPr lang="zh-CN" altLang="en-US" sz="1400">
                    <a:solidFill>
                      <a:srgbClr val="FF0000"/>
                    </a:solidFill>
                    <a:latin typeface="Calibri" pitchFamily="34" charset="0"/>
                  </a:rPr>
                  <a:t>命令提示符</a:t>
                </a:r>
                <a:r>
                  <a:rPr lang="en-US" altLang="zh-CN" sz="1400">
                    <a:latin typeface="Calibri" pitchFamily="34" charset="0"/>
                  </a:rPr>
                  <a:t>]</a:t>
                </a:r>
                <a:endParaRPr lang="zh-CN" altLang="en-US" sz="1400">
                  <a:latin typeface="Calibri" pitchFamily="34" charset="0"/>
                </a:endParaRPr>
              </a:p>
            </p:txBody>
          </p:sp>
        </p:grpSp>
        <p:grpSp>
          <p:nvGrpSpPr>
            <p:cNvPr id="18445" name="组合 19"/>
            <p:cNvGrpSpPr>
              <a:grpSpLocks/>
            </p:cNvGrpSpPr>
            <p:nvPr/>
          </p:nvGrpSpPr>
          <p:grpSpPr bwMode="auto">
            <a:xfrm>
              <a:off x="683568" y="4547324"/>
              <a:ext cx="360040" cy="369332"/>
              <a:chOff x="683568" y="4547324"/>
              <a:chExt cx="360040" cy="36933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83568" y="4589265"/>
                <a:ext cx="360380" cy="286261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447" name="文本框 18"/>
              <p:cNvSpPr txBox="1">
                <a:spLocks noChangeArrowheads="1"/>
              </p:cNvSpPr>
              <p:nvPr/>
            </p:nvSpPr>
            <p:spPr bwMode="auto">
              <a:xfrm>
                <a:off x="712745" y="4547324"/>
                <a:ext cx="3016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endParaRPr lang="zh-CN" altLang="en-US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6875463" y="1419225"/>
            <a:ext cx="1944687" cy="2719388"/>
            <a:chOff x="6876256" y="1419622"/>
            <a:chExt cx="1944216" cy="2718306"/>
          </a:xfrm>
        </p:grpSpPr>
        <p:grpSp>
          <p:nvGrpSpPr>
            <p:cNvPr id="18439" name="组合 20"/>
            <p:cNvGrpSpPr>
              <a:grpSpLocks/>
            </p:cNvGrpSpPr>
            <p:nvPr/>
          </p:nvGrpSpPr>
          <p:grpSpPr bwMode="auto">
            <a:xfrm>
              <a:off x="8388424" y="1419622"/>
              <a:ext cx="360040" cy="369332"/>
              <a:chOff x="683568" y="4547324"/>
              <a:chExt cx="360040" cy="36933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83921" y="4588583"/>
                <a:ext cx="360276" cy="287224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443" name="文本框 22"/>
              <p:cNvSpPr txBox="1">
                <a:spLocks noChangeArrowheads="1"/>
              </p:cNvSpPr>
              <p:nvPr/>
            </p:nvSpPr>
            <p:spPr bwMode="auto">
              <a:xfrm>
                <a:off x="712745" y="4547324"/>
                <a:ext cx="3016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  <a:latin typeface="Calibri" pitchFamily="34" charset="0"/>
                  </a:rPr>
                  <a:t>2</a:t>
                </a:r>
                <a:endParaRPr lang="zh-CN" altLang="en-US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 flipH="1">
              <a:off x="6876256" y="1676695"/>
              <a:ext cx="1439513" cy="31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441" name="文本框 25"/>
            <p:cNvSpPr txBox="1">
              <a:spLocks noChangeArrowheads="1"/>
            </p:cNvSpPr>
            <p:nvPr/>
          </p:nvSpPr>
          <p:spPr bwMode="auto">
            <a:xfrm>
              <a:off x="8355009" y="1829604"/>
              <a:ext cx="465463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以管理员身份运行</a:t>
              </a:r>
            </a:p>
          </p:txBody>
        </p: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9471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grpSp>
        <p:nvGrpSpPr>
          <p:cNvPr id="19458" name="组合 4"/>
          <p:cNvGrpSpPr>
            <a:grpSpLocks/>
          </p:cNvGrpSpPr>
          <p:nvPr/>
        </p:nvGrpSpPr>
        <p:grpSpPr bwMode="auto">
          <a:xfrm>
            <a:off x="250825" y="1141413"/>
            <a:ext cx="4908550" cy="3205162"/>
            <a:chOff x="251520" y="1142139"/>
            <a:chExt cx="4907333" cy="3203901"/>
          </a:xfrm>
        </p:grpSpPr>
        <p:pic>
          <p:nvPicPr>
            <p:cNvPr id="19468" name="图片 2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520" y="1142139"/>
              <a:ext cx="4907333" cy="320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9" name="文本框 2"/>
            <p:cNvSpPr txBox="1">
              <a:spLocks noChangeArrowheads="1"/>
            </p:cNvSpPr>
            <p:nvPr/>
          </p:nvSpPr>
          <p:spPr bwMode="auto">
            <a:xfrm>
              <a:off x="395536" y="1882954"/>
              <a:ext cx="42225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打开之后如图所示，在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system32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目录下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602163" y="1276350"/>
            <a:ext cx="4181475" cy="3379788"/>
            <a:chOff x="4602300" y="1275606"/>
            <a:chExt cx="4181475" cy="3380499"/>
          </a:xfrm>
        </p:grpSpPr>
        <p:pic>
          <p:nvPicPr>
            <p:cNvPr id="19466" name="图片 2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02300" y="2436780"/>
              <a:ext cx="4181475" cy="221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7" name="文本框 15"/>
            <p:cNvSpPr txBox="1">
              <a:spLocks noChangeArrowheads="1"/>
            </p:cNvSpPr>
            <p:nvPr/>
          </p:nvSpPr>
          <p:spPr bwMode="auto">
            <a:xfrm>
              <a:off x="5369432" y="1275606"/>
              <a:ext cx="3219402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找到文件所在目录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(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光盘文件的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Tools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文件夹下的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Download Tools</a:t>
              </a:r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文件夹</a:t>
              </a:r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)</a:t>
              </a:r>
              <a:endParaRPr lang="zh-CN" altLang="en-US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692275" y="1776413"/>
            <a:ext cx="6945313" cy="2471737"/>
            <a:chOff x="1691680" y="1775746"/>
            <a:chExt cx="6945573" cy="2471694"/>
          </a:xfrm>
        </p:grpSpPr>
        <p:grpSp>
          <p:nvGrpSpPr>
            <p:cNvPr id="19462" name="组合 30"/>
            <p:cNvGrpSpPr>
              <a:grpSpLocks/>
            </p:cNvGrpSpPr>
            <p:nvPr/>
          </p:nvGrpSpPr>
          <p:grpSpPr bwMode="auto">
            <a:xfrm>
              <a:off x="1691680" y="1775746"/>
              <a:ext cx="6912768" cy="1084036"/>
              <a:chOff x="1691680" y="1775746"/>
              <a:chExt cx="6912768" cy="1084036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H="1" flipV="1">
                <a:off x="1691680" y="1775746"/>
                <a:ext cx="3384677" cy="796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4860449" y="2644093"/>
                <a:ext cx="3743465" cy="215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9463" name="文本框 31"/>
            <p:cNvSpPr txBox="1">
              <a:spLocks noChangeArrowheads="1"/>
            </p:cNvSpPr>
            <p:nvPr/>
          </p:nvSpPr>
          <p:spPr bwMode="auto">
            <a:xfrm>
              <a:off x="6693037" y="3308721"/>
              <a:ext cx="1944216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>
                  <a:solidFill>
                    <a:srgbClr val="FF0000"/>
                  </a:solidFill>
                  <a:latin typeface="Calibri" pitchFamily="34" charset="0"/>
                </a:rPr>
                <a:t>将文件夹的完整目录</a:t>
              </a:r>
              <a:r>
                <a:rPr lang="en-US" altLang="zh-CN" sz="1100">
                  <a:solidFill>
                    <a:srgbClr val="FF0000"/>
                  </a:solidFill>
                  <a:latin typeface="Calibri" pitchFamily="34" charset="0"/>
                </a:rPr>
                <a:t>(</a:t>
              </a:r>
              <a:r>
                <a:rPr lang="zh-CN" altLang="en-US" sz="1100">
                  <a:solidFill>
                    <a:srgbClr val="FF0000"/>
                  </a:solidFill>
                  <a:latin typeface="Calibri" pitchFamily="34" charset="0"/>
                </a:rPr>
                <a:t>红框所示</a:t>
              </a:r>
              <a:r>
                <a:rPr lang="en-US" altLang="zh-CN" sz="1100">
                  <a:solidFill>
                    <a:srgbClr val="FF0000"/>
                  </a:solidFill>
                  <a:latin typeface="Calibri" pitchFamily="34" charset="0"/>
                </a:rPr>
                <a:t>)</a:t>
              </a:r>
              <a:r>
                <a:rPr lang="zh-CN" altLang="en-US" sz="1100">
                  <a:solidFill>
                    <a:srgbClr val="FF0000"/>
                  </a:solidFill>
                  <a:latin typeface="Calibri" pitchFamily="34" charset="0"/>
                </a:rPr>
                <a:t>复制下来</a:t>
              </a:r>
              <a:endParaRPr lang="en-US" altLang="zh-CN" sz="1100">
                <a:solidFill>
                  <a:srgbClr val="FF0000"/>
                </a:solidFill>
                <a:latin typeface="Calibri" pitchFamily="34" charset="0"/>
              </a:endParaRPr>
            </a:p>
            <a:p>
              <a:r>
                <a:rPr lang="zh-CN" altLang="en-US" sz="1100">
                  <a:solidFill>
                    <a:srgbClr val="FF0000"/>
                  </a:solidFill>
                  <a:latin typeface="Calibri" pitchFamily="34" charset="0"/>
                </a:rPr>
                <a:t>然后在命令行中输入</a:t>
              </a:r>
              <a:r>
                <a:rPr lang="en-US" altLang="zh-CN" sz="1100">
                  <a:solidFill>
                    <a:srgbClr val="FF0000"/>
                  </a:solidFill>
                  <a:latin typeface="Calibri" pitchFamily="34" charset="0"/>
                </a:rPr>
                <a:t>[cd “(</a:t>
              </a:r>
              <a:r>
                <a:rPr lang="zh-CN" altLang="en-US" sz="1100">
                  <a:solidFill>
                    <a:srgbClr val="FF0000"/>
                  </a:solidFill>
                  <a:latin typeface="Calibri" pitchFamily="34" charset="0"/>
                </a:rPr>
                <a:t>用鼠标右键粘贴上完整目录</a:t>
              </a:r>
              <a:r>
                <a:rPr lang="en-US" altLang="zh-CN" sz="1100">
                  <a:solidFill>
                    <a:srgbClr val="FF0000"/>
                  </a:solidFill>
                  <a:latin typeface="Calibri" pitchFamily="34" charset="0"/>
                </a:rPr>
                <a:t>)]”</a:t>
              </a:r>
            </a:p>
            <a:p>
              <a:r>
                <a:rPr lang="zh-CN" altLang="en-US" sz="1100">
                  <a:solidFill>
                    <a:srgbClr val="FF0000"/>
                  </a:solidFill>
                  <a:latin typeface="Calibri" pitchFamily="34" charset="0"/>
                </a:rPr>
                <a:t>回车</a:t>
              </a: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100" y="1116013"/>
            <a:ext cx="60547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491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0482" name="图片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131888"/>
            <a:ext cx="55943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50825" y="1273175"/>
            <a:ext cx="8461375" cy="1082675"/>
            <a:chOff x="251520" y="1273379"/>
            <a:chExt cx="8460639" cy="1082347"/>
          </a:xfrm>
        </p:grpSpPr>
        <p:sp>
          <p:nvSpPr>
            <p:cNvPr id="3" name="矩形 2"/>
            <p:cNvSpPr/>
            <p:nvPr/>
          </p:nvSpPr>
          <p:spPr>
            <a:xfrm>
              <a:off x="251520" y="1779639"/>
              <a:ext cx="1296875" cy="14441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51520" y="2139891"/>
              <a:ext cx="4104918" cy="2158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548395" y="1563804"/>
              <a:ext cx="4679543" cy="2158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4427870" y="1635219"/>
              <a:ext cx="1873087" cy="5046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489" name="文本框 17"/>
            <p:cNvSpPr txBox="1">
              <a:spLocks noChangeArrowheads="1"/>
            </p:cNvSpPr>
            <p:nvPr/>
          </p:nvSpPr>
          <p:spPr bwMode="auto">
            <a:xfrm>
              <a:off x="6263887" y="1273379"/>
              <a:ext cx="244827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solidFill>
                    <a:srgbClr val="FF0000"/>
                  </a:solidFill>
                  <a:latin typeface="Calibri" pitchFamily="34" charset="0"/>
                </a:rPr>
                <a:t>“&gt;”</a:t>
              </a:r>
              <a:r>
                <a:rPr lang="zh-CN" altLang="en-US" sz="1200">
                  <a:solidFill>
                    <a:srgbClr val="FF0000"/>
                  </a:solidFill>
                  <a:latin typeface="Calibri" pitchFamily="34" charset="0"/>
                </a:rPr>
                <a:t>左面的部分为当前目录，在</a:t>
              </a:r>
              <a:r>
                <a:rPr lang="en-US" altLang="zh-CN" sz="1200">
                  <a:solidFill>
                    <a:srgbClr val="FF0000"/>
                  </a:solidFill>
                  <a:latin typeface="Calibri" pitchFamily="34" charset="0"/>
                </a:rPr>
                <a:t>msi</a:t>
              </a:r>
              <a:r>
                <a:rPr lang="zh-CN" altLang="en-US" sz="1200">
                  <a:solidFill>
                    <a:srgbClr val="FF0000"/>
                  </a:solidFill>
                  <a:latin typeface="Calibri" pitchFamily="34" charset="0"/>
                </a:rPr>
                <a:t>文件所在的目录，输入</a:t>
              </a:r>
              <a:r>
                <a:rPr lang="en-US" altLang="zh-CN" sz="1200">
                  <a:solidFill>
                    <a:srgbClr val="FF0000"/>
                  </a:solidFill>
                  <a:latin typeface="Calibri" pitchFamily="34" charset="0"/>
                </a:rPr>
                <a:t>[FET-Pro430-Setup.msi]</a:t>
              </a:r>
              <a:r>
                <a:rPr lang="zh-CN" altLang="en-US" sz="1200">
                  <a:solidFill>
                    <a:srgbClr val="FF0000"/>
                  </a:solidFill>
                  <a:latin typeface="Calibri" pitchFamily="34" charset="0"/>
                </a:rPr>
                <a:t>，回车运行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563" y="942975"/>
            <a:ext cx="6119812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1509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1506" name="图片 2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236663"/>
            <a:ext cx="4324350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文本框 2"/>
          <p:cNvSpPr txBox="1">
            <a:spLocks noChangeArrowheads="1"/>
          </p:cNvSpPr>
          <p:nvPr/>
        </p:nvSpPr>
        <p:spPr bwMode="auto">
          <a:xfrm>
            <a:off x="5148263" y="2500313"/>
            <a:ext cx="37449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这一步就是本安装程序的介绍，直接点击下一步即可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2535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2530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131888"/>
            <a:ext cx="47910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203575" y="3971925"/>
            <a:ext cx="5780088" cy="400050"/>
            <a:chOff x="3203848" y="3971260"/>
            <a:chExt cx="5779506" cy="400690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3203848" y="4155705"/>
              <a:ext cx="2520696" cy="216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533" name="文本框 5"/>
            <p:cNvSpPr txBox="1">
              <a:spLocks noChangeArrowheads="1"/>
            </p:cNvSpPr>
            <p:nvPr/>
          </p:nvSpPr>
          <p:spPr bwMode="auto">
            <a:xfrm>
              <a:off x="5724128" y="3971260"/>
              <a:ext cx="32592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Calibri" pitchFamily="34" charset="0"/>
                </a:rPr>
                <a:t>这一步勾上同意，然后下一步</a:t>
              </a:r>
            </a:p>
          </p:txBody>
        </p:sp>
      </p:grp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PA_chenying0907 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03350" y="249238"/>
            <a:ext cx="6192838" cy="785812"/>
            <a:chOff x="1492256" y="393228"/>
            <a:chExt cx="6192688" cy="785719"/>
          </a:xfrm>
        </p:grpSpPr>
        <p:sp>
          <p:nvSpPr>
            <p:cNvPr id="13" name="任意多边形 12"/>
            <p:cNvSpPr/>
            <p:nvPr/>
          </p:nvSpPr>
          <p:spPr>
            <a:xfrm>
              <a:off x="1492256" y="994819"/>
              <a:ext cx="6192688" cy="184128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557" name="文本框 7"/>
            <p:cNvSpPr txBox="1">
              <a:spLocks noChangeArrowheads="1"/>
            </p:cNvSpPr>
            <p:nvPr/>
          </p:nvSpPr>
          <p:spPr bwMode="auto">
            <a:xfrm>
              <a:off x="3587072" y="393228"/>
              <a:ext cx="2003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微软雅黑"/>
                  <a:ea typeface="微软雅黑"/>
                  <a:cs typeface="微软雅黑"/>
                </a:rPr>
                <a:t>硬件驱动的安装</a:t>
              </a:r>
            </a:p>
          </p:txBody>
        </p:sp>
      </p:grpSp>
      <p:pic>
        <p:nvPicPr>
          <p:cNvPr id="23554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047750"/>
            <a:ext cx="47910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文本框 2"/>
          <p:cNvSpPr txBox="1">
            <a:spLocks noChangeArrowheads="1"/>
          </p:cNvSpPr>
          <p:nvPr/>
        </p:nvSpPr>
        <p:spPr bwMode="auto">
          <a:xfrm>
            <a:off x="5940425" y="2716213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这一步默认即可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1235</Words>
  <Application>Microsoft Office PowerPoint</Application>
  <PresentationFormat>全屏显示(16:9)</PresentationFormat>
  <Paragraphs>91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Calibri</vt:lpstr>
      <vt:lpstr>宋体</vt:lpstr>
      <vt:lpstr>Arial</vt:lpstr>
      <vt:lpstr>微软雅黑</vt:lpstr>
      <vt:lpstr>落落补 汤圆</vt:lpstr>
      <vt:lpstr>方正静蕾简体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https://shop58478898.taobao.com/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https://shop58478898.taobao.com/</dc:title>
  <dc:creator>https://shop58478898.taobao.com/</dc:creator>
  <cp:lastModifiedBy>jhniu</cp:lastModifiedBy>
  <cp:revision>144</cp:revision>
  <dcterms:created xsi:type="dcterms:W3CDTF">2016-05-27T01:57:29Z</dcterms:created>
  <dcterms:modified xsi:type="dcterms:W3CDTF">2018-03-26T05:24:02Z</dcterms:modified>
</cp:coreProperties>
</file>