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82" r:id="rId3"/>
    <p:sldId id="367" r:id="rId4"/>
    <p:sldId id="286" r:id="rId5"/>
    <p:sldId id="368" r:id="rId6"/>
    <p:sldId id="369" r:id="rId7"/>
    <p:sldId id="370" r:id="rId8"/>
    <p:sldId id="374" r:id="rId9"/>
    <p:sldId id="375" r:id="rId10"/>
    <p:sldId id="385" r:id="rId11"/>
    <p:sldId id="372" r:id="rId12"/>
    <p:sldId id="376" r:id="rId13"/>
    <p:sldId id="373" r:id="rId14"/>
    <p:sldId id="377" r:id="rId15"/>
    <p:sldId id="378" r:id="rId16"/>
    <p:sldId id="379" r:id="rId17"/>
    <p:sldId id="380" r:id="rId18"/>
    <p:sldId id="382" r:id="rId19"/>
    <p:sldId id="381" r:id="rId20"/>
    <p:sldId id="34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E1952B0-3CD8-4068-8B91-09BFB158E969}">
          <p14:sldIdLst>
            <p14:sldId id="256"/>
            <p14:sldId id="282"/>
            <p14:sldId id="367"/>
            <p14:sldId id="286"/>
            <p14:sldId id="368"/>
            <p14:sldId id="369"/>
            <p14:sldId id="370"/>
            <p14:sldId id="374"/>
            <p14:sldId id="375"/>
            <p14:sldId id="385"/>
            <p14:sldId id="372"/>
            <p14:sldId id="376"/>
            <p14:sldId id="373"/>
            <p14:sldId id="377"/>
            <p14:sldId id="378"/>
            <p14:sldId id="379"/>
            <p14:sldId id="380"/>
            <p14:sldId id="382"/>
            <p14:sldId id="381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jie luo" initials="jl" lastIdx="1" clrIdx="0">
    <p:extLst>
      <p:ext uri="{19B8F6BF-5375-455C-9EA6-DF929625EA0E}">
        <p15:presenceInfo xmlns:p15="http://schemas.microsoft.com/office/powerpoint/2012/main" userId="7457acec90501b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D2DEEF"/>
    <a:srgbClr val="5B9BD5"/>
    <a:srgbClr val="F4C2E3"/>
    <a:srgbClr val="74A6A8"/>
    <a:srgbClr val="AF1B2D"/>
    <a:srgbClr val="E34954"/>
    <a:srgbClr val="DD2431"/>
    <a:srgbClr val="E6E6E6"/>
    <a:srgbClr val="205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82A72-71A4-4DD0-8A80-7E78839EA6AE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84C65-F2C6-42BB-AB64-D5B13279E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36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84C65-F2C6-42BB-AB64-D5B13279E5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415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84C65-F2C6-42BB-AB64-D5B13279E5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384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为什么不考虑</a:t>
            </a:r>
            <a:r>
              <a:rPr lang="en-US" altLang="zh-CN" dirty="0"/>
              <a:t>Mem</a:t>
            </a:r>
            <a:r>
              <a:rPr lang="zh-CN" altLang="en-US" dirty="0"/>
              <a:t>模块，</a:t>
            </a:r>
            <a:r>
              <a:rPr lang="en-US" altLang="zh-CN" dirty="0"/>
              <a:t>Mem</a:t>
            </a:r>
            <a:r>
              <a:rPr lang="zh-CN" altLang="en-US" dirty="0"/>
              <a:t>模块的三个有效组成，内存模块为我们提供了分布的可能性（提供者并非影响者），而两个机制是计算权重的过程（内在机制决定，</a:t>
            </a:r>
            <a:r>
              <a:rPr lang="en-US" altLang="zh-CN" dirty="0"/>
              <a:t>max</a:t>
            </a:r>
            <a:r>
              <a:rPr lang="zh-CN" altLang="en-US" dirty="0"/>
              <a:t>只能有一个）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84C65-F2C6-42BB-AB64-D5B13279E5B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68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84C65-F2C6-42BB-AB64-D5B13279E5B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315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84C65-F2C6-42BB-AB64-D5B13279E5B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31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15F3-D90E-461A-85D2-AF64AA8EF626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3ECA-23D2-4E10-A0FE-283D7E34DC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15F3-D90E-461A-85D2-AF64AA8EF626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3ECA-23D2-4E10-A0FE-283D7E34DC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15F3-D90E-461A-85D2-AF64AA8EF626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3ECA-23D2-4E10-A0FE-283D7E34DC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15F3-D90E-461A-85D2-AF64AA8EF626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3ECA-23D2-4E10-A0FE-283D7E34DC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15F3-D90E-461A-85D2-AF64AA8EF626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3ECA-23D2-4E10-A0FE-283D7E34DC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15F3-D90E-461A-85D2-AF64AA8EF626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3ECA-23D2-4E10-A0FE-283D7E34DC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15F3-D90E-461A-85D2-AF64AA8EF626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3ECA-23D2-4E10-A0FE-283D7E34DC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15F3-D90E-461A-85D2-AF64AA8EF626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3ECA-23D2-4E10-A0FE-283D7E34DC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15F3-D90E-461A-85D2-AF64AA8EF626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3ECA-23D2-4E10-A0FE-283D7E34DC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15F3-D90E-461A-85D2-AF64AA8EF626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3ECA-23D2-4E10-A0FE-283D7E34DC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15F3-D90E-461A-85D2-AF64AA8EF626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3ECA-23D2-4E10-A0FE-283D7E34DC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915F3-D90E-461A-85D2-AF64AA8EF626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3ECA-23D2-4E10-A0FE-283D7E34DC1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whutlogo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37491" y="377825"/>
            <a:ext cx="2857500" cy="628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" Target="slide1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理工剪影蓝色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5080" y="3586480"/>
            <a:ext cx="12181840" cy="3388360"/>
          </a:xfrm>
          <a:prstGeom prst="rect">
            <a:avLst/>
          </a:prstGeom>
        </p:spPr>
      </p:pic>
      <p:sp>
        <p:nvSpPr>
          <p:cNvPr id="6" name="矩形 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7214586" y="3429000"/>
            <a:ext cx="3936276" cy="129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Calibri" panose="020F0502020204030204" charset="0"/>
                <a:ea typeface="微软雅黑" panose="020B0503020204020204" pitchFamily="34" charset="-122"/>
                <a:cs typeface="+mn-ea"/>
                <a:sym typeface="Calibri" panose="020F0502020204030204" charset="0"/>
              </a:rPr>
              <a:t>武汉理工大学</a:t>
            </a:r>
            <a:endParaRPr lang="en-US" altLang="zh-CN" dirty="0">
              <a:latin typeface="Calibri" panose="020F0502020204030204" charset="0"/>
              <a:ea typeface="微软雅黑" panose="020B0503020204020204" pitchFamily="34" charset="-122"/>
              <a:cs typeface="+mn-ea"/>
              <a:sym typeface="Calibri" panose="020F050202020403020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Calibri" panose="020F0502020204030204" charset="0"/>
                <a:ea typeface="微软雅黑" panose="020B0503020204020204" pitchFamily="34" charset="-122"/>
                <a:cs typeface="+mn-ea"/>
                <a:sym typeface="Calibri" panose="020F0502020204030204" charset="0"/>
              </a:rPr>
              <a:t> 信息与计算科学专业</a:t>
            </a:r>
            <a:r>
              <a:rPr lang="en-US" altLang="zh-CN" dirty="0">
                <a:latin typeface="Calibri" panose="020F0502020204030204" charset="0"/>
                <a:ea typeface="微软雅黑" panose="020B0503020204020204" pitchFamily="34" charset="-122"/>
                <a:cs typeface="+mn-ea"/>
                <a:sym typeface="Calibri" panose="020F050202020403020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Calibri" panose="020F0502020204030204" charset="0"/>
                <a:ea typeface="微软雅黑" panose="020B0503020204020204" pitchFamily="34" charset="-122"/>
                <a:cs typeface="+mn-ea"/>
                <a:sym typeface="Calibri" panose="020F0502020204030204" charset="0"/>
              </a:rPr>
              <a:t> </a:t>
            </a:r>
            <a:r>
              <a:rPr lang="zh-CN" altLang="en-US" dirty="0">
                <a:latin typeface="Calibri" panose="020F0502020204030204" charset="0"/>
                <a:ea typeface="微软雅黑" panose="020B0503020204020204" pitchFamily="34" charset="-122"/>
                <a:cs typeface="+mn-ea"/>
                <a:sym typeface="Calibri" panose="020F0502020204030204" charset="0"/>
              </a:rPr>
              <a:t>罗俊杰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9B359B-018E-9D40-FFD1-5EFFE81F07B1}"/>
              </a:ext>
            </a:extLst>
          </p:cNvPr>
          <p:cNvSpPr txBox="1"/>
          <p:nvPr/>
        </p:nvSpPr>
        <p:spPr>
          <a:xfrm>
            <a:off x="2161897" y="1840283"/>
            <a:ext cx="7264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/>
              <a:t>考核汇报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EF0AFC-17F2-65F6-68C5-AAE93EFA25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73" y="243971"/>
            <a:ext cx="3178208" cy="11079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58BB89-E03B-D6AE-8391-4318FA36E28F}"/>
              </a:ext>
            </a:extLst>
          </p:cNvPr>
          <p:cNvSpPr txBox="1"/>
          <p:nvPr/>
        </p:nvSpPr>
        <p:spPr>
          <a:xfrm>
            <a:off x="150921" y="254383"/>
            <a:ext cx="2455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模型介绍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5E377E-DCC3-266D-8570-AD85259DBDF8}"/>
              </a:ext>
            </a:extLst>
          </p:cNvPr>
          <p:cNvSpPr/>
          <p:nvPr/>
        </p:nvSpPr>
        <p:spPr>
          <a:xfrm>
            <a:off x="1" y="177553"/>
            <a:ext cx="150920" cy="675362"/>
          </a:xfrm>
          <a:prstGeom prst="rect">
            <a:avLst/>
          </a:prstGeom>
          <a:solidFill>
            <a:srgbClr val="AF1B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50EDEA0-50D2-72B2-AF3B-31DEC9BB9E21}"/>
              </a:ext>
            </a:extLst>
          </p:cNvPr>
          <p:cNvCxnSpPr>
            <a:cxnSpLocks/>
          </p:cNvCxnSpPr>
          <p:nvPr/>
        </p:nvCxnSpPr>
        <p:spPr>
          <a:xfrm>
            <a:off x="597596" y="978543"/>
            <a:ext cx="7774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图片 138">
            <a:extLst>
              <a:ext uri="{FF2B5EF4-FFF2-40B4-BE49-F238E27FC236}">
                <a16:creationId xmlns:a16="http://schemas.microsoft.com/office/drawing/2014/main" id="{4938E136-B8C0-9C1A-138E-CBF1C2002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912" y="340738"/>
            <a:ext cx="2791987" cy="2039777"/>
          </a:xfrm>
          <a:prstGeom prst="rect">
            <a:avLst/>
          </a:prstGeom>
        </p:spPr>
      </p:pic>
      <p:sp>
        <p:nvSpPr>
          <p:cNvPr id="140" name="文本框 139">
            <a:extLst>
              <a:ext uri="{FF2B5EF4-FFF2-40B4-BE49-F238E27FC236}">
                <a16:creationId xmlns:a16="http://schemas.microsoft.com/office/drawing/2014/main" id="{5B8C0B8F-1B9D-6F71-4898-7B3AC3322CE4}"/>
              </a:ext>
            </a:extLst>
          </p:cNvPr>
          <p:cNvSpPr txBox="1"/>
          <p:nvPr/>
        </p:nvSpPr>
        <p:spPr>
          <a:xfrm>
            <a:off x="681908" y="1175961"/>
            <a:ext cx="48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将编码解码器和</a:t>
            </a:r>
            <a:r>
              <a:rPr lang="en-US" altLang="zh-CN" dirty="0"/>
              <a:t>Mem</a:t>
            </a:r>
            <a:r>
              <a:rPr lang="zh-CN" altLang="en-US" dirty="0"/>
              <a:t>组合，便是完整的</a:t>
            </a:r>
            <a:r>
              <a:rPr lang="en-US" altLang="zh-CN" dirty="0" err="1"/>
              <a:t>Memae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78E49F3-FF07-EB34-BD26-B27BF69EEDCC}"/>
              </a:ext>
            </a:extLst>
          </p:cNvPr>
          <p:cNvSpPr/>
          <p:nvPr/>
        </p:nvSpPr>
        <p:spPr>
          <a:xfrm>
            <a:off x="4120282" y="2595761"/>
            <a:ext cx="4848520" cy="3170528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A3CCD94-6CA2-AF79-856C-0755EB50D34A}"/>
              </a:ext>
            </a:extLst>
          </p:cNvPr>
          <p:cNvSpPr txBox="1"/>
          <p:nvPr/>
        </p:nvSpPr>
        <p:spPr>
          <a:xfrm>
            <a:off x="5936887" y="2708438"/>
            <a:ext cx="1258346" cy="215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Feature Encoder</a:t>
            </a:r>
            <a:endParaRPr lang="zh-CN" altLang="en-US" b="1" dirty="0"/>
          </a:p>
        </p:txBody>
      </p:sp>
      <p:grpSp>
        <p:nvGrpSpPr>
          <p:cNvPr id="442" name="组合 441">
            <a:extLst>
              <a:ext uri="{FF2B5EF4-FFF2-40B4-BE49-F238E27FC236}">
                <a16:creationId xmlns:a16="http://schemas.microsoft.com/office/drawing/2014/main" id="{14455CE6-0AF1-4B1E-4863-F0C83FBE6B6C}"/>
              </a:ext>
            </a:extLst>
          </p:cNvPr>
          <p:cNvGrpSpPr/>
          <p:nvPr/>
        </p:nvGrpSpPr>
        <p:grpSpPr>
          <a:xfrm>
            <a:off x="4484619" y="3086096"/>
            <a:ext cx="2442807" cy="2517696"/>
            <a:chOff x="1656444" y="2440619"/>
            <a:chExt cx="2442807" cy="2517696"/>
          </a:xfrm>
        </p:grpSpPr>
        <p:grpSp>
          <p:nvGrpSpPr>
            <p:cNvPr id="443" name="组合 442">
              <a:extLst>
                <a:ext uri="{FF2B5EF4-FFF2-40B4-BE49-F238E27FC236}">
                  <a16:creationId xmlns:a16="http://schemas.microsoft.com/office/drawing/2014/main" id="{26604FA0-7C4E-E6A2-B5C3-5F3F27CDFF36}"/>
                </a:ext>
              </a:extLst>
            </p:cNvPr>
            <p:cNvGrpSpPr/>
            <p:nvPr/>
          </p:nvGrpSpPr>
          <p:grpSpPr>
            <a:xfrm>
              <a:off x="1656444" y="2440619"/>
              <a:ext cx="1419241" cy="2517696"/>
              <a:chOff x="1989347" y="980388"/>
              <a:chExt cx="2124722" cy="4321717"/>
            </a:xfrm>
          </p:grpSpPr>
          <p:grpSp>
            <p:nvGrpSpPr>
              <p:cNvPr id="465" name="组合 464">
                <a:extLst>
                  <a:ext uri="{FF2B5EF4-FFF2-40B4-BE49-F238E27FC236}">
                    <a16:creationId xmlns:a16="http://schemas.microsoft.com/office/drawing/2014/main" id="{E2A6162C-A5B7-2299-81A7-5526AC7D2151}"/>
                  </a:ext>
                </a:extLst>
              </p:cNvPr>
              <p:cNvGrpSpPr/>
              <p:nvPr/>
            </p:nvGrpSpPr>
            <p:grpSpPr>
              <a:xfrm>
                <a:off x="1989347" y="980388"/>
                <a:ext cx="849888" cy="4321717"/>
                <a:chOff x="1989347" y="980388"/>
                <a:chExt cx="849888" cy="4321717"/>
              </a:xfrm>
            </p:grpSpPr>
            <p:sp>
              <p:nvSpPr>
                <p:cNvPr id="502" name="矩形 501">
                  <a:extLst>
                    <a:ext uri="{FF2B5EF4-FFF2-40B4-BE49-F238E27FC236}">
                      <a16:creationId xmlns:a16="http://schemas.microsoft.com/office/drawing/2014/main" id="{C212E30B-F6D4-C758-188A-ACF223232F16}"/>
                    </a:ext>
                  </a:extLst>
                </p:cNvPr>
                <p:cNvSpPr/>
                <p:nvPr/>
              </p:nvSpPr>
              <p:spPr>
                <a:xfrm>
                  <a:off x="1989347" y="980388"/>
                  <a:ext cx="398874" cy="4321717"/>
                </a:xfrm>
                <a:prstGeom prst="rect">
                  <a:avLst/>
                </a:prstGeom>
                <a:noFill/>
                <a:ln w="19050"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3" name="椭圆 502">
                  <a:extLst>
                    <a:ext uri="{FF2B5EF4-FFF2-40B4-BE49-F238E27FC236}">
                      <a16:creationId xmlns:a16="http://schemas.microsoft.com/office/drawing/2014/main" id="{76D0452C-5EDD-4078-93A0-F45627831D5D}"/>
                    </a:ext>
                  </a:extLst>
                </p:cNvPr>
                <p:cNvSpPr/>
                <p:nvPr/>
              </p:nvSpPr>
              <p:spPr>
                <a:xfrm>
                  <a:off x="2056809" y="1074656"/>
                  <a:ext cx="263950" cy="263951"/>
                </a:xfrm>
                <a:prstGeom prst="ellips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4" name="椭圆 503">
                  <a:extLst>
                    <a:ext uri="{FF2B5EF4-FFF2-40B4-BE49-F238E27FC236}">
                      <a16:creationId xmlns:a16="http://schemas.microsoft.com/office/drawing/2014/main" id="{14E3A4F5-69EF-3D06-364B-6BC8370A093B}"/>
                    </a:ext>
                  </a:extLst>
                </p:cNvPr>
                <p:cNvSpPr/>
                <p:nvPr/>
              </p:nvSpPr>
              <p:spPr>
                <a:xfrm>
                  <a:off x="2056809" y="1723220"/>
                  <a:ext cx="263950" cy="263951"/>
                </a:xfrm>
                <a:prstGeom prst="ellips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5" name="椭圆 504">
                  <a:extLst>
                    <a:ext uri="{FF2B5EF4-FFF2-40B4-BE49-F238E27FC236}">
                      <a16:creationId xmlns:a16="http://schemas.microsoft.com/office/drawing/2014/main" id="{C9E29401-D1C3-926E-706F-2CFCFD08444F}"/>
                    </a:ext>
                  </a:extLst>
                </p:cNvPr>
                <p:cNvSpPr/>
                <p:nvPr/>
              </p:nvSpPr>
              <p:spPr>
                <a:xfrm>
                  <a:off x="2056809" y="2371784"/>
                  <a:ext cx="263950" cy="263951"/>
                </a:xfrm>
                <a:prstGeom prst="ellips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6" name="椭圆 505">
                  <a:extLst>
                    <a:ext uri="{FF2B5EF4-FFF2-40B4-BE49-F238E27FC236}">
                      <a16:creationId xmlns:a16="http://schemas.microsoft.com/office/drawing/2014/main" id="{CD1B337E-49CE-E9F2-C679-7073B28350F3}"/>
                    </a:ext>
                  </a:extLst>
                </p:cNvPr>
                <p:cNvSpPr/>
                <p:nvPr/>
              </p:nvSpPr>
              <p:spPr>
                <a:xfrm>
                  <a:off x="2056809" y="3020348"/>
                  <a:ext cx="263950" cy="263951"/>
                </a:xfrm>
                <a:prstGeom prst="ellips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7" name="椭圆 506">
                  <a:extLst>
                    <a:ext uri="{FF2B5EF4-FFF2-40B4-BE49-F238E27FC236}">
                      <a16:creationId xmlns:a16="http://schemas.microsoft.com/office/drawing/2014/main" id="{591D6704-796B-996A-D4AC-859B3FEB2CE2}"/>
                    </a:ext>
                  </a:extLst>
                </p:cNvPr>
                <p:cNvSpPr/>
                <p:nvPr/>
              </p:nvSpPr>
              <p:spPr>
                <a:xfrm>
                  <a:off x="2056809" y="3668912"/>
                  <a:ext cx="263950" cy="263951"/>
                </a:xfrm>
                <a:prstGeom prst="ellips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8" name="椭圆 507">
                  <a:extLst>
                    <a:ext uri="{FF2B5EF4-FFF2-40B4-BE49-F238E27FC236}">
                      <a16:creationId xmlns:a16="http://schemas.microsoft.com/office/drawing/2014/main" id="{D352AF05-FC04-457E-4F9A-BAC7C8D27AE4}"/>
                    </a:ext>
                  </a:extLst>
                </p:cNvPr>
                <p:cNvSpPr/>
                <p:nvPr/>
              </p:nvSpPr>
              <p:spPr>
                <a:xfrm>
                  <a:off x="2056809" y="4870830"/>
                  <a:ext cx="263950" cy="263951"/>
                </a:xfrm>
                <a:prstGeom prst="ellips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9" name="文本框 508">
                  <a:extLst>
                    <a:ext uri="{FF2B5EF4-FFF2-40B4-BE49-F238E27FC236}">
                      <a16:creationId xmlns:a16="http://schemas.microsoft.com/office/drawing/2014/main" id="{12C88FDA-85BA-1037-5934-406ACC33FC34}"/>
                    </a:ext>
                  </a:extLst>
                </p:cNvPr>
                <p:cNvSpPr txBox="1"/>
                <p:nvPr/>
              </p:nvSpPr>
              <p:spPr>
                <a:xfrm>
                  <a:off x="2223681" y="4065370"/>
                  <a:ext cx="615554" cy="384080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en-US" altLang="zh-CN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66" name="组合 465">
                <a:extLst>
                  <a:ext uri="{FF2B5EF4-FFF2-40B4-BE49-F238E27FC236}">
                    <a16:creationId xmlns:a16="http://schemas.microsoft.com/office/drawing/2014/main" id="{B43C7716-8AB6-9FC3-8592-9ED966BF2D43}"/>
                  </a:ext>
                </a:extLst>
              </p:cNvPr>
              <p:cNvGrpSpPr/>
              <p:nvPr/>
            </p:nvGrpSpPr>
            <p:grpSpPr>
              <a:xfrm>
                <a:off x="3290246" y="1376848"/>
                <a:ext cx="823823" cy="3420987"/>
                <a:chOff x="4911656" y="980389"/>
                <a:chExt cx="823823" cy="3420987"/>
              </a:xfrm>
            </p:grpSpPr>
            <p:sp>
              <p:nvSpPr>
                <p:cNvPr id="495" name="矩形 494">
                  <a:extLst>
                    <a:ext uri="{FF2B5EF4-FFF2-40B4-BE49-F238E27FC236}">
                      <a16:creationId xmlns:a16="http://schemas.microsoft.com/office/drawing/2014/main" id="{CE926CB3-05C5-1949-BB85-764EF024DDFB}"/>
                    </a:ext>
                  </a:extLst>
                </p:cNvPr>
                <p:cNvSpPr/>
                <p:nvPr/>
              </p:nvSpPr>
              <p:spPr>
                <a:xfrm>
                  <a:off x="4911656" y="980389"/>
                  <a:ext cx="398874" cy="3420987"/>
                </a:xfrm>
                <a:prstGeom prst="rect">
                  <a:avLst/>
                </a:prstGeom>
                <a:noFill/>
                <a:ln w="19050"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6" name="椭圆 495">
                  <a:extLst>
                    <a:ext uri="{FF2B5EF4-FFF2-40B4-BE49-F238E27FC236}">
                      <a16:creationId xmlns:a16="http://schemas.microsoft.com/office/drawing/2014/main" id="{6E83007F-55AD-E0BF-1442-41B24D031ABA}"/>
                    </a:ext>
                  </a:extLst>
                </p:cNvPr>
                <p:cNvSpPr/>
                <p:nvPr/>
              </p:nvSpPr>
              <p:spPr>
                <a:xfrm>
                  <a:off x="4979118" y="1074656"/>
                  <a:ext cx="263950" cy="263951"/>
                </a:xfrm>
                <a:prstGeom prst="ellips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7" name="椭圆 496">
                  <a:extLst>
                    <a:ext uri="{FF2B5EF4-FFF2-40B4-BE49-F238E27FC236}">
                      <a16:creationId xmlns:a16="http://schemas.microsoft.com/office/drawing/2014/main" id="{9CA6D17E-7B27-1962-C2A3-A29915552DC7}"/>
                    </a:ext>
                  </a:extLst>
                </p:cNvPr>
                <p:cNvSpPr/>
                <p:nvPr/>
              </p:nvSpPr>
              <p:spPr>
                <a:xfrm>
                  <a:off x="4979118" y="1723220"/>
                  <a:ext cx="263950" cy="263951"/>
                </a:xfrm>
                <a:prstGeom prst="ellips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8" name="椭圆 497">
                  <a:extLst>
                    <a:ext uri="{FF2B5EF4-FFF2-40B4-BE49-F238E27FC236}">
                      <a16:creationId xmlns:a16="http://schemas.microsoft.com/office/drawing/2014/main" id="{75CAB50C-C0D3-6DF6-0CEF-FD8AEB03C082}"/>
                    </a:ext>
                  </a:extLst>
                </p:cNvPr>
                <p:cNvSpPr/>
                <p:nvPr/>
              </p:nvSpPr>
              <p:spPr>
                <a:xfrm>
                  <a:off x="4979118" y="2371784"/>
                  <a:ext cx="263950" cy="263951"/>
                </a:xfrm>
                <a:prstGeom prst="ellips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9" name="椭圆 498">
                  <a:extLst>
                    <a:ext uri="{FF2B5EF4-FFF2-40B4-BE49-F238E27FC236}">
                      <a16:creationId xmlns:a16="http://schemas.microsoft.com/office/drawing/2014/main" id="{4DC5C782-10B1-070C-D8D4-1AA8BE9132D2}"/>
                    </a:ext>
                  </a:extLst>
                </p:cNvPr>
                <p:cNvSpPr/>
                <p:nvPr/>
              </p:nvSpPr>
              <p:spPr>
                <a:xfrm>
                  <a:off x="4979118" y="3020348"/>
                  <a:ext cx="263950" cy="263951"/>
                </a:xfrm>
                <a:prstGeom prst="ellips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0" name="椭圆 499">
                  <a:extLst>
                    <a:ext uri="{FF2B5EF4-FFF2-40B4-BE49-F238E27FC236}">
                      <a16:creationId xmlns:a16="http://schemas.microsoft.com/office/drawing/2014/main" id="{264F8A9F-DD2E-49CA-D38C-1B827559F02A}"/>
                    </a:ext>
                  </a:extLst>
                </p:cNvPr>
                <p:cNvSpPr/>
                <p:nvPr/>
              </p:nvSpPr>
              <p:spPr>
                <a:xfrm>
                  <a:off x="4970053" y="3998156"/>
                  <a:ext cx="263950" cy="263951"/>
                </a:xfrm>
                <a:prstGeom prst="ellips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1" name="文本框 500">
                  <a:extLst>
                    <a:ext uri="{FF2B5EF4-FFF2-40B4-BE49-F238E27FC236}">
                      <a16:creationId xmlns:a16="http://schemas.microsoft.com/office/drawing/2014/main" id="{A9D03962-DF13-C8A6-1B70-2CEC7D83822C}"/>
                    </a:ext>
                  </a:extLst>
                </p:cNvPr>
                <p:cNvSpPr txBox="1"/>
                <p:nvPr/>
              </p:nvSpPr>
              <p:spPr>
                <a:xfrm>
                  <a:off x="5119925" y="3375224"/>
                  <a:ext cx="615554" cy="384080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en-US" altLang="zh-CN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467" name="直接连接符 466">
                <a:extLst>
                  <a:ext uri="{FF2B5EF4-FFF2-40B4-BE49-F238E27FC236}">
                    <a16:creationId xmlns:a16="http://schemas.microsoft.com/office/drawing/2014/main" id="{816473CA-ABCC-C881-ED44-41040C0204FA}"/>
                  </a:ext>
                </a:extLst>
              </p:cNvPr>
              <p:cNvCxnSpPr>
                <a:stCxn id="503" idx="6"/>
                <a:endCxn id="496" idx="2"/>
              </p:cNvCxnSpPr>
              <p:nvPr/>
            </p:nvCxnSpPr>
            <p:spPr>
              <a:xfrm>
                <a:off x="2320759" y="1206632"/>
                <a:ext cx="1036949" cy="3964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直接连接符 467">
                <a:extLst>
                  <a:ext uri="{FF2B5EF4-FFF2-40B4-BE49-F238E27FC236}">
                    <a16:creationId xmlns:a16="http://schemas.microsoft.com/office/drawing/2014/main" id="{BA89C017-A7BD-25FE-817B-7BEAA90F8A44}"/>
                  </a:ext>
                </a:extLst>
              </p:cNvPr>
              <p:cNvCxnSpPr>
                <a:stCxn id="503" idx="6"/>
                <a:endCxn id="497" idx="2"/>
              </p:cNvCxnSpPr>
              <p:nvPr/>
            </p:nvCxnSpPr>
            <p:spPr>
              <a:xfrm>
                <a:off x="2320759" y="1206632"/>
                <a:ext cx="1036949" cy="10450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直接连接符 468">
                <a:extLst>
                  <a:ext uri="{FF2B5EF4-FFF2-40B4-BE49-F238E27FC236}">
                    <a16:creationId xmlns:a16="http://schemas.microsoft.com/office/drawing/2014/main" id="{A1A52C8E-D71A-94F0-8717-98D53D117568}"/>
                  </a:ext>
                </a:extLst>
              </p:cNvPr>
              <p:cNvCxnSpPr>
                <a:stCxn id="503" idx="6"/>
                <a:endCxn id="498" idx="2"/>
              </p:cNvCxnSpPr>
              <p:nvPr/>
            </p:nvCxnSpPr>
            <p:spPr>
              <a:xfrm>
                <a:off x="2320759" y="1206632"/>
                <a:ext cx="1036949" cy="1693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直接连接符 469">
                <a:extLst>
                  <a:ext uri="{FF2B5EF4-FFF2-40B4-BE49-F238E27FC236}">
                    <a16:creationId xmlns:a16="http://schemas.microsoft.com/office/drawing/2014/main" id="{7B644A20-5F95-4683-4604-E6ACF1FF8E44}"/>
                  </a:ext>
                </a:extLst>
              </p:cNvPr>
              <p:cNvCxnSpPr>
                <a:stCxn id="503" idx="6"/>
                <a:endCxn id="499" idx="2"/>
              </p:cNvCxnSpPr>
              <p:nvPr/>
            </p:nvCxnSpPr>
            <p:spPr>
              <a:xfrm>
                <a:off x="2320759" y="1206632"/>
                <a:ext cx="1036949" cy="23421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直接连接符 470">
                <a:extLst>
                  <a:ext uri="{FF2B5EF4-FFF2-40B4-BE49-F238E27FC236}">
                    <a16:creationId xmlns:a16="http://schemas.microsoft.com/office/drawing/2014/main" id="{E47448B0-5C2E-5DCA-496C-73F1F3ACAE3C}"/>
                  </a:ext>
                </a:extLst>
              </p:cNvPr>
              <p:cNvCxnSpPr>
                <a:stCxn id="503" idx="6"/>
                <a:endCxn id="500" idx="2"/>
              </p:cNvCxnSpPr>
              <p:nvPr/>
            </p:nvCxnSpPr>
            <p:spPr>
              <a:xfrm>
                <a:off x="2320759" y="1206632"/>
                <a:ext cx="1027884" cy="33199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直接连接符 471">
                <a:extLst>
                  <a:ext uri="{FF2B5EF4-FFF2-40B4-BE49-F238E27FC236}">
                    <a16:creationId xmlns:a16="http://schemas.microsoft.com/office/drawing/2014/main" id="{EF543C44-4F73-9D4F-2609-FAA16DA71FD7}"/>
                  </a:ext>
                </a:extLst>
              </p:cNvPr>
              <p:cNvCxnSpPr>
                <a:stCxn id="504" idx="6"/>
                <a:endCxn id="496" idx="2"/>
              </p:cNvCxnSpPr>
              <p:nvPr/>
            </p:nvCxnSpPr>
            <p:spPr>
              <a:xfrm flipV="1">
                <a:off x="2320759" y="1603091"/>
                <a:ext cx="1036949" cy="2521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直接连接符 472">
                <a:extLst>
                  <a:ext uri="{FF2B5EF4-FFF2-40B4-BE49-F238E27FC236}">
                    <a16:creationId xmlns:a16="http://schemas.microsoft.com/office/drawing/2014/main" id="{9C0CD8BC-0A3C-103E-736F-8CEF3A66F567}"/>
                  </a:ext>
                </a:extLst>
              </p:cNvPr>
              <p:cNvCxnSpPr>
                <a:stCxn id="504" idx="6"/>
                <a:endCxn id="497" idx="2"/>
              </p:cNvCxnSpPr>
              <p:nvPr/>
            </p:nvCxnSpPr>
            <p:spPr>
              <a:xfrm>
                <a:off x="2320759" y="1855196"/>
                <a:ext cx="1036949" cy="3964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直接连接符 473">
                <a:extLst>
                  <a:ext uri="{FF2B5EF4-FFF2-40B4-BE49-F238E27FC236}">
                    <a16:creationId xmlns:a16="http://schemas.microsoft.com/office/drawing/2014/main" id="{3E9225F4-35E3-97E8-2DF2-3009A233A803}"/>
                  </a:ext>
                </a:extLst>
              </p:cNvPr>
              <p:cNvCxnSpPr>
                <a:stCxn id="504" idx="6"/>
                <a:endCxn id="498" idx="2"/>
              </p:cNvCxnSpPr>
              <p:nvPr/>
            </p:nvCxnSpPr>
            <p:spPr>
              <a:xfrm>
                <a:off x="2320759" y="1855196"/>
                <a:ext cx="1036949" cy="10450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直接连接符 474">
                <a:extLst>
                  <a:ext uri="{FF2B5EF4-FFF2-40B4-BE49-F238E27FC236}">
                    <a16:creationId xmlns:a16="http://schemas.microsoft.com/office/drawing/2014/main" id="{7B28DE10-49EB-C061-CC9E-F71A5688BF95}"/>
                  </a:ext>
                </a:extLst>
              </p:cNvPr>
              <p:cNvCxnSpPr>
                <a:stCxn id="504" idx="6"/>
                <a:endCxn id="499" idx="2"/>
              </p:cNvCxnSpPr>
              <p:nvPr/>
            </p:nvCxnSpPr>
            <p:spPr>
              <a:xfrm>
                <a:off x="2320759" y="1855196"/>
                <a:ext cx="1036949" cy="1693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直接连接符 475">
                <a:extLst>
                  <a:ext uri="{FF2B5EF4-FFF2-40B4-BE49-F238E27FC236}">
                    <a16:creationId xmlns:a16="http://schemas.microsoft.com/office/drawing/2014/main" id="{699781E7-7046-1F48-9A73-99532E3F315C}"/>
                  </a:ext>
                </a:extLst>
              </p:cNvPr>
              <p:cNvCxnSpPr>
                <a:stCxn id="504" idx="6"/>
                <a:endCxn id="500" idx="2"/>
              </p:cNvCxnSpPr>
              <p:nvPr/>
            </p:nvCxnSpPr>
            <p:spPr>
              <a:xfrm>
                <a:off x="2320759" y="1855196"/>
                <a:ext cx="1027884" cy="26713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直接连接符 476">
                <a:extLst>
                  <a:ext uri="{FF2B5EF4-FFF2-40B4-BE49-F238E27FC236}">
                    <a16:creationId xmlns:a16="http://schemas.microsoft.com/office/drawing/2014/main" id="{9D420F49-53C6-80FD-FB38-99DF81FF5489}"/>
                  </a:ext>
                </a:extLst>
              </p:cNvPr>
              <p:cNvCxnSpPr>
                <a:stCxn id="505" idx="6"/>
                <a:endCxn id="496" idx="2"/>
              </p:cNvCxnSpPr>
              <p:nvPr/>
            </p:nvCxnSpPr>
            <p:spPr>
              <a:xfrm flipV="1">
                <a:off x="2320759" y="1603091"/>
                <a:ext cx="1036949" cy="9006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直接连接符 477">
                <a:extLst>
                  <a:ext uri="{FF2B5EF4-FFF2-40B4-BE49-F238E27FC236}">
                    <a16:creationId xmlns:a16="http://schemas.microsoft.com/office/drawing/2014/main" id="{A7CFCAFF-A5C2-FA77-60AE-850E95A6BF33}"/>
                  </a:ext>
                </a:extLst>
              </p:cNvPr>
              <p:cNvCxnSpPr>
                <a:endCxn id="497" idx="2"/>
              </p:cNvCxnSpPr>
              <p:nvPr/>
            </p:nvCxnSpPr>
            <p:spPr>
              <a:xfrm flipV="1">
                <a:off x="2354490" y="2251655"/>
                <a:ext cx="1003218" cy="2332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直接连接符 478">
                <a:extLst>
                  <a:ext uri="{FF2B5EF4-FFF2-40B4-BE49-F238E27FC236}">
                    <a16:creationId xmlns:a16="http://schemas.microsoft.com/office/drawing/2014/main" id="{04072CAB-2930-5F6E-D4C2-7514B8509858}"/>
                  </a:ext>
                </a:extLst>
              </p:cNvPr>
              <p:cNvCxnSpPr>
                <a:endCxn id="498" idx="2"/>
              </p:cNvCxnSpPr>
              <p:nvPr/>
            </p:nvCxnSpPr>
            <p:spPr>
              <a:xfrm>
                <a:off x="2371356" y="2513186"/>
                <a:ext cx="986352" cy="3870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直接连接符 479">
                <a:extLst>
                  <a:ext uri="{FF2B5EF4-FFF2-40B4-BE49-F238E27FC236}">
                    <a16:creationId xmlns:a16="http://schemas.microsoft.com/office/drawing/2014/main" id="{8BF92EC8-0DC0-FE9D-B6D8-C654933C36B8}"/>
                  </a:ext>
                </a:extLst>
              </p:cNvPr>
              <p:cNvCxnSpPr>
                <a:endCxn id="499" idx="2"/>
              </p:cNvCxnSpPr>
              <p:nvPr/>
            </p:nvCxnSpPr>
            <p:spPr>
              <a:xfrm>
                <a:off x="2371356" y="2484906"/>
                <a:ext cx="986352" cy="10638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直接连接符 480">
                <a:extLst>
                  <a:ext uri="{FF2B5EF4-FFF2-40B4-BE49-F238E27FC236}">
                    <a16:creationId xmlns:a16="http://schemas.microsoft.com/office/drawing/2014/main" id="{26591D35-DE45-F86D-D8B3-94D192358290}"/>
                  </a:ext>
                </a:extLst>
              </p:cNvPr>
              <p:cNvCxnSpPr>
                <a:endCxn id="500" idx="2"/>
              </p:cNvCxnSpPr>
              <p:nvPr/>
            </p:nvCxnSpPr>
            <p:spPr>
              <a:xfrm>
                <a:off x="2362291" y="2304569"/>
                <a:ext cx="986352" cy="22220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直接连接符 481">
                <a:extLst>
                  <a:ext uri="{FF2B5EF4-FFF2-40B4-BE49-F238E27FC236}">
                    <a16:creationId xmlns:a16="http://schemas.microsoft.com/office/drawing/2014/main" id="{8DAD6259-B63B-9C4C-55D5-5F5CDA241D11}"/>
                  </a:ext>
                </a:extLst>
              </p:cNvPr>
              <p:cNvCxnSpPr>
                <a:stCxn id="506" idx="6"/>
                <a:endCxn id="496" idx="2"/>
              </p:cNvCxnSpPr>
              <p:nvPr/>
            </p:nvCxnSpPr>
            <p:spPr>
              <a:xfrm flipV="1">
                <a:off x="2320759" y="1603091"/>
                <a:ext cx="1036949" cy="1549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直接连接符 482">
                <a:extLst>
                  <a:ext uri="{FF2B5EF4-FFF2-40B4-BE49-F238E27FC236}">
                    <a16:creationId xmlns:a16="http://schemas.microsoft.com/office/drawing/2014/main" id="{D10B745C-41F5-1A5E-0845-711A36E37D58}"/>
                  </a:ext>
                </a:extLst>
              </p:cNvPr>
              <p:cNvCxnSpPr>
                <a:stCxn id="506" idx="6"/>
                <a:endCxn id="497" idx="2"/>
              </p:cNvCxnSpPr>
              <p:nvPr/>
            </p:nvCxnSpPr>
            <p:spPr>
              <a:xfrm flipV="1">
                <a:off x="2320759" y="2251655"/>
                <a:ext cx="1036949" cy="9006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直接连接符 483">
                <a:extLst>
                  <a:ext uri="{FF2B5EF4-FFF2-40B4-BE49-F238E27FC236}">
                    <a16:creationId xmlns:a16="http://schemas.microsoft.com/office/drawing/2014/main" id="{A45C197F-04E9-4394-7E7D-F4C9EB13FEA3}"/>
                  </a:ext>
                </a:extLst>
              </p:cNvPr>
              <p:cNvCxnSpPr>
                <a:stCxn id="502" idx="3"/>
                <a:endCxn id="499" idx="2"/>
              </p:cNvCxnSpPr>
              <p:nvPr/>
            </p:nvCxnSpPr>
            <p:spPr>
              <a:xfrm>
                <a:off x="2388221" y="3141247"/>
                <a:ext cx="969487" cy="4075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直接连接符 484">
                <a:extLst>
                  <a:ext uri="{FF2B5EF4-FFF2-40B4-BE49-F238E27FC236}">
                    <a16:creationId xmlns:a16="http://schemas.microsoft.com/office/drawing/2014/main" id="{D1A38EA3-33D5-C8B7-EA9E-BFA90F0A9004}"/>
                  </a:ext>
                </a:extLst>
              </p:cNvPr>
              <p:cNvCxnSpPr>
                <a:stCxn id="502" idx="3"/>
                <a:endCxn id="500" idx="2"/>
              </p:cNvCxnSpPr>
              <p:nvPr/>
            </p:nvCxnSpPr>
            <p:spPr>
              <a:xfrm>
                <a:off x="2388221" y="3141247"/>
                <a:ext cx="960422" cy="1385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直接连接符 485">
                <a:extLst>
                  <a:ext uri="{FF2B5EF4-FFF2-40B4-BE49-F238E27FC236}">
                    <a16:creationId xmlns:a16="http://schemas.microsoft.com/office/drawing/2014/main" id="{299D4B71-F2E4-05F1-6F6D-5E375BE4CC44}"/>
                  </a:ext>
                </a:extLst>
              </p:cNvPr>
              <p:cNvCxnSpPr>
                <a:stCxn id="507" idx="6"/>
                <a:endCxn id="496" idx="2"/>
              </p:cNvCxnSpPr>
              <p:nvPr/>
            </p:nvCxnSpPr>
            <p:spPr>
              <a:xfrm flipV="1">
                <a:off x="2320759" y="1603091"/>
                <a:ext cx="1036949" cy="21977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直接连接符 486">
                <a:extLst>
                  <a:ext uri="{FF2B5EF4-FFF2-40B4-BE49-F238E27FC236}">
                    <a16:creationId xmlns:a16="http://schemas.microsoft.com/office/drawing/2014/main" id="{271FFD11-67D3-0CF2-33D1-FB1F74CAFA96}"/>
                  </a:ext>
                </a:extLst>
              </p:cNvPr>
              <p:cNvCxnSpPr>
                <a:stCxn id="507" idx="6"/>
                <a:endCxn id="497" idx="2"/>
              </p:cNvCxnSpPr>
              <p:nvPr/>
            </p:nvCxnSpPr>
            <p:spPr>
              <a:xfrm flipV="1">
                <a:off x="2320759" y="2251655"/>
                <a:ext cx="1036949" cy="1549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直接连接符 487">
                <a:extLst>
                  <a:ext uri="{FF2B5EF4-FFF2-40B4-BE49-F238E27FC236}">
                    <a16:creationId xmlns:a16="http://schemas.microsoft.com/office/drawing/2014/main" id="{452DC29E-2EA8-B1BC-D948-C516752E9240}"/>
                  </a:ext>
                </a:extLst>
              </p:cNvPr>
              <p:cNvCxnSpPr>
                <a:stCxn id="507" idx="6"/>
                <a:endCxn id="499" idx="2"/>
              </p:cNvCxnSpPr>
              <p:nvPr/>
            </p:nvCxnSpPr>
            <p:spPr>
              <a:xfrm flipV="1">
                <a:off x="2320759" y="3548783"/>
                <a:ext cx="1036949" cy="2521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直接连接符 488">
                <a:extLst>
                  <a:ext uri="{FF2B5EF4-FFF2-40B4-BE49-F238E27FC236}">
                    <a16:creationId xmlns:a16="http://schemas.microsoft.com/office/drawing/2014/main" id="{55861451-E149-EF30-340C-F055A59AAAA1}"/>
                  </a:ext>
                </a:extLst>
              </p:cNvPr>
              <p:cNvCxnSpPr>
                <a:stCxn id="507" idx="6"/>
                <a:endCxn id="498" idx="2"/>
              </p:cNvCxnSpPr>
              <p:nvPr/>
            </p:nvCxnSpPr>
            <p:spPr>
              <a:xfrm flipV="1">
                <a:off x="2320759" y="2900219"/>
                <a:ext cx="1036949" cy="9006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直接连接符 489">
                <a:extLst>
                  <a:ext uri="{FF2B5EF4-FFF2-40B4-BE49-F238E27FC236}">
                    <a16:creationId xmlns:a16="http://schemas.microsoft.com/office/drawing/2014/main" id="{675030DB-C098-6906-0719-3900C58E545A}"/>
                  </a:ext>
                </a:extLst>
              </p:cNvPr>
              <p:cNvCxnSpPr>
                <a:stCxn id="507" idx="6"/>
                <a:endCxn id="500" idx="2"/>
              </p:cNvCxnSpPr>
              <p:nvPr/>
            </p:nvCxnSpPr>
            <p:spPr>
              <a:xfrm>
                <a:off x="2320759" y="3800888"/>
                <a:ext cx="1027884" cy="7257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直接连接符 490">
                <a:extLst>
                  <a:ext uri="{FF2B5EF4-FFF2-40B4-BE49-F238E27FC236}">
                    <a16:creationId xmlns:a16="http://schemas.microsoft.com/office/drawing/2014/main" id="{41D50B34-F9E8-A373-2E66-3B85120D633D}"/>
                  </a:ext>
                </a:extLst>
              </p:cNvPr>
              <p:cNvCxnSpPr>
                <a:stCxn id="508" idx="6"/>
                <a:endCxn id="496" idx="2"/>
              </p:cNvCxnSpPr>
              <p:nvPr/>
            </p:nvCxnSpPr>
            <p:spPr>
              <a:xfrm flipV="1">
                <a:off x="2320759" y="1603091"/>
                <a:ext cx="1036949" cy="33997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直接连接符 491">
                <a:extLst>
                  <a:ext uri="{FF2B5EF4-FFF2-40B4-BE49-F238E27FC236}">
                    <a16:creationId xmlns:a16="http://schemas.microsoft.com/office/drawing/2014/main" id="{9C271D80-4898-77DC-AD40-F173E42FEFE6}"/>
                  </a:ext>
                </a:extLst>
              </p:cNvPr>
              <p:cNvCxnSpPr>
                <a:stCxn id="508" idx="6"/>
                <a:endCxn id="497" idx="2"/>
              </p:cNvCxnSpPr>
              <p:nvPr/>
            </p:nvCxnSpPr>
            <p:spPr>
              <a:xfrm flipV="1">
                <a:off x="2320759" y="2251655"/>
                <a:ext cx="1036949" cy="27511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直接连接符 492">
                <a:extLst>
                  <a:ext uri="{FF2B5EF4-FFF2-40B4-BE49-F238E27FC236}">
                    <a16:creationId xmlns:a16="http://schemas.microsoft.com/office/drawing/2014/main" id="{CF7FD883-8197-8236-F7AB-0C63228A091D}"/>
                  </a:ext>
                </a:extLst>
              </p:cNvPr>
              <p:cNvCxnSpPr>
                <a:stCxn id="508" idx="6"/>
                <a:endCxn id="499" idx="2"/>
              </p:cNvCxnSpPr>
              <p:nvPr/>
            </p:nvCxnSpPr>
            <p:spPr>
              <a:xfrm flipV="1">
                <a:off x="2320759" y="3548783"/>
                <a:ext cx="1036949" cy="14540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直接连接符 493">
                <a:extLst>
                  <a:ext uri="{FF2B5EF4-FFF2-40B4-BE49-F238E27FC236}">
                    <a16:creationId xmlns:a16="http://schemas.microsoft.com/office/drawing/2014/main" id="{791D2CCA-5BD0-0438-023D-5DF1A9BF5187}"/>
                  </a:ext>
                </a:extLst>
              </p:cNvPr>
              <p:cNvCxnSpPr>
                <a:stCxn id="508" idx="6"/>
                <a:endCxn id="500" idx="2"/>
              </p:cNvCxnSpPr>
              <p:nvPr/>
            </p:nvCxnSpPr>
            <p:spPr>
              <a:xfrm flipV="1">
                <a:off x="2320759" y="4526591"/>
                <a:ext cx="1027884" cy="476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组合 443">
              <a:extLst>
                <a:ext uri="{FF2B5EF4-FFF2-40B4-BE49-F238E27FC236}">
                  <a16:creationId xmlns:a16="http://schemas.microsoft.com/office/drawing/2014/main" id="{B50C7946-0C73-98AB-B21A-F7BC1C7E0159}"/>
                </a:ext>
              </a:extLst>
            </p:cNvPr>
            <p:cNvGrpSpPr/>
            <p:nvPr/>
          </p:nvGrpSpPr>
          <p:grpSpPr>
            <a:xfrm>
              <a:off x="3538169" y="3112948"/>
              <a:ext cx="561082" cy="1272987"/>
              <a:chOff x="5019993" y="1363654"/>
              <a:chExt cx="839987" cy="2185129"/>
            </a:xfrm>
          </p:grpSpPr>
          <p:sp>
            <p:nvSpPr>
              <p:cNvPr id="460" name="矩形 459">
                <a:extLst>
                  <a:ext uri="{FF2B5EF4-FFF2-40B4-BE49-F238E27FC236}">
                    <a16:creationId xmlns:a16="http://schemas.microsoft.com/office/drawing/2014/main" id="{BAFCAF2D-96B8-CAE6-5598-F45CF37F1781}"/>
                  </a:ext>
                </a:extLst>
              </p:cNvPr>
              <p:cNvSpPr/>
              <p:nvPr/>
            </p:nvSpPr>
            <p:spPr>
              <a:xfrm flipH="1">
                <a:off x="5019993" y="1363654"/>
                <a:ext cx="398874" cy="2185129"/>
              </a:xfrm>
              <a:prstGeom prst="rect">
                <a:avLst/>
              </a:prstGeom>
              <a:noFill/>
              <a:ln w="19050"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椭圆 460">
                <a:extLst>
                  <a:ext uri="{FF2B5EF4-FFF2-40B4-BE49-F238E27FC236}">
                    <a16:creationId xmlns:a16="http://schemas.microsoft.com/office/drawing/2014/main" id="{EA256FD2-8E03-2EC2-1B61-958818A7172D}"/>
                  </a:ext>
                </a:extLst>
              </p:cNvPr>
              <p:cNvSpPr/>
              <p:nvPr/>
            </p:nvSpPr>
            <p:spPr>
              <a:xfrm flipH="1">
                <a:off x="5087455" y="1457921"/>
                <a:ext cx="263950" cy="263951"/>
              </a:xfrm>
              <a:prstGeom prst="ellipse">
                <a:avLst/>
              </a:prstGeom>
              <a:solidFill>
                <a:srgbClr val="9DCC53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椭圆 461">
                <a:extLst>
                  <a:ext uri="{FF2B5EF4-FFF2-40B4-BE49-F238E27FC236}">
                    <a16:creationId xmlns:a16="http://schemas.microsoft.com/office/drawing/2014/main" id="{4C8F14E7-46AD-5509-C840-4DE5F0D48BD4}"/>
                  </a:ext>
                </a:extLst>
              </p:cNvPr>
              <p:cNvSpPr/>
              <p:nvPr/>
            </p:nvSpPr>
            <p:spPr>
              <a:xfrm flipH="1">
                <a:off x="5087455" y="2106485"/>
                <a:ext cx="263950" cy="263951"/>
              </a:xfrm>
              <a:prstGeom prst="ellipse">
                <a:avLst/>
              </a:prstGeom>
              <a:solidFill>
                <a:srgbClr val="9DCC53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椭圆 462">
                <a:extLst>
                  <a:ext uri="{FF2B5EF4-FFF2-40B4-BE49-F238E27FC236}">
                    <a16:creationId xmlns:a16="http://schemas.microsoft.com/office/drawing/2014/main" id="{6351A296-C817-5769-8DFC-00EF8E152A65}"/>
                  </a:ext>
                </a:extLst>
              </p:cNvPr>
              <p:cNvSpPr/>
              <p:nvPr/>
            </p:nvSpPr>
            <p:spPr>
              <a:xfrm flipH="1">
                <a:off x="5079291" y="3185508"/>
                <a:ext cx="263950" cy="263951"/>
              </a:xfrm>
              <a:prstGeom prst="ellipse">
                <a:avLst/>
              </a:prstGeom>
              <a:solidFill>
                <a:srgbClr val="9DCC53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文本框 463">
                <a:extLst>
                  <a:ext uri="{FF2B5EF4-FFF2-40B4-BE49-F238E27FC236}">
                    <a16:creationId xmlns:a16="http://schemas.microsoft.com/office/drawing/2014/main" id="{585C822E-44BE-EF92-1694-FB3D1FA6F5ED}"/>
                  </a:ext>
                </a:extLst>
              </p:cNvPr>
              <p:cNvSpPr txBox="1"/>
              <p:nvPr/>
            </p:nvSpPr>
            <p:spPr>
              <a:xfrm flipH="1">
                <a:off x="5244427" y="2537801"/>
                <a:ext cx="615553" cy="38408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45" name="直接连接符 444">
              <a:extLst>
                <a:ext uri="{FF2B5EF4-FFF2-40B4-BE49-F238E27FC236}">
                  <a16:creationId xmlns:a16="http://schemas.microsoft.com/office/drawing/2014/main" id="{1EF27F1C-3BC4-0974-6455-C587C53374AF}"/>
                </a:ext>
              </a:extLst>
            </p:cNvPr>
            <p:cNvCxnSpPr>
              <a:stCxn id="496" idx="6"/>
              <a:endCxn id="461" idx="6"/>
            </p:cNvCxnSpPr>
            <p:nvPr/>
          </p:nvCxnSpPr>
          <p:spPr>
            <a:xfrm>
              <a:off x="2746771" y="2803386"/>
              <a:ext cx="836460" cy="441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接连接符 445">
              <a:extLst>
                <a:ext uri="{FF2B5EF4-FFF2-40B4-BE49-F238E27FC236}">
                  <a16:creationId xmlns:a16="http://schemas.microsoft.com/office/drawing/2014/main" id="{7089A6F8-5729-EADF-AF44-381AA671DDB3}"/>
                </a:ext>
              </a:extLst>
            </p:cNvPr>
            <p:cNvCxnSpPr>
              <a:stCxn id="496" idx="6"/>
              <a:endCxn id="462" idx="6"/>
            </p:cNvCxnSpPr>
            <p:nvPr/>
          </p:nvCxnSpPr>
          <p:spPr>
            <a:xfrm>
              <a:off x="2746771" y="2803386"/>
              <a:ext cx="836460" cy="819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>
              <a:extLst>
                <a:ext uri="{FF2B5EF4-FFF2-40B4-BE49-F238E27FC236}">
                  <a16:creationId xmlns:a16="http://schemas.microsoft.com/office/drawing/2014/main" id="{ADE77281-B666-9EDA-4D4F-8932E64A857E}"/>
                </a:ext>
              </a:extLst>
            </p:cNvPr>
            <p:cNvCxnSpPr>
              <a:stCxn id="496" idx="6"/>
              <a:endCxn id="463" idx="6"/>
            </p:cNvCxnSpPr>
            <p:nvPr/>
          </p:nvCxnSpPr>
          <p:spPr>
            <a:xfrm>
              <a:off x="2746771" y="2803386"/>
              <a:ext cx="831007" cy="1447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>
              <a:extLst>
                <a:ext uri="{FF2B5EF4-FFF2-40B4-BE49-F238E27FC236}">
                  <a16:creationId xmlns:a16="http://schemas.microsoft.com/office/drawing/2014/main" id="{A09A2ECD-1BA7-8874-7E5D-5D354CF8A783}"/>
                </a:ext>
              </a:extLst>
            </p:cNvPr>
            <p:cNvCxnSpPr>
              <a:stCxn id="497" idx="6"/>
              <a:endCxn id="461" idx="6"/>
            </p:cNvCxnSpPr>
            <p:nvPr/>
          </p:nvCxnSpPr>
          <p:spPr>
            <a:xfrm>
              <a:off x="2746771" y="3181219"/>
              <a:ext cx="836460" cy="63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接连接符 448">
              <a:extLst>
                <a:ext uri="{FF2B5EF4-FFF2-40B4-BE49-F238E27FC236}">
                  <a16:creationId xmlns:a16="http://schemas.microsoft.com/office/drawing/2014/main" id="{E549CD88-038A-0272-FF9D-0843AAFBEEE2}"/>
                </a:ext>
              </a:extLst>
            </p:cNvPr>
            <p:cNvCxnSpPr>
              <a:stCxn id="497" idx="6"/>
              <a:endCxn id="462" idx="6"/>
            </p:cNvCxnSpPr>
            <p:nvPr/>
          </p:nvCxnSpPr>
          <p:spPr>
            <a:xfrm>
              <a:off x="2746771" y="3181219"/>
              <a:ext cx="836460" cy="441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接连接符 449">
              <a:extLst>
                <a:ext uri="{FF2B5EF4-FFF2-40B4-BE49-F238E27FC236}">
                  <a16:creationId xmlns:a16="http://schemas.microsoft.com/office/drawing/2014/main" id="{F70915AC-55FC-56B4-9244-78F1A6223EE8}"/>
                </a:ext>
              </a:extLst>
            </p:cNvPr>
            <p:cNvCxnSpPr>
              <a:stCxn id="497" idx="6"/>
              <a:endCxn id="463" idx="6"/>
            </p:cNvCxnSpPr>
            <p:nvPr/>
          </p:nvCxnSpPr>
          <p:spPr>
            <a:xfrm>
              <a:off x="2746771" y="3181219"/>
              <a:ext cx="831007" cy="10699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450">
              <a:extLst>
                <a:ext uri="{FF2B5EF4-FFF2-40B4-BE49-F238E27FC236}">
                  <a16:creationId xmlns:a16="http://schemas.microsoft.com/office/drawing/2014/main" id="{7AAC272D-8CAB-2660-9D8B-34C0EFCEA90C}"/>
                </a:ext>
              </a:extLst>
            </p:cNvPr>
            <p:cNvCxnSpPr>
              <a:stCxn id="498" idx="6"/>
              <a:endCxn id="461" idx="6"/>
            </p:cNvCxnSpPr>
            <p:nvPr/>
          </p:nvCxnSpPr>
          <p:spPr>
            <a:xfrm flipV="1">
              <a:off x="2746771" y="3244750"/>
              <a:ext cx="836460" cy="314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接连接符 451">
              <a:extLst>
                <a:ext uri="{FF2B5EF4-FFF2-40B4-BE49-F238E27FC236}">
                  <a16:creationId xmlns:a16="http://schemas.microsoft.com/office/drawing/2014/main" id="{9B99EECE-0485-8682-0D5F-3C4B113A70A1}"/>
                </a:ext>
              </a:extLst>
            </p:cNvPr>
            <p:cNvCxnSpPr>
              <a:stCxn id="498" idx="6"/>
              <a:endCxn id="462" idx="6"/>
            </p:cNvCxnSpPr>
            <p:nvPr/>
          </p:nvCxnSpPr>
          <p:spPr>
            <a:xfrm>
              <a:off x="2746771" y="3559052"/>
              <a:ext cx="836460" cy="63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接连接符 452">
              <a:extLst>
                <a:ext uri="{FF2B5EF4-FFF2-40B4-BE49-F238E27FC236}">
                  <a16:creationId xmlns:a16="http://schemas.microsoft.com/office/drawing/2014/main" id="{E56B3586-4ADB-0A70-3DC1-9CD525EAE3BD}"/>
                </a:ext>
              </a:extLst>
            </p:cNvPr>
            <p:cNvCxnSpPr>
              <a:stCxn id="498" idx="6"/>
              <a:endCxn id="463" idx="6"/>
            </p:cNvCxnSpPr>
            <p:nvPr/>
          </p:nvCxnSpPr>
          <p:spPr>
            <a:xfrm>
              <a:off x="2746771" y="3559052"/>
              <a:ext cx="831007" cy="69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接连接符 453">
              <a:extLst>
                <a:ext uri="{FF2B5EF4-FFF2-40B4-BE49-F238E27FC236}">
                  <a16:creationId xmlns:a16="http://schemas.microsoft.com/office/drawing/2014/main" id="{F73D79D8-93B0-AC6C-40CF-8251FED5F564}"/>
                </a:ext>
              </a:extLst>
            </p:cNvPr>
            <p:cNvCxnSpPr>
              <a:stCxn id="499" idx="6"/>
              <a:endCxn id="462" idx="6"/>
            </p:cNvCxnSpPr>
            <p:nvPr/>
          </p:nvCxnSpPr>
          <p:spPr>
            <a:xfrm flipV="1">
              <a:off x="2746771" y="3622583"/>
              <a:ext cx="836460" cy="314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接连接符 454">
              <a:extLst>
                <a:ext uri="{FF2B5EF4-FFF2-40B4-BE49-F238E27FC236}">
                  <a16:creationId xmlns:a16="http://schemas.microsoft.com/office/drawing/2014/main" id="{0E9A0D8C-D849-B16B-E788-71FF29D49783}"/>
                </a:ext>
              </a:extLst>
            </p:cNvPr>
            <p:cNvCxnSpPr>
              <a:stCxn id="499" idx="6"/>
              <a:endCxn id="461" idx="6"/>
            </p:cNvCxnSpPr>
            <p:nvPr/>
          </p:nvCxnSpPr>
          <p:spPr>
            <a:xfrm flipV="1">
              <a:off x="2746771" y="3244750"/>
              <a:ext cx="836460" cy="69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接连接符 455">
              <a:extLst>
                <a:ext uri="{FF2B5EF4-FFF2-40B4-BE49-F238E27FC236}">
                  <a16:creationId xmlns:a16="http://schemas.microsoft.com/office/drawing/2014/main" id="{CFAE2505-2543-CC30-B103-24D9D8CFAB5F}"/>
                </a:ext>
              </a:extLst>
            </p:cNvPr>
            <p:cNvCxnSpPr>
              <a:endCxn id="463" idx="6"/>
            </p:cNvCxnSpPr>
            <p:nvPr/>
          </p:nvCxnSpPr>
          <p:spPr>
            <a:xfrm>
              <a:off x="2760927" y="4053841"/>
              <a:ext cx="816852" cy="197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接连接符 456">
              <a:extLst>
                <a:ext uri="{FF2B5EF4-FFF2-40B4-BE49-F238E27FC236}">
                  <a16:creationId xmlns:a16="http://schemas.microsoft.com/office/drawing/2014/main" id="{9590EAD3-1753-76D1-0107-6742A77C1B8C}"/>
                </a:ext>
              </a:extLst>
            </p:cNvPr>
            <p:cNvCxnSpPr>
              <a:stCxn id="500" idx="6"/>
              <a:endCxn id="461" idx="6"/>
            </p:cNvCxnSpPr>
            <p:nvPr/>
          </p:nvCxnSpPr>
          <p:spPr>
            <a:xfrm flipV="1">
              <a:off x="2740716" y="3244750"/>
              <a:ext cx="842515" cy="1261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直接连接符 457">
              <a:extLst>
                <a:ext uri="{FF2B5EF4-FFF2-40B4-BE49-F238E27FC236}">
                  <a16:creationId xmlns:a16="http://schemas.microsoft.com/office/drawing/2014/main" id="{D4C5C070-9DDC-B45E-E494-2154AAF43052}"/>
                </a:ext>
              </a:extLst>
            </p:cNvPr>
            <p:cNvCxnSpPr>
              <a:stCxn id="500" idx="6"/>
              <a:endCxn id="462" idx="6"/>
            </p:cNvCxnSpPr>
            <p:nvPr/>
          </p:nvCxnSpPr>
          <p:spPr>
            <a:xfrm flipV="1">
              <a:off x="2740716" y="3622583"/>
              <a:ext cx="842515" cy="883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接连接符 458">
              <a:extLst>
                <a:ext uri="{FF2B5EF4-FFF2-40B4-BE49-F238E27FC236}">
                  <a16:creationId xmlns:a16="http://schemas.microsoft.com/office/drawing/2014/main" id="{E1EF2B95-66AC-E601-D24E-0089CEB2E9AD}"/>
                </a:ext>
              </a:extLst>
            </p:cNvPr>
            <p:cNvCxnSpPr>
              <a:stCxn id="500" idx="6"/>
              <a:endCxn id="463" idx="6"/>
            </p:cNvCxnSpPr>
            <p:nvPr/>
          </p:nvCxnSpPr>
          <p:spPr>
            <a:xfrm flipV="1">
              <a:off x="2740716" y="4251187"/>
              <a:ext cx="837062" cy="2553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0" name="组合 509">
            <a:extLst>
              <a:ext uri="{FF2B5EF4-FFF2-40B4-BE49-F238E27FC236}">
                <a16:creationId xmlns:a16="http://schemas.microsoft.com/office/drawing/2014/main" id="{9CC48A51-09E8-3C6E-BE1E-60650755A170}"/>
              </a:ext>
            </a:extLst>
          </p:cNvPr>
          <p:cNvGrpSpPr/>
          <p:nvPr/>
        </p:nvGrpSpPr>
        <p:grpSpPr>
          <a:xfrm flipH="1">
            <a:off x="6366344" y="3086096"/>
            <a:ext cx="2436709" cy="2517696"/>
            <a:chOff x="1367896" y="2440619"/>
            <a:chExt cx="2436709" cy="2517696"/>
          </a:xfrm>
        </p:grpSpPr>
        <p:grpSp>
          <p:nvGrpSpPr>
            <p:cNvPr id="511" name="组合 510">
              <a:extLst>
                <a:ext uri="{FF2B5EF4-FFF2-40B4-BE49-F238E27FC236}">
                  <a16:creationId xmlns:a16="http://schemas.microsoft.com/office/drawing/2014/main" id="{ADBD47F0-DAA7-BC82-BCD5-FE94A961D328}"/>
                </a:ext>
              </a:extLst>
            </p:cNvPr>
            <p:cNvGrpSpPr/>
            <p:nvPr/>
          </p:nvGrpSpPr>
          <p:grpSpPr>
            <a:xfrm>
              <a:off x="1367896" y="2440619"/>
              <a:ext cx="1423938" cy="2517696"/>
              <a:chOff x="1557367" y="980388"/>
              <a:chExt cx="2131753" cy="4321717"/>
            </a:xfrm>
          </p:grpSpPr>
          <p:grpSp>
            <p:nvGrpSpPr>
              <p:cNvPr id="533" name="组合 532">
                <a:extLst>
                  <a:ext uri="{FF2B5EF4-FFF2-40B4-BE49-F238E27FC236}">
                    <a16:creationId xmlns:a16="http://schemas.microsoft.com/office/drawing/2014/main" id="{96DBAF97-AEC4-D965-3A37-6BBBF8782C8A}"/>
                  </a:ext>
                </a:extLst>
              </p:cNvPr>
              <p:cNvGrpSpPr/>
              <p:nvPr/>
            </p:nvGrpSpPr>
            <p:grpSpPr>
              <a:xfrm>
                <a:off x="1557367" y="980388"/>
                <a:ext cx="830854" cy="4321717"/>
                <a:chOff x="1557367" y="980388"/>
                <a:chExt cx="830854" cy="4321717"/>
              </a:xfrm>
            </p:grpSpPr>
            <p:sp>
              <p:nvSpPr>
                <p:cNvPr id="570" name="矩形 569">
                  <a:extLst>
                    <a:ext uri="{FF2B5EF4-FFF2-40B4-BE49-F238E27FC236}">
                      <a16:creationId xmlns:a16="http://schemas.microsoft.com/office/drawing/2014/main" id="{BE787C1E-4D42-8B9C-53A9-DE78B6E3ADE5}"/>
                    </a:ext>
                  </a:extLst>
                </p:cNvPr>
                <p:cNvSpPr/>
                <p:nvPr/>
              </p:nvSpPr>
              <p:spPr>
                <a:xfrm>
                  <a:off x="1989347" y="980388"/>
                  <a:ext cx="398874" cy="4321717"/>
                </a:xfrm>
                <a:prstGeom prst="rect">
                  <a:avLst/>
                </a:prstGeom>
                <a:noFill/>
                <a:ln w="19050"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1" name="椭圆 570">
                  <a:extLst>
                    <a:ext uri="{FF2B5EF4-FFF2-40B4-BE49-F238E27FC236}">
                      <a16:creationId xmlns:a16="http://schemas.microsoft.com/office/drawing/2014/main" id="{B510C745-8F06-BE4E-486B-C429A89A605B}"/>
                    </a:ext>
                  </a:extLst>
                </p:cNvPr>
                <p:cNvSpPr/>
                <p:nvPr/>
              </p:nvSpPr>
              <p:spPr>
                <a:xfrm>
                  <a:off x="2056809" y="1074656"/>
                  <a:ext cx="263950" cy="263951"/>
                </a:xfrm>
                <a:prstGeom prst="ellips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2" name="椭圆 571">
                  <a:extLst>
                    <a:ext uri="{FF2B5EF4-FFF2-40B4-BE49-F238E27FC236}">
                      <a16:creationId xmlns:a16="http://schemas.microsoft.com/office/drawing/2014/main" id="{76958B98-FD1A-8E07-B3A2-BDDD2D7B27D7}"/>
                    </a:ext>
                  </a:extLst>
                </p:cNvPr>
                <p:cNvSpPr/>
                <p:nvPr/>
              </p:nvSpPr>
              <p:spPr>
                <a:xfrm>
                  <a:off x="2056809" y="1723220"/>
                  <a:ext cx="263950" cy="263951"/>
                </a:xfrm>
                <a:prstGeom prst="ellips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3" name="椭圆 572">
                  <a:extLst>
                    <a:ext uri="{FF2B5EF4-FFF2-40B4-BE49-F238E27FC236}">
                      <a16:creationId xmlns:a16="http://schemas.microsoft.com/office/drawing/2014/main" id="{E02A2AAB-1001-A8A7-0DB3-BEFC1A4320BF}"/>
                    </a:ext>
                  </a:extLst>
                </p:cNvPr>
                <p:cNvSpPr/>
                <p:nvPr/>
              </p:nvSpPr>
              <p:spPr>
                <a:xfrm>
                  <a:off x="2056809" y="2371784"/>
                  <a:ext cx="263950" cy="263951"/>
                </a:xfrm>
                <a:prstGeom prst="ellips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4" name="椭圆 573">
                  <a:extLst>
                    <a:ext uri="{FF2B5EF4-FFF2-40B4-BE49-F238E27FC236}">
                      <a16:creationId xmlns:a16="http://schemas.microsoft.com/office/drawing/2014/main" id="{BA257C55-B198-9718-CF65-0C41792FAE12}"/>
                    </a:ext>
                  </a:extLst>
                </p:cNvPr>
                <p:cNvSpPr/>
                <p:nvPr/>
              </p:nvSpPr>
              <p:spPr>
                <a:xfrm>
                  <a:off x="2056809" y="3020348"/>
                  <a:ext cx="263950" cy="263951"/>
                </a:xfrm>
                <a:prstGeom prst="ellips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5" name="椭圆 574">
                  <a:extLst>
                    <a:ext uri="{FF2B5EF4-FFF2-40B4-BE49-F238E27FC236}">
                      <a16:creationId xmlns:a16="http://schemas.microsoft.com/office/drawing/2014/main" id="{54DCE377-1B04-7C09-23C2-B05F253DA233}"/>
                    </a:ext>
                  </a:extLst>
                </p:cNvPr>
                <p:cNvSpPr/>
                <p:nvPr/>
              </p:nvSpPr>
              <p:spPr>
                <a:xfrm>
                  <a:off x="2056809" y="3668912"/>
                  <a:ext cx="263950" cy="263951"/>
                </a:xfrm>
                <a:prstGeom prst="ellips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6" name="椭圆 575">
                  <a:extLst>
                    <a:ext uri="{FF2B5EF4-FFF2-40B4-BE49-F238E27FC236}">
                      <a16:creationId xmlns:a16="http://schemas.microsoft.com/office/drawing/2014/main" id="{B5364A5E-3D95-4475-2395-7985C32B9576}"/>
                    </a:ext>
                  </a:extLst>
                </p:cNvPr>
                <p:cNvSpPr/>
                <p:nvPr/>
              </p:nvSpPr>
              <p:spPr>
                <a:xfrm>
                  <a:off x="2056809" y="4870830"/>
                  <a:ext cx="263950" cy="263951"/>
                </a:xfrm>
                <a:prstGeom prst="ellips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7" name="文本框 576">
                  <a:extLst>
                    <a:ext uri="{FF2B5EF4-FFF2-40B4-BE49-F238E27FC236}">
                      <a16:creationId xmlns:a16="http://schemas.microsoft.com/office/drawing/2014/main" id="{71D3291B-5E5C-F973-42FD-479FDCA02CAE}"/>
                    </a:ext>
                  </a:extLst>
                </p:cNvPr>
                <p:cNvSpPr txBox="1"/>
                <p:nvPr/>
              </p:nvSpPr>
              <p:spPr>
                <a:xfrm>
                  <a:off x="1557367" y="4012505"/>
                  <a:ext cx="615554" cy="384080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en-US" altLang="zh-CN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34" name="组合 533">
                <a:extLst>
                  <a:ext uri="{FF2B5EF4-FFF2-40B4-BE49-F238E27FC236}">
                    <a16:creationId xmlns:a16="http://schemas.microsoft.com/office/drawing/2014/main" id="{940FFCA3-FB57-6C4A-EEE6-7EF69A702FDC}"/>
                  </a:ext>
                </a:extLst>
              </p:cNvPr>
              <p:cNvGrpSpPr/>
              <p:nvPr/>
            </p:nvGrpSpPr>
            <p:grpSpPr>
              <a:xfrm>
                <a:off x="2858315" y="1376848"/>
                <a:ext cx="830805" cy="3420987"/>
                <a:chOff x="4479725" y="980389"/>
                <a:chExt cx="830805" cy="3420987"/>
              </a:xfrm>
            </p:grpSpPr>
            <p:sp>
              <p:nvSpPr>
                <p:cNvPr id="563" name="矩形 562">
                  <a:extLst>
                    <a:ext uri="{FF2B5EF4-FFF2-40B4-BE49-F238E27FC236}">
                      <a16:creationId xmlns:a16="http://schemas.microsoft.com/office/drawing/2014/main" id="{E3FFB767-8156-F30A-B394-9C0B847422AE}"/>
                    </a:ext>
                  </a:extLst>
                </p:cNvPr>
                <p:cNvSpPr/>
                <p:nvPr/>
              </p:nvSpPr>
              <p:spPr>
                <a:xfrm>
                  <a:off x="4911656" y="980389"/>
                  <a:ext cx="398874" cy="3420987"/>
                </a:xfrm>
                <a:prstGeom prst="rect">
                  <a:avLst/>
                </a:prstGeom>
                <a:noFill/>
                <a:ln w="19050"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4" name="椭圆 563">
                  <a:extLst>
                    <a:ext uri="{FF2B5EF4-FFF2-40B4-BE49-F238E27FC236}">
                      <a16:creationId xmlns:a16="http://schemas.microsoft.com/office/drawing/2014/main" id="{5095FC4B-DD2B-0931-31FB-67F82E463482}"/>
                    </a:ext>
                  </a:extLst>
                </p:cNvPr>
                <p:cNvSpPr/>
                <p:nvPr/>
              </p:nvSpPr>
              <p:spPr>
                <a:xfrm>
                  <a:off x="4979118" y="1074656"/>
                  <a:ext cx="263950" cy="263951"/>
                </a:xfrm>
                <a:prstGeom prst="ellips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5" name="椭圆 564">
                  <a:extLst>
                    <a:ext uri="{FF2B5EF4-FFF2-40B4-BE49-F238E27FC236}">
                      <a16:creationId xmlns:a16="http://schemas.microsoft.com/office/drawing/2014/main" id="{2799D259-EBDD-BCFC-9B5C-1E7DAD76DF71}"/>
                    </a:ext>
                  </a:extLst>
                </p:cNvPr>
                <p:cNvSpPr/>
                <p:nvPr/>
              </p:nvSpPr>
              <p:spPr>
                <a:xfrm>
                  <a:off x="4979118" y="1723220"/>
                  <a:ext cx="263950" cy="263951"/>
                </a:xfrm>
                <a:prstGeom prst="ellips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6" name="椭圆 565">
                  <a:extLst>
                    <a:ext uri="{FF2B5EF4-FFF2-40B4-BE49-F238E27FC236}">
                      <a16:creationId xmlns:a16="http://schemas.microsoft.com/office/drawing/2014/main" id="{E3FD9F81-EE8D-7667-2447-DAB79BD92344}"/>
                    </a:ext>
                  </a:extLst>
                </p:cNvPr>
                <p:cNvSpPr/>
                <p:nvPr/>
              </p:nvSpPr>
              <p:spPr>
                <a:xfrm>
                  <a:off x="4979118" y="2371784"/>
                  <a:ext cx="263950" cy="263951"/>
                </a:xfrm>
                <a:prstGeom prst="ellips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7" name="椭圆 566">
                  <a:extLst>
                    <a:ext uri="{FF2B5EF4-FFF2-40B4-BE49-F238E27FC236}">
                      <a16:creationId xmlns:a16="http://schemas.microsoft.com/office/drawing/2014/main" id="{01211C6F-EDD3-7CDE-AB4B-1693E9620AD7}"/>
                    </a:ext>
                  </a:extLst>
                </p:cNvPr>
                <p:cNvSpPr/>
                <p:nvPr/>
              </p:nvSpPr>
              <p:spPr>
                <a:xfrm>
                  <a:off x="4979118" y="3020348"/>
                  <a:ext cx="263950" cy="263951"/>
                </a:xfrm>
                <a:prstGeom prst="ellips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8" name="椭圆 567">
                  <a:extLst>
                    <a:ext uri="{FF2B5EF4-FFF2-40B4-BE49-F238E27FC236}">
                      <a16:creationId xmlns:a16="http://schemas.microsoft.com/office/drawing/2014/main" id="{CCC4E20F-932B-1AF4-F729-81DE4C09FCEF}"/>
                    </a:ext>
                  </a:extLst>
                </p:cNvPr>
                <p:cNvSpPr/>
                <p:nvPr/>
              </p:nvSpPr>
              <p:spPr>
                <a:xfrm>
                  <a:off x="4970053" y="3998156"/>
                  <a:ext cx="263950" cy="263951"/>
                </a:xfrm>
                <a:prstGeom prst="ellips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9" name="文本框 568">
                  <a:extLst>
                    <a:ext uri="{FF2B5EF4-FFF2-40B4-BE49-F238E27FC236}">
                      <a16:creationId xmlns:a16="http://schemas.microsoft.com/office/drawing/2014/main" id="{17CDA59E-479E-6801-233B-D415662188DC}"/>
                    </a:ext>
                  </a:extLst>
                </p:cNvPr>
                <p:cNvSpPr txBox="1"/>
                <p:nvPr/>
              </p:nvSpPr>
              <p:spPr>
                <a:xfrm>
                  <a:off x="4479725" y="3303153"/>
                  <a:ext cx="615555" cy="384080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en-US" altLang="zh-CN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535" name="直接连接符 534">
                <a:extLst>
                  <a:ext uri="{FF2B5EF4-FFF2-40B4-BE49-F238E27FC236}">
                    <a16:creationId xmlns:a16="http://schemas.microsoft.com/office/drawing/2014/main" id="{10064012-0B1C-0D05-2D89-0FDDEF168674}"/>
                  </a:ext>
                </a:extLst>
              </p:cNvPr>
              <p:cNvCxnSpPr>
                <a:stCxn id="571" idx="6"/>
                <a:endCxn id="564" idx="2"/>
              </p:cNvCxnSpPr>
              <p:nvPr/>
            </p:nvCxnSpPr>
            <p:spPr>
              <a:xfrm>
                <a:off x="2320759" y="1206632"/>
                <a:ext cx="1036949" cy="3964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直接连接符 535">
                <a:extLst>
                  <a:ext uri="{FF2B5EF4-FFF2-40B4-BE49-F238E27FC236}">
                    <a16:creationId xmlns:a16="http://schemas.microsoft.com/office/drawing/2014/main" id="{8F54CB0A-5063-0E2C-0831-BF7F3CD37750}"/>
                  </a:ext>
                </a:extLst>
              </p:cNvPr>
              <p:cNvCxnSpPr>
                <a:stCxn id="571" idx="6"/>
                <a:endCxn id="565" idx="2"/>
              </p:cNvCxnSpPr>
              <p:nvPr/>
            </p:nvCxnSpPr>
            <p:spPr>
              <a:xfrm>
                <a:off x="2320759" y="1206632"/>
                <a:ext cx="1036949" cy="10450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直接连接符 536">
                <a:extLst>
                  <a:ext uri="{FF2B5EF4-FFF2-40B4-BE49-F238E27FC236}">
                    <a16:creationId xmlns:a16="http://schemas.microsoft.com/office/drawing/2014/main" id="{6079C104-EAEC-26D3-2B65-270B520DAC6A}"/>
                  </a:ext>
                </a:extLst>
              </p:cNvPr>
              <p:cNvCxnSpPr>
                <a:stCxn id="571" idx="6"/>
                <a:endCxn id="566" idx="2"/>
              </p:cNvCxnSpPr>
              <p:nvPr/>
            </p:nvCxnSpPr>
            <p:spPr>
              <a:xfrm>
                <a:off x="2320759" y="1206632"/>
                <a:ext cx="1036949" cy="1693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直接连接符 537">
                <a:extLst>
                  <a:ext uri="{FF2B5EF4-FFF2-40B4-BE49-F238E27FC236}">
                    <a16:creationId xmlns:a16="http://schemas.microsoft.com/office/drawing/2014/main" id="{4681D05A-991F-FE79-9BF3-CD6A27E9AC9F}"/>
                  </a:ext>
                </a:extLst>
              </p:cNvPr>
              <p:cNvCxnSpPr>
                <a:stCxn id="571" idx="6"/>
                <a:endCxn id="567" idx="2"/>
              </p:cNvCxnSpPr>
              <p:nvPr/>
            </p:nvCxnSpPr>
            <p:spPr>
              <a:xfrm>
                <a:off x="2320759" y="1206632"/>
                <a:ext cx="1036949" cy="23421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直接连接符 538">
                <a:extLst>
                  <a:ext uri="{FF2B5EF4-FFF2-40B4-BE49-F238E27FC236}">
                    <a16:creationId xmlns:a16="http://schemas.microsoft.com/office/drawing/2014/main" id="{2CCAB4D4-DB29-FD4C-F7FC-393F4B05329C}"/>
                  </a:ext>
                </a:extLst>
              </p:cNvPr>
              <p:cNvCxnSpPr>
                <a:stCxn id="571" idx="6"/>
                <a:endCxn id="568" idx="2"/>
              </p:cNvCxnSpPr>
              <p:nvPr/>
            </p:nvCxnSpPr>
            <p:spPr>
              <a:xfrm>
                <a:off x="2320759" y="1206632"/>
                <a:ext cx="1027884" cy="33199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直接连接符 539">
                <a:extLst>
                  <a:ext uri="{FF2B5EF4-FFF2-40B4-BE49-F238E27FC236}">
                    <a16:creationId xmlns:a16="http://schemas.microsoft.com/office/drawing/2014/main" id="{FEBA2164-FB59-C6C1-A67F-03ABB5AF38B2}"/>
                  </a:ext>
                </a:extLst>
              </p:cNvPr>
              <p:cNvCxnSpPr>
                <a:stCxn id="572" idx="6"/>
                <a:endCxn id="564" idx="2"/>
              </p:cNvCxnSpPr>
              <p:nvPr/>
            </p:nvCxnSpPr>
            <p:spPr>
              <a:xfrm flipV="1">
                <a:off x="2320759" y="1603091"/>
                <a:ext cx="1036949" cy="2521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直接连接符 540">
                <a:extLst>
                  <a:ext uri="{FF2B5EF4-FFF2-40B4-BE49-F238E27FC236}">
                    <a16:creationId xmlns:a16="http://schemas.microsoft.com/office/drawing/2014/main" id="{1C0E0453-B93F-77D9-03E7-D27662210D42}"/>
                  </a:ext>
                </a:extLst>
              </p:cNvPr>
              <p:cNvCxnSpPr>
                <a:stCxn id="572" idx="6"/>
                <a:endCxn id="565" idx="2"/>
              </p:cNvCxnSpPr>
              <p:nvPr/>
            </p:nvCxnSpPr>
            <p:spPr>
              <a:xfrm>
                <a:off x="2320759" y="1855196"/>
                <a:ext cx="1036949" cy="3964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直接连接符 541">
                <a:extLst>
                  <a:ext uri="{FF2B5EF4-FFF2-40B4-BE49-F238E27FC236}">
                    <a16:creationId xmlns:a16="http://schemas.microsoft.com/office/drawing/2014/main" id="{E3BD7676-B0D0-C29C-1C77-24F2493773C2}"/>
                  </a:ext>
                </a:extLst>
              </p:cNvPr>
              <p:cNvCxnSpPr>
                <a:stCxn id="572" idx="6"/>
                <a:endCxn id="566" idx="2"/>
              </p:cNvCxnSpPr>
              <p:nvPr/>
            </p:nvCxnSpPr>
            <p:spPr>
              <a:xfrm>
                <a:off x="2320759" y="1855196"/>
                <a:ext cx="1036949" cy="10450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直接连接符 542">
                <a:extLst>
                  <a:ext uri="{FF2B5EF4-FFF2-40B4-BE49-F238E27FC236}">
                    <a16:creationId xmlns:a16="http://schemas.microsoft.com/office/drawing/2014/main" id="{F2531F3F-25CE-D042-C06C-7F6F5364E705}"/>
                  </a:ext>
                </a:extLst>
              </p:cNvPr>
              <p:cNvCxnSpPr>
                <a:stCxn id="572" idx="6"/>
                <a:endCxn id="567" idx="2"/>
              </p:cNvCxnSpPr>
              <p:nvPr/>
            </p:nvCxnSpPr>
            <p:spPr>
              <a:xfrm>
                <a:off x="2320759" y="1855196"/>
                <a:ext cx="1036949" cy="1693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直接连接符 543">
                <a:extLst>
                  <a:ext uri="{FF2B5EF4-FFF2-40B4-BE49-F238E27FC236}">
                    <a16:creationId xmlns:a16="http://schemas.microsoft.com/office/drawing/2014/main" id="{113BE233-39C2-BB80-9F26-B4B6A5B7E764}"/>
                  </a:ext>
                </a:extLst>
              </p:cNvPr>
              <p:cNvCxnSpPr>
                <a:stCxn id="572" idx="6"/>
                <a:endCxn id="568" idx="2"/>
              </p:cNvCxnSpPr>
              <p:nvPr/>
            </p:nvCxnSpPr>
            <p:spPr>
              <a:xfrm>
                <a:off x="2320759" y="1855196"/>
                <a:ext cx="1027884" cy="26713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直接连接符 544">
                <a:extLst>
                  <a:ext uri="{FF2B5EF4-FFF2-40B4-BE49-F238E27FC236}">
                    <a16:creationId xmlns:a16="http://schemas.microsoft.com/office/drawing/2014/main" id="{67949AD4-E208-C6D6-EC03-27D60538B2B7}"/>
                  </a:ext>
                </a:extLst>
              </p:cNvPr>
              <p:cNvCxnSpPr>
                <a:stCxn id="573" idx="6"/>
                <a:endCxn id="564" idx="2"/>
              </p:cNvCxnSpPr>
              <p:nvPr/>
            </p:nvCxnSpPr>
            <p:spPr>
              <a:xfrm flipV="1">
                <a:off x="2320759" y="1603091"/>
                <a:ext cx="1036949" cy="9006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直接连接符 545">
                <a:extLst>
                  <a:ext uri="{FF2B5EF4-FFF2-40B4-BE49-F238E27FC236}">
                    <a16:creationId xmlns:a16="http://schemas.microsoft.com/office/drawing/2014/main" id="{29194A21-DC07-6387-2331-F69322601D5B}"/>
                  </a:ext>
                </a:extLst>
              </p:cNvPr>
              <p:cNvCxnSpPr>
                <a:endCxn id="565" idx="2"/>
              </p:cNvCxnSpPr>
              <p:nvPr/>
            </p:nvCxnSpPr>
            <p:spPr>
              <a:xfrm flipV="1">
                <a:off x="2354490" y="2251655"/>
                <a:ext cx="1003218" cy="2332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直接连接符 546">
                <a:extLst>
                  <a:ext uri="{FF2B5EF4-FFF2-40B4-BE49-F238E27FC236}">
                    <a16:creationId xmlns:a16="http://schemas.microsoft.com/office/drawing/2014/main" id="{CBD27649-5DF9-91D7-0947-8DE65E7E31FC}"/>
                  </a:ext>
                </a:extLst>
              </p:cNvPr>
              <p:cNvCxnSpPr>
                <a:endCxn id="566" idx="2"/>
              </p:cNvCxnSpPr>
              <p:nvPr/>
            </p:nvCxnSpPr>
            <p:spPr>
              <a:xfrm>
                <a:off x="2371356" y="2513186"/>
                <a:ext cx="986352" cy="3870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直接连接符 547">
                <a:extLst>
                  <a:ext uri="{FF2B5EF4-FFF2-40B4-BE49-F238E27FC236}">
                    <a16:creationId xmlns:a16="http://schemas.microsoft.com/office/drawing/2014/main" id="{DCE9F69A-80CF-8991-331A-309A41886558}"/>
                  </a:ext>
                </a:extLst>
              </p:cNvPr>
              <p:cNvCxnSpPr>
                <a:endCxn id="567" idx="2"/>
              </p:cNvCxnSpPr>
              <p:nvPr/>
            </p:nvCxnSpPr>
            <p:spPr>
              <a:xfrm>
                <a:off x="2371356" y="2484906"/>
                <a:ext cx="986352" cy="10638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直接连接符 548">
                <a:extLst>
                  <a:ext uri="{FF2B5EF4-FFF2-40B4-BE49-F238E27FC236}">
                    <a16:creationId xmlns:a16="http://schemas.microsoft.com/office/drawing/2014/main" id="{6B4AA568-AD34-2025-6D60-F6B7F3AB2921}"/>
                  </a:ext>
                </a:extLst>
              </p:cNvPr>
              <p:cNvCxnSpPr>
                <a:endCxn id="568" idx="2"/>
              </p:cNvCxnSpPr>
              <p:nvPr/>
            </p:nvCxnSpPr>
            <p:spPr>
              <a:xfrm>
                <a:off x="2362291" y="2304569"/>
                <a:ext cx="986352" cy="22220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直接连接符 549">
                <a:extLst>
                  <a:ext uri="{FF2B5EF4-FFF2-40B4-BE49-F238E27FC236}">
                    <a16:creationId xmlns:a16="http://schemas.microsoft.com/office/drawing/2014/main" id="{30EAE20C-6735-0652-9F71-5861DED8F9AF}"/>
                  </a:ext>
                </a:extLst>
              </p:cNvPr>
              <p:cNvCxnSpPr>
                <a:stCxn id="574" idx="6"/>
                <a:endCxn id="564" idx="2"/>
              </p:cNvCxnSpPr>
              <p:nvPr/>
            </p:nvCxnSpPr>
            <p:spPr>
              <a:xfrm flipV="1">
                <a:off x="2320759" y="1603091"/>
                <a:ext cx="1036949" cy="1549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直接连接符 550">
                <a:extLst>
                  <a:ext uri="{FF2B5EF4-FFF2-40B4-BE49-F238E27FC236}">
                    <a16:creationId xmlns:a16="http://schemas.microsoft.com/office/drawing/2014/main" id="{49D1C309-EEF7-7ECF-459F-E9169B05331A}"/>
                  </a:ext>
                </a:extLst>
              </p:cNvPr>
              <p:cNvCxnSpPr>
                <a:stCxn id="574" idx="6"/>
                <a:endCxn id="565" idx="2"/>
              </p:cNvCxnSpPr>
              <p:nvPr/>
            </p:nvCxnSpPr>
            <p:spPr>
              <a:xfrm flipV="1">
                <a:off x="2320759" y="2251655"/>
                <a:ext cx="1036949" cy="9006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直接连接符 551">
                <a:extLst>
                  <a:ext uri="{FF2B5EF4-FFF2-40B4-BE49-F238E27FC236}">
                    <a16:creationId xmlns:a16="http://schemas.microsoft.com/office/drawing/2014/main" id="{D19F7F27-B343-38CE-7102-FB3D33300BCF}"/>
                  </a:ext>
                </a:extLst>
              </p:cNvPr>
              <p:cNvCxnSpPr>
                <a:stCxn id="570" idx="3"/>
                <a:endCxn id="567" idx="2"/>
              </p:cNvCxnSpPr>
              <p:nvPr/>
            </p:nvCxnSpPr>
            <p:spPr>
              <a:xfrm>
                <a:off x="2388221" y="3141247"/>
                <a:ext cx="969487" cy="4075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直接连接符 552">
                <a:extLst>
                  <a:ext uri="{FF2B5EF4-FFF2-40B4-BE49-F238E27FC236}">
                    <a16:creationId xmlns:a16="http://schemas.microsoft.com/office/drawing/2014/main" id="{927DDA73-9F6E-B83B-5766-5A14BC284117}"/>
                  </a:ext>
                </a:extLst>
              </p:cNvPr>
              <p:cNvCxnSpPr>
                <a:stCxn id="570" idx="3"/>
                <a:endCxn id="568" idx="2"/>
              </p:cNvCxnSpPr>
              <p:nvPr/>
            </p:nvCxnSpPr>
            <p:spPr>
              <a:xfrm>
                <a:off x="2388221" y="3141247"/>
                <a:ext cx="960422" cy="1385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直接连接符 553">
                <a:extLst>
                  <a:ext uri="{FF2B5EF4-FFF2-40B4-BE49-F238E27FC236}">
                    <a16:creationId xmlns:a16="http://schemas.microsoft.com/office/drawing/2014/main" id="{F0A2BB79-15A0-5706-6A71-758F283343C1}"/>
                  </a:ext>
                </a:extLst>
              </p:cNvPr>
              <p:cNvCxnSpPr>
                <a:stCxn id="575" idx="6"/>
                <a:endCxn id="564" idx="2"/>
              </p:cNvCxnSpPr>
              <p:nvPr/>
            </p:nvCxnSpPr>
            <p:spPr>
              <a:xfrm flipV="1">
                <a:off x="2320759" y="1603091"/>
                <a:ext cx="1036949" cy="21977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直接连接符 554">
                <a:extLst>
                  <a:ext uri="{FF2B5EF4-FFF2-40B4-BE49-F238E27FC236}">
                    <a16:creationId xmlns:a16="http://schemas.microsoft.com/office/drawing/2014/main" id="{7C2705B4-8F68-4E54-A2D1-96FA5B3296E8}"/>
                  </a:ext>
                </a:extLst>
              </p:cNvPr>
              <p:cNvCxnSpPr>
                <a:stCxn id="575" idx="6"/>
                <a:endCxn id="565" idx="2"/>
              </p:cNvCxnSpPr>
              <p:nvPr/>
            </p:nvCxnSpPr>
            <p:spPr>
              <a:xfrm flipV="1">
                <a:off x="2320759" y="2251655"/>
                <a:ext cx="1036949" cy="1549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接连接符 555">
                <a:extLst>
                  <a:ext uri="{FF2B5EF4-FFF2-40B4-BE49-F238E27FC236}">
                    <a16:creationId xmlns:a16="http://schemas.microsoft.com/office/drawing/2014/main" id="{6AEF99A7-D02F-6B6A-BD0A-EB12BA9990BA}"/>
                  </a:ext>
                </a:extLst>
              </p:cNvPr>
              <p:cNvCxnSpPr>
                <a:stCxn id="575" idx="6"/>
                <a:endCxn id="567" idx="2"/>
              </p:cNvCxnSpPr>
              <p:nvPr/>
            </p:nvCxnSpPr>
            <p:spPr>
              <a:xfrm flipV="1">
                <a:off x="2320759" y="3548783"/>
                <a:ext cx="1036949" cy="2521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直接连接符 556">
                <a:extLst>
                  <a:ext uri="{FF2B5EF4-FFF2-40B4-BE49-F238E27FC236}">
                    <a16:creationId xmlns:a16="http://schemas.microsoft.com/office/drawing/2014/main" id="{3340FC46-6283-140B-54CD-DEFC0FE7830B}"/>
                  </a:ext>
                </a:extLst>
              </p:cNvPr>
              <p:cNvCxnSpPr>
                <a:stCxn id="575" idx="6"/>
                <a:endCxn id="566" idx="2"/>
              </p:cNvCxnSpPr>
              <p:nvPr/>
            </p:nvCxnSpPr>
            <p:spPr>
              <a:xfrm flipV="1">
                <a:off x="2320759" y="2900219"/>
                <a:ext cx="1036949" cy="9006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直接连接符 557">
                <a:extLst>
                  <a:ext uri="{FF2B5EF4-FFF2-40B4-BE49-F238E27FC236}">
                    <a16:creationId xmlns:a16="http://schemas.microsoft.com/office/drawing/2014/main" id="{52F2B824-A2D7-4E6F-342A-E4459F9BABD2}"/>
                  </a:ext>
                </a:extLst>
              </p:cNvPr>
              <p:cNvCxnSpPr>
                <a:stCxn id="575" idx="6"/>
                <a:endCxn id="568" idx="2"/>
              </p:cNvCxnSpPr>
              <p:nvPr/>
            </p:nvCxnSpPr>
            <p:spPr>
              <a:xfrm>
                <a:off x="2320759" y="3800888"/>
                <a:ext cx="1027884" cy="7257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直接连接符 558">
                <a:extLst>
                  <a:ext uri="{FF2B5EF4-FFF2-40B4-BE49-F238E27FC236}">
                    <a16:creationId xmlns:a16="http://schemas.microsoft.com/office/drawing/2014/main" id="{24D8A8AF-03DD-BD22-8E37-99501A16A33D}"/>
                  </a:ext>
                </a:extLst>
              </p:cNvPr>
              <p:cNvCxnSpPr>
                <a:stCxn id="576" idx="6"/>
                <a:endCxn id="564" idx="2"/>
              </p:cNvCxnSpPr>
              <p:nvPr/>
            </p:nvCxnSpPr>
            <p:spPr>
              <a:xfrm flipV="1">
                <a:off x="2320759" y="1603091"/>
                <a:ext cx="1036949" cy="33997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直接连接符 559">
                <a:extLst>
                  <a:ext uri="{FF2B5EF4-FFF2-40B4-BE49-F238E27FC236}">
                    <a16:creationId xmlns:a16="http://schemas.microsoft.com/office/drawing/2014/main" id="{C99BFF21-7CE4-EE8E-7A10-F75C8162E9FD}"/>
                  </a:ext>
                </a:extLst>
              </p:cNvPr>
              <p:cNvCxnSpPr>
                <a:stCxn id="576" idx="6"/>
                <a:endCxn id="565" idx="2"/>
              </p:cNvCxnSpPr>
              <p:nvPr/>
            </p:nvCxnSpPr>
            <p:spPr>
              <a:xfrm flipV="1">
                <a:off x="2320759" y="2251655"/>
                <a:ext cx="1036949" cy="27511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直接连接符 560">
                <a:extLst>
                  <a:ext uri="{FF2B5EF4-FFF2-40B4-BE49-F238E27FC236}">
                    <a16:creationId xmlns:a16="http://schemas.microsoft.com/office/drawing/2014/main" id="{C6808C26-31FC-845C-118D-05A1605E352F}"/>
                  </a:ext>
                </a:extLst>
              </p:cNvPr>
              <p:cNvCxnSpPr>
                <a:stCxn id="576" idx="6"/>
                <a:endCxn id="567" idx="2"/>
              </p:cNvCxnSpPr>
              <p:nvPr/>
            </p:nvCxnSpPr>
            <p:spPr>
              <a:xfrm flipV="1">
                <a:off x="2320759" y="3548783"/>
                <a:ext cx="1036949" cy="14540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直接连接符 561">
                <a:extLst>
                  <a:ext uri="{FF2B5EF4-FFF2-40B4-BE49-F238E27FC236}">
                    <a16:creationId xmlns:a16="http://schemas.microsoft.com/office/drawing/2014/main" id="{848EA035-6556-6C01-BF9A-5B5121191704}"/>
                  </a:ext>
                </a:extLst>
              </p:cNvPr>
              <p:cNvCxnSpPr>
                <a:stCxn id="576" idx="6"/>
                <a:endCxn id="568" idx="2"/>
              </p:cNvCxnSpPr>
              <p:nvPr/>
            </p:nvCxnSpPr>
            <p:spPr>
              <a:xfrm flipV="1">
                <a:off x="2320759" y="4526591"/>
                <a:ext cx="1027884" cy="476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2" name="组合 511">
              <a:extLst>
                <a:ext uri="{FF2B5EF4-FFF2-40B4-BE49-F238E27FC236}">
                  <a16:creationId xmlns:a16="http://schemas.microsoft.com/office/drawing/2014/main" id="{901E964B-A3ED-9D4F-7CEC-4A73B6C6C1E3}"/>
                </a:ext>
              </a:extLst>
            </p:cNvPr>
            <p:cNvGrpSpPr/>
            <p:nvPr/>
          </p:nvGrpSpPr>
          <p:grpSpPr>
            <a:xfrm>
              <a:off x="3241880" y="3112948"/>
              <a:ext cx="562725" cy="1272987"/>
              <a:chOff x="4576421" y="1363654"/>
              <a:chExt cx="842446" cy="2185129"/>
            </a:xfrm>
          </p:grpSpPr>
          <p:sp>
            <p:nvSpPr>
              <p:cNvPr id="528" name="矩形 527">
                <a:extLst>
                  <a:ext uri="{FF2B5EF4-FFF2-40B4-BE49-F238E27FC236}">
                    <a16:creationId xmlns:a16="http://schemas.microsoft.com/office/drawing/2014/main" id="{AD419BA8-9ABA-A0C7-C6F9-5F35DFEA5BE3}"/>
                  </a:ext>
                </a:extLst>
              </p:cNvPr>
              <p:cNvSpPr/>
              <p:nvPr/>
            </p:nvSpPr>
            <p:spPr>
              <a:xfrm flipH="1">
                <a:off x="5019993" y="1363654"/>
                <a:ext cx="398874" cy="2185129"/>
              </a:xfrm>
              <a:prstGeom prst="rect">
                <a:avLst/>
              </a:prstGeom>
              <a:noFill/>
              <a:ln w="19050"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9" name="椭圆 528">
                <a:extLst>
                  <a:ext uri="{FF2B5EF4-FFF2-40B4-BE49-F238E27FC236}">
                    <a16:creationId xmlns:a16="http://schemas.microsoft.com/office/drawing/2014/main" id="{0FAA30B3-8301-3F13-217D-3356BAD47129}"/>
                  </a:ext>
                </a:extLst>
              </p:cNvPr>
              <p:cNvSpPr/>
              <p:nvPr/>
            </p:nvSpPr>
            <p:spPr>
              <a:xfrm flipH="1">
                <a:off x="5087455" y="1457921"/>
                <a:ext cx="263950" cy="263951"/>
              </a:xfrm>
              <a:prstGeom prst="ellipse">
                <a:avLst/>
              </a:prstGeom>
              <a:solidFill>
                <a:srgbClr val="9DCC53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椭圆 529">
                <a:extLst>
                  <a:ext uri="{FF2B5EF4-FFF2-40B4-BE49-F238E27FC236}">
                    <a16:creationId xmlns:a16="http://schemas.microsoft.com/office/drawing/2014/main" id="{97D84E45-68AE-9DC1-D8EE-0877A2D86923}"/>
                  </a:ext>
                </a:extLst>
              </p:cNvPr>
              <p:cNvSpPr/>
              <p:nvPr/>
            </p:nvSpPr>
            <p:spPr>
              <a:xfrm flipH="1">
                <a:off x="5087455" y="2106485"/>
                <a:ext cx="263950" cy="263951"/>
              </a:xfrm>
              <a:prstGeom prst="ellipse">
                <a:avLst/>
              </a:prstGeom>
              <a:solidFill>
                <a:srgbClr val="9DCC53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1" name="椭圆 530">
                <a:extLst>
                  <a:ext uri="{FF2B5EF4-FFF2-40B4-BE49-F238E27FC236}">
                    <a16:creationId xmlns:a16="http://schemas.microsoft.com/office/drawing/2014/main" id="{B8E37C34-39AB-EEDF-95E4-70D348680116}"/>
                  </a:ext>
                </a:extLst>
              </p:cNvPr>
              <p:cNvSpPr/>
              <p:nvPr/>
            </p:nvSpPr>
            <p:spPr>
              <a:xfrm flipH="1">
                <a:off x="5079291" y="3185508"/>
                <a:ext cx="263950" cy="263951"/>
              </a:xfrm>
              <a:prstGeom prst="ellipse">
                <a:avLst/>
              </a:prstGeom>
              <a:solidFill>
                <a:srgbClr val="9DCC53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2" name="文本框 531">
                <a:extLst>
                  <a:ext uri="{FF2B5EF4-FFF2-40B4-BE49-F238E27FC236}">
                    <a16:creationId xmlns:a16="http://schemas.microsoft.com/office/drawing/2014/main" id="{EB8F7A17-8205-A234-8F8D-2EE3C56F47FD}"/>
                  </a:ext>
                </a:extLst>
              </p:cNvPr>
              <p:cNvSpPr txBox="1"/>
              <p:nvPr/>
            </p:nvSpPr>
            <p:spPr>
              <a:xfrm flipH="1">
                <a:off x="4576421" y="2536637"/>
                <a:ext cx="615553" cy="38408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13" name="直接连接符 512">
              <a:extLst>
                <a:ext uri="{FF2B5EF4-FFF2-40B4-BE49-F238E27FC236}">
                  <a16:creationId xmlns:a16="http://schemas.microsoft.com/office/drawing/2014/main" id="{FAAA1BF8-5A00-4A54-23C3-1D959AA9BE50}"/>
                </a:ext>
              </a:extLst>
            </p:cNvPr>
            <p:cNvCxnSpPr>
              <a:stCxn id="564" idx="6"/>
              <a:endCxn id="529" idx="6"/>
            </p:cNvCxnSpPr>
            <p:nvPr/>
          </p:nvCxnSpPr>
          <p:spPr>
            <a:xfrm>
              <a:off x="2746771" y="2803386"/>
              <a:ext cx="836460" cy="441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接连接符 513">
              <a:extLst>
                <a:ext uri="{FF2B5EF4-FFF2-40B4-BE49-F238E27FC236}">
                  <a16:creationId xmlns:a16="http://schemas.microsoft.com/office/drawing/2014/main" id="{63BCCA5A-6021-4B50-70F8-652F0C1CD95E}"/>
                </a:ext>
              </a:extLst>
            </p:cNvPr>
            <p:cNvCxnSpPr>
              <a:stCxn id="564" idx="6"/>
              <a:endCxn id="530" idx="6"/>
            </p:cNvCxnSpPr>
            <p:nvPr/>
          </p:nvCxnSpPr>
          <p:spPr>
            <a:xfrm>
              <a:off x="2746771" y="2803386"/>
              <a:ext cx="836460" cy="819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连接符 514">
              <a:extLst>
                <a:ext uri="{FF2B5EF4-FFF2-40B4-BE49-F238E27FC236}">
                  <a16:creationId xmlns:a16="http://schemas.microsoft.com/office/drawing/2014/main" id="{6072DB27-FC8E-070E-7072-53D73BC96CEB}"/>
                </a:ext>
              </a:extLst>
            </p:cNvPr>
            <p:cNvCxnSpPr>
              <a:stCxn id="564" idx="6"/>
              <a:endCxn id="531" idx="6"/>
            </p:cNvCxnSpPr>
            <p:nvPr/>
          </p:nvCxnSpPr>
          <p:spPr>
            <a:xfrm>
              <a:off x="2746771" y="2803386"/>
              <a:ext cx="831007" cy="1447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接连接符 515">
              <a:extLst>
                <a:ext uri="{FF2B5EF4-FFF2-40B4-BE49-F238E27FC236}">
                  <a16:creationId xmlns:a16="http://schemas.microsoft.com/office/drawing/2014/main" id="{FB23FC5C-39B6-8DCF-7148-52256212FF07}"/>
                </a:ext>
              </a:extLst>
            </p:cNvPr>
            <p:cNvCxnSpPr>
              <a:stCxn id="565" idx="6"/>
              <a:endCxn id="529" idx="6"/>
            </p:cNvCxnSpPr>
            <p:nvPr/>
          </p:nvCxnSpPr>
          <p:spPr>
            <a:xfrm>
              <a:off x="2746771" y="3181219"/>
              <a:ext cx="836460" cy="63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接连接符 516">
              <a:extLst>
                <a:ext uri="{FF2B5EF4-FFF2-40B4-BE49-F238E27FC236}">
                  <a16:creationId xmlns:a16="http://schemas.microsoft.com/office/drawing/2014/main" id="{96846653-96A6-C9EC-E4BB-A4F1D3F3D8EC}"/>
                </a:ext>
              </a:extLst>
            </p:cNvPr>
            <p:cNvCxnSpPr>
              <a:stCxn id="565" idx="6"/>
              <a:endCxn id="530" idx="6"/>
            </p:cNvCxnSpPr>
            <p:nvPr/>
          </p:nvCxnSpPr>
          <p:spPr>
            <a:xfrm>
              <a:off x="2746771" y="3181219"/>
              <a:ext cx="836460" cy="441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接连接符 517">
              <a:extLst>
                <a:ext uri="{FF2B5EF4-FFF2-40B4-BE49-F238E27FC236}">
                  <a16:creationId xmlns:a16="http://schemas.microsoft.com/office/drawing/2014/main" id="{0C5B7304-A260-3F4F-0FA9-4554F4AAD6F3}"/>
                </a:ext>
              </a:extLst>
            </p:cNvPr>
            <p:cNvCxnSpPr>
              <a:stCxn id="565" idx="6"/>
              <a:endCxn id="531" idx="6"/>
            </p:cNvCxnSpPr>
            <p:nvPr/>
          </p:nvCxnSpPr>
          <p:spPr>
            <a:xfrm>
              <a:off x="2746771" y="3181219"/>
              <a:ext cx="831007" cy="10699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接连接符 518">
              <a:extLst>
                <a:ext uri="{FF2B5EF4-FFF2-40B4-BE49-F238E27FC236}">
                  <a16:creationId xmlns:a16="http://schemas.microsoft.com/office/drawing/2014/main" id="{3A9EB6C3-6464-5655-2F31-F41C3C4ED6C1}"/>
                </a:ext>
              </a:extLst>
            </p:cNvPr>
            <p:cNvCxnSpPr>
              <a:stCxn id="566" idx="6"/>
              <a:endCxn id="529" idx="6"/>
            </p:cNvCxnSpPr>
            <p:nvPr/>
          </p:nvCxnSpPr>
          <p:spPr>
            <a:xfrm flipV="1">
              <a:off x="2746771" y="3244750"/>
              <a:ext cx="836460" cy="314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接连接符 519">
              <a:extLst>
                <a:ext uri="{FF2B5EF4-FFF2-40B4-BE49-F238E27FC236}">
                  <a16:creationId xmlns:a16="http://schemas.microsoft.com/office/drawing/2014/main" id="{5429B0B9-F2DB-CE88-8AA2-FF2E5ED7CFDD}"/>
                </a:ext>
              </a:extLst>
            </p:cNvPr>
            <p:cNvCxnSpPr>
              <a:stCxn id="566" idx="6"/>
              <a:endCxn id="530" idx="6"/>
            </p:cNvCxnSpPr>
            <p:nvPr/>
          </p:nvCxnSpPr>
          <p:spPr>
            <a:xfrm>
              <a:off x="2746771" y="3559052"/>
              <a:ext cx="836460" cy="63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接连接符 520">
              <a:extLst>
                <a:ext uri="{FF2B5EF4-FFF2-40B4-BE49-F238E27FC236}">
                  <a16:creationId xmlns:a16="http://schemas.microsoft.com/office/drawing/2014/main" id="{B4F75F5D-B4D0-CB2D-F7CF-E342F25AF91E}"/>
                </a:ext>
              </a:extLst>
            </p:cNvPr>
            <p:cNvCxnSpPr>
              <a:stCxn id="566" idx="6"/>
              <a:endCxn id="531" idx="6"/>
            </p:cNvCxnSpPr>
            <p:nvPr/>
          </p:nvCxnSpPr>
          <p:spPr>
            <a:xfrm>
              <a:off x="2746771" y="3559052"/>
              <a:ext cx="831007" cy="69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接连接符 521">
              <a:extLst>
                <a:ext uri="{FF2B5EF4-FFF2-40B4-BE49-F238E27FC236}">
                  <a16:creationId xmlns:a16="http://schemas.microsoft.com/office/drawing/2014/main" id="{E24A7477-D3F3-D71D-AC8B-9513D0499F87}"/>
                </a:ext>
              </a:extLst>
            </p:cNvPr>
            <p:cNvCxnSpPr>
              <a:stCxn id="567" idx="6"/>
              <a:endCxn id="530" idx="6"/>
            </p:cNvCxnSpPr>
            <p:nvPr/>
          </p:nvCxnSpPr>
          <p:spPr>
            <a:xfrm flipV="1">
              <a:off x="2746771" y="3622583"/>
              <a:ext cx="836460" cy="314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接连接符 522">
              <a:extLst>
                <a:ext uri="{FF2B5EF4-FFF2-40B4-BE49-F238E27FC236}">
                  <a16:creationId xmlns:a16="http://schemas.microsoft.com/office/drawing/2014/main" id="{20110BC9-DA35-2E4C-79CB-29FE46AE8E6A}"/>
                </a:ext>
              </a:extLst>
            </p:cNvPr>
            <p:cNvCxnSpPr>
              <a:stCxn id="567" idx="6"/>
              <a:endCxn id="529" idx="6"/>
            </p:cNvCxnSpPr>
            <p:nvPr/>
          </p:nvCxnSpPr>
          <p:spPr>
            <a:xfrm flipV="1">
              <a:off x="2746771" y="3244750"/>
              <a:ext cx="836460" cy="69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接连接符 523">
              <a:extLst>
                <a:ext uri="{FF2B5EF4-FFF2-40B4-BE49-F238E27FC236}">
                  <a16:creationId xmlns:a16="http://schemas.microsoft.com/office/drawing/2014/main" id="{1B6A23EC-5CCE-55B4-76DD-308BC055AF4B}"/>
                </a:ext>
              </a:extLst>
            </p:cNvPr>
            <p:cNvCxnSpPr>
              <a:endCxn id="531" idx="6"/>
            </p:cNvCxnSpPr>
            <p:nvPr/>
          </p:nvCxnSpPr>
          <p:spPr>
            <a:xfrm>
              <a:off x="2760927" y="4053841"/>
              <a:ext cx="816852" cy="197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接连接符 524">
              <a:extLst>
                <a:ext uri="{FF2B5EF4-FFF2-40B4-BE49-F238E27FC236}">
                  <a16:creationId xmlns:a16="http://schemas.microsoft.com/office/drawing/2014/main" id="{23F37408-FE7F-BD36-A708-1AB3D4084509}"/>
                </a:ext>
              </a:extLst>
            </p:cNvPr>
            <p:cNvCxnSpPr>
              <a:stCxn id="568" idx="6"/>
              <a:endCxn id="529" idx="6"/>
            </p:cNvCxnSpPr>
            <p:nvPr/>
          </p:nvCxnSpPr>
          <p:spPr>
            <a:xfrm flipV="1">
              <a:off x="2740716" y="3244750"/>
              <a:ext cx="842515" cy="1261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接连接符 525">
              <a:extLst>
                <a:ext uri="{FF2B5EF4-FFF2-40B4-BE49-F238E27FC236}">
                  <a16:creationId xmlns:a16="http://schemas.microsoft.com/office/drawing/2014/main" id="{3CFB63D7-3A7F-43A9-D68B-32EEB4B528C6}"/>
                </a:ext>
              </a:extLst>
            </p:cNvPr>
            <p:cNvCxnSpPr>
              <a:stCxn id="568" idx="6"/>
              <a:endCxn id="530" idx="6"/>
            </p:cNvCxnSpPr>
            <p:nvPr/>
          </p:nvCxnSpPr>
          <p:spPr>
            <a:xfrm flipV="1">
              <a:off x="2740716" y="3622583"/>
              <a:ext cx="842515" cy="883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直接连接符 526">
              <a:extLst>
                <a:ext uri="{FF2B5EF4-FFF2-40B4-BE49-F238E27FC236}">
                  <a16:creationId xmlns:a16="http://schemas.microsoft.com/office/drawing/2014/main" id="{B7151726-B978-1223-B787-FAB1CAE9C5CD}"/>
                </a:ext>
              </a:extLst>
            </p:cNvPr>
            <p:cNvCxnSpPr>
              <a:stCxn id="568" idx="6"/>
              <a:endCxn id="531" idx="6"/>
            </p:cNvCxnSpPr>
            <p:nvPr/>
          </p:nvCxnSpPr>
          <p:spPr>
            <a:xfrm flipV="1">
              <a:off x="2740716" y="4251187"/>
              <a:ext cx="837062" cy="2553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8" name="箭头: 右 577">
            <a:extLst>
              <a:ext uri="{FF2B5EF4-FFF2-40B4-BE49-F238E27FC236}">
                <a16:creationId xmlns:a16="http://schemas.microsoft.com/office/drawing/2014/main" id="{82CD3396-C02B-1235-096D-27CD345AAA41}"/>
              </a:ext>
            </a:extLst>
          </p:cNvPr>
          <p:cNvSpPr/>
          <p:nvPr/>
        </p:nvSpPr>
        <p:spPr>
          <a:xfrm>
            <a:off x="3582020" y="3789232"/>
            <a:ext cx="527486" cy="2010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9" name="箭头: 右 578">
            <a:extLst>
              <a:ext uri="{FF2B5EF4-FFF2-40B4-BE49-F238E27FC236}">
                <a16:creationId xmlns:a16="http://schemas.microsoft.com/office/drawing/2014/main" id="{372532DC-2628-3072-BFCA-7D21EFCA9F1C}"/>
              </a:ext>
            </a:extLst>
          </p:cNvPr>
          <p:cNvSpPr/>
          <p:nvPr/>
        </p:nvSpPr>
        <p:spPr>
          <a:xfrm rot="10800000">
            <a:off x="8561477" y="3816905"/>
            <a:ext cx="527486" cy="2237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11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-0.25417 -0.0854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8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0.22903 -0.0775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5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-0.2875 0.3863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75" y="1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578" grpId="0" animBg="1"/>
      <p:bldP spid="5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58BB89-E03B-D6AE-8391-4318FA36E28F}"/>
              </a:ext>
            </a:extLst>
          </p:cNvPr>
          <p:cNvSpPr txBox="1"/>
          <p:nvPr/>
        </p:nvSpPr>
        <p:spPr>
          <a:xfrm>
            <a:off x="150921" y="254383"/>
            <a:ext cx="2455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Training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5E377E-DCC3-266D-8570-AD85259DBDF8}"/>
              </a:ext>
            </a:extLst>
          </p:cNvPr>
          <p:cNvSpPr/>
          <p:nvPr/>
        </p:nvSpPr>
        <p:spPr>
          <a:xfrm>
            <a:off x="1" y="177553"/>
            <a:ext cx="150920" cy="675362"/>
          </a:xfrm>
          <a:prstGeom prst="rect">
            <a:avLst/>
          </a:prstGeom>
          <a:solidFill>
            <a:srgbClr val="AF1B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50EDEA0-50D2-72B2-AF3B-31DEC9BB9E21}"/>
              </a:ext>
            </a:extLst>
          </p:cNvPr>
          <p:cNvCxnSpPr>
            <a:cxnSpLocks/>
          </p:cNvCxnSpPr>
          <p:nvPr/>
        </p:nvCxnSpPr>
        <p:spPr>
          <a:xfrm>
            <a:off x="597596" y="978543"/>
            <a:ext cx="7774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0FBCA72B-DC22-5BF3-2B71-179823C7CA03}"/>
              </a:ext>
            </a:extLst>
          </p:cNvPr>
          <p:cNvSpPr txBox="1"/>
          <p:nvPr/>
        </p:nvSpPr>
        <p:spPr>
          <a:xfrm>
            <a:off x="597596" y="1179484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对于规划模型，一般有三个基本要素：目标、约束条件、变量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76B1F1-CE16-BF09-5A30-3D8F3B13A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913" y="1602921"/>
            <a:ext cx="4854361" cy="7011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60EE34-680F-29F7-8A84-96920E762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794" y="1795390"/>
            <a:ext cx="780206" cy="3161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1750DB6-C2FD-D772-AA22-87116E30A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809" y="2327348"/>
            <a:ext cx="592176" cy="31616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AFC2062-0BC8-78DA-78AD-4DB6E1927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704" y="2382550"/>
            <a:ext cx="160034" cy="20575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5BB4021-4EEC-490F-2B70-651E94C8A9ED}"/>
              </a:ext>
            </a:extLst>
          </p:cNvPr>
          <p:cNvSpPr txBox="1"/>
          <p:nvPr/>
        </p:nvSpPr>
        <p:spPr>
          <a:xfrm>
            <a:off x="2606738" y="231615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属于训练集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910682A-B7F2-3823-0EF4-87DDD7D9F12E}"/>
              </a:ext>
            </a:extLst>
          </p:cNvPr>
          <p:cNvSpPr txBox="1"/>
          <p:nvPr/>
        </p:nvSpPr>
        <p:spPr>
          <a:xfrm>
            <a:off x="765110" y="3157426"/>
            <a:ext cx="520046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训练集和测试集的分割</a:t>
            </a:r>
            <a:endParaRPr lang="en-US" altLang="zh-CN" sz="2000" b="1" dirty="0"/>
          </a:p>
          <a:p>
            <a:r>
              <a:rPr lang="zh-CN" altLang="en-US" dirty="0"/>
              <a:t>依据第一篇论文的方法，</a:t>
            </a:r>
            <a:endParaRPr lang="en-US" altLang="zh-CN" dirty="0"/>
          </a:p>
          <a:p>
            <a:r>
              <a:rPr lang="zh-CN" altLang="en-US" dirty="0"/>
              <a:t>正常样本以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的比例分为训练集和测试集，</a:t>
            </a:r>
            <a:endParaRPr lang="en-US" altLang="zh-CN" dirty="0"/>
          </a:p>
          <a:p>
            <a:r>
              <a:rPr lang="zh-CN" altLang="en-US" dirty="0"/>
              <a:t>异常主张控制在</a:t>
            </a:r>
            <a:r>
              <a:rPr lang="en-US" altLang="zh-CN" dirty="0"/>
              <a:t>30%</a:t>
            </a:r>
            <a:r>
              <a:rPr lang="zh-CN" altLang="en-US" dirty="0"/>
              <a:t>（多了切去不用，少了全用）</a:t>
            </a:r>
            <a:endParaRPr lang="en-US" altLang="zh-CN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92D17C1-F410-01F3-BD1F-2515A02D1D18}"/>
              </a:ext>
            </a:extLst>
          </p:cNvPr>
          <p:cNvSpPr txBox="1"/>
          <p:nvPr/>
        </p:nvSpPr>
        <p:spPr>
          <a:xfrm>
            <a:off x="765110" y="5032185"/>
            <a:ext cx="4570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由于与第二篇论文所用的分割方法不一致，</a:t>
            </a:r>
            <a:endParaRPr lang="en-US" altLang="zh-CN" dirty="0"/>
          </a:p>
          <a:p>
            <a:r>
              <a:rPr lang="zh-CN" altLang="en-US" dirty="0"/>
              <a:t>所以结果仅供大致对比</a:t>
            </a:r>
            <a:endParaRPr lang="en-US" altLang="zh-CN" dirty="0"/>
          </a:p>
          <a:p>
            <a:r>
              <a:rPr lang="zh-CN" altLang="en-US" dirty="0"/>
              <a:t>评分将重构误差归一化，然后计算评估指标</a:t>
            </a:r>
            <a:endParaRPr lang="en-US" altLang="zh-CN" dirty="0"/>
          </a:p>
          <a:p>
            <a:r>
              <a:rPr lang="zh-CN" altLang="en-US" dirty="0"/>
              <a:t>应用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lucida Grande"/>
              </a:rPr>
              <a:t>AUC-ROC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ucida Grande"/>
              </a:rPr>
              <a:t>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lucida Grande"/>
              </a:rPr>
              <a:t>AUC-PR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ucida Grande"/>
              </a:rPr>
              <a:t>两个指标</a:t>
            </a:r>
            <a:endParaRPr lang="en-US" altLang="zh-CN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AF38EA9-68F2-C121-E901-24D951600E78}"/>
              </a:ext>
            </a:extLst>
          </p:cNvPr>
          <p:cNvGrpSpPr/>
          <p:nvPr/>
        </p:nvGrpSpPr>
        <p:grpSpPr>
          <a:xfrm>
            <a:off x="6096000" y="3772979"/>
            <a:ext cx="2021433" cy="480526"/>
            <a:chOff x="7277879" y="3429000"/>
            <a:chExt cx="2021433" cy="480526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72DD031-F3F6-447E-AC5E-4643DF734DA7}"/>
                </a:ext>
              </a:extLst>
            </p:cNvPr>
            <p:cNvSpPr/>
            <p:nvPr/>
          </p:nvSpPr>
          <p:spPr>
            <a:xfrm>
              <a:off x="7277879" y="3429000"/>
              <a:ext cx="1744824" cy="480526"/>
            </a:xfrm>
            <a:prstGeom prst="rect">
              <a:avLst/>
            </a:prstGeom>
            <a:solidFill>
              <a:srgbClr val="74A6A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正常样本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04951E3-2851-E17B-E434-935F82BE3CCA}"/>
                </a:ext>
              </a:extLst>
            </p:cNvPr>
            <p:cNvSpPr/>
            <p:nvPr/>
          </p:nvSpPr>
          <p:spPr>
            <a:xfrm>
              <a:off x="9022703" y="3429000"/>
              <a:ext cx="276609" cy="480526"/>
            </a:xfrm>
            <a:prstGeom prst="rect">
              <a:avLst/>
            </a:prstGeom>
            <a:solidFill>
              <a:srgbClr val="F4C2E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110D1FCB-2B67-679C-13CE-BF8F706FA621}"/>
                </a:ext>
              </a:extLst>
            </p:cNvPr>
            <p:cNvCxnSpPr/>
            <p:nvPr/>
          </p:nvCxnSpPr>
          <p:spPr>
            <a:xfrm>
              <a:off x="8390305" y="3429000"/>
              <a:ext cx="0" cy="4805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694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58BB89-E03B-D6AE-8391-4318FA36E28F}"/>
              </a:ext>
            </a:extLst>
          </p:cNvPr>
          <p:cNvSpPr txBox="1"/>
          <p:nvPr/>
        </p:nvSpPr>
        <p:spPr>
          <a:xfrm>
            <a:off x="150921" y="254383"/>
            <a:ext cx="2455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Training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5E377E-DCC3-266D-8570-AD85259DBDF8}"/>
              </a:ext>
            </a:extLst>
          </p:cNvPr>
          <p:cNvSpPr/>
          <p:nvPr/>
        </p:nvSpPr>
        <p:spPr>
          <a:xfrm>
            <a:off x="1" y="177553"/>
            <a:ext cx="150920" cy="675362"/>
          </a:xfrm>
          <a:prstGeom prst="rect">
            <a:avLst/>
          </a:prstGeom>
          <a:solidFill>
            <a:srgbClr val="AF1B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50EDEA0-50D2-72B2-AF3B-31DEC9BB9E21}"/>
              </a:ext>
            </a:extLst>
          </p:cNvPr>
          <p:cNvCxnSpPr>
            <a:cxnSpLocks/>
          </p:cNvCxnSpPr>
          <p:nvPr/>
        </p:nvCxnSpPr>
        <p:spPr>
          <a:xfrm>
            <a:off x="597596" y="978543"/>
            <a:ext cx="7774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0FBCA72B-DC22-5BF3-2B71-179823C7CA03}"/>
              </a:ext>
            </a:extLst>
          </p:cNvPr>
          <p:cNvSpPr txBox="1"/>
          <p:nvPr/>
        </p:nvSpPr>
        <p:spPr>
          <a:xfrm>
            <a:off x="597596" y="1179484"/>
            <a:ext cx="3844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不同数据集所用编码器结构如下</a:t>
            </a:r>
            <a:r>
              <a:rPr lang="en-US" altLang="zh-CN" sz="2000" dirty="0">
                <a:sym typeface="Wingdings" panose="05000000000000000000" pitchFamily="2" charset="2"/>
              </a:rPr>
              <a:t>:</a:t>
            </a:r>
          </a:p>
          <a:p>
            <a:r>
              <a:rPr lang="en-US" altLang="zh-CN" sz="2000" dirty="0">
                <a:sym typeface="Wingdings" panose="05000000000000000000" pitchFamily="2" charset="2"/>
              </a:rPr>
              <a:t>(</a:t>
            </a:r>
            <a:r>
              <a:rPr lang="zh-CN" altLang="en-US" sz="2000" dirty="0">
                <a:sym typeface="Wingdings" panose="05000000000000000000" pitchFamily="2" charset="2"/>
              </a:rPr>
              <a:t>解码器将编码器翻转即可</a:t>
            </a:r>
            <a:r>
              <a:rPr lang="en-US" altLang="zh-CN" sz="2000" dirty="0">
                <a:sym typeface="Wingdings" panose="05000000000000000000" pitchFamily="2" charset="2"/>
              </a:rPr>
              <a:t>)</a:t>
            </a:r>
            <a:endParaRPr lang="zh-CN" altLang="en-US" sz="2000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21916D8-8925-5F30-98BA-FA458AE32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57948"/>
              </p:ext>
            </p:extLst>
          </p:nvPr>
        </p:nvGraphicFramePr>
        <p:xfrm>
          <a:off x="1378829" y="2091267"/>
          <a:ext cx="8128000" cy="3337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06939">
                  <a:extLst>
                    <a:ext uri="{9D8B030D-6E8A-4147-A177-3AD203B41FA5}">
                      <a16:colId xmlns:a16="http://schemas.microsoft.com/office/drawing/2014/main" val="891802371"/>
                    </a:ext>
                  </a:extLst>
                </a:gridCol>
                <a:gridCol w="6521061">
                  <a:extLst>
                    <a:ext uri="{9D8B030D-6E8A-4147-A177-3AD203B41FA5}">
                      <a16:colId xmlns:a16="http://schemas.microsoft.com/office/drawing/2014/main" val="3912866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数据集名称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279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Arrhythmia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FC(f_dim,128)-FC(128,64)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2752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Cardio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FC(f_dim,64)-FC(64,32)-FC(32-16)-FC(16,8)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625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Fraud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FC(f_dim,128)-FC(128,64)-FC(64-30)-FC(30,10)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5565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Mammography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FC(f_dim,64)-FC(64,32)-FC(32-16)-FC(16,8)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5205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NSL-KDD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FC(f_dim,60)-FC(60,30)-FC(30-10)-FC(10,3)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76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Satellite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FC(f_dim,128)-FC(128,64)-FC(64-30)-FC(30,10)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1570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Shuttle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FC(f_dim,128)-FC(128,64)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6561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 err="1">
                          <a:effectLst/>
                        </a:rPr>
                        <a:t>Spambase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FC(f_dim,128)-FC(128,64)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23046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0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58BB89-E03B-D6AE-8391-4318FA36E28F}"/>
              </a:ext>
            </a:extLst>
          </p:cNvPr>
          <p:cNvSpPr txBox="1"/>
          <p:nvPr/>
        </p:nvSpPr>
        <p:spPr>
          <a:xfrm>
            <a:off x="150921" y="254383"/>
            <a:ext cx="315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结果展示与分析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5E377E-DCC3-266D-8570-AD85259DBDF8}"/>
              </a:ext>
            </a:extLst>
          </p:cNvPr>
          <p:cNvSpPr/>
          <p:nvPr/>
        </p:nvSpPr>
        <p:spPr>
          <a:xfrm>
            <a:off x="1" y="177553"/>
            <a:ext cx="150920" cy="675362"/>
          </a:xfrm>
          <a:prstGeom prst="rect">
            <a:avLst/>
          </a:prstGeom>
          <a:solidFill>
            <a:srgbClr val="AF1B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50EDEA0-50D2-72B2-AF3B-31DEC9BB9E21}"/>
              </a:ext>
            </a:extLst>
          </p:cNvPr>
          <p:cNvCxnSpPr>
            <a:cxnSpLocks/>
          </p:cNvCxnSpPr>
          <p:nvPr/>
        </p:nvCxnSpPr>
        <p:spPr>
          <a:xfrm>
            <a:off x="597596" y="978543"/>
            <a:ext cx="7774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4266F8B-B61C-30C2-6F92-5F771D710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945776"/>
              </p:ext>
            </p:extLst>
          </p:nvPr>
        </p:nvGraphicFramePr>
        <p:xfrm>
          <a:off x="1038510" y="1436913"/>
          <a:ext cx="8293101" cy="2948473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171516">
                  <a:extLst>
                    <a:ext uri="{9D8B030D-6E8A-4147-A177-3AD203B41FA5}">
                      <a16:colId xmlns:a16="http://schemas.microsoft.com/office/drawing/2014/main" val="3892940291"/>
                    </a:ext>
                  </a:extLst>
                </a:gridCol>
                <a:gridCol w="610421">
                  <a:extLst>
                    <a:ext uri="{9D8B030D-6E8A-4147-A177-3AD203B41FA5}">
                      <a16:colId xmlns:a16="http://schemas.microsoft.com/office/drawing/2014/main" val="2119223905"/>
                    </a:ext>
                  </a:extLst>
                </a:gridCol>
                <a:gridCol w="591924">
                  <a:extLst>
                    <a:ext uri="{9D8B030D-6E8A-4147-A177-3AD203B41FA5}">
                      <a16:colId xmlns:a16="http://schemas.microsoft.com/office/drawing/2014/main" val="2024440621"/>
                    </a:ext>
                  </a:extLst>
                </a:gridCol>
                <a:gridCol w="591924">
                  <a:extLst>
                    <a:ext uri="{9D8B030D-6E8A-4147-A177-3AD203B41FA5}">
                      <a16:colId xmlns:a16="http://schemas.microsoft.com/office/drawing/2014/main" val="3096931953"/>
                    </a:ext>
                  </a:extLst>
                </a:gridCol>
                <a:gridCol w="591924">
                  <a:extLst>
                    <a:ext uri="{9D8B030D-6E8A-4147-A177-3AD203B41FA5}">
                      <a16:colId xmlns:a16="http://schemas.microsoft.com/office/drawing/2014/main" val="4025942926"/>
                    </a:ext>
                  </a:extLst>
                </a:gridCol>
                <a:gridCol w="591924">
                  <a:extLst>
                    <a:ext uri="{9D8B030D-6E8A-4147-A177-3AD203B41FA5}">
                      <a16:colId xmlns:a16="http://schemas.microsoft.com/office/drawing/2014/main" val="1014326332"/>
                    </a:ext>
                  </a:extLst>
                </a:gridCol>
                <a:gridCol w="591924">
                  <a:extLst>
                    <a:ext uri="{9D8B030D-6E8A-4147-A177-3AD203B41FA5}">
                      <a16:colId xmlns:a16="http://schemas.microsoft.com/office/drawing/2014/main" val="1908506866"/>
                    </a:ext>
                  </a:extLst>
                </a:gridCol>
                <a:gridCol w="591924">
                  <a:extLst>
                    <a:ext uri="{9D8B030D-6E8A-4147-A177-3AD203B41FA5}">
                      <a16:colId xmlns:a16="http://schemas.microsoft.com/office/drawing/2014/main" val="1221669108"/>
                    </a:ext>
                  </a:extLst>
                </a:gridCol>
                <a:gridCol w="591924">
                  <a:extLst>
                    <a:ext uri="{9D8B030D-6E8A-4147-A177-3AD203B41FA5}">
                      <a16:colId xmlns:a16="http://schemas.microsoft.com/office/drawing/2014/main" val="3879463713"/>
                    </a:ext>
                  </a:extLst>
                </a:gridCol>
                <a:gridCol w="591924">
                  <a:extLst>
                    <a:ext uri="{9D8B030D-6E8A-4147-A177-3AD203B41FA5}">
                      <a16:colId xmlns:a16="http://schemas.microsoft.com/office/drawing/2014/main" val="2895698252"/>
                    </a:ext>
                  </a:extLst>
                </a:gridCol>
                <a:gridCol w="591924">
                  <a:extLst>
                    <a:ext uri="{9D8B030D-6E8A-4147-A177-3AD203B41FA5}">
                      <a16:colId xmlns:a16="http://schemas.microsoft.com/office/drawing/2014/main" val="2237854876"/>
                    </a:ext>
                  </a:extLst>
                </a:gridCol>
                <a:gridCol w="591924">
                  <a:extLst>
                    <a:ext uri="{9D8B030D-6E8A-4147-A177-3AD203B41FA5}">
                      <a16:colId xmlns:a16="http://schemas.microsoft.com/office/drawing/2014/main" val="2796975824"/>
                    </a:ext>
                  </a:extLst>
                </a:gridCol>
                <a:gridCol w="591924">
                  <a:extLst>
                    <a:ext uri="{9D8B030D-6E8A-4147-A177-3AD203B41FA5}">
                      <a16:colId xmlns:a16="http://schemas.microsoft.com/office/drawing/2014/main" val="3146645538"/>
                    </a:ext>
                  </a:extLst>
                </a:gridCol>
              </a:tblGrid>
              <a:tr h="2680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Dataset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AUC-ROC Performance(average)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AUC-PR Performance(average)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916507"/>
                  </a:ext>
                </a:extLst>
              </a:tr>
              <a:tr h="2680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Memae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FEAWAD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DevNet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Deep SAD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DAGMM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FCN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Memae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FEAWAD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DevNet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Deep SAD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DAGMM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FCN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98295"/>
                  </a:ext>
                </a:extLst>
              </a:tr>
              <a:tr h="2680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Arrhythmia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0.820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0.797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0.772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0.845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0.728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0.658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0.679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0.681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0.659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0.568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0.399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0.488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914477"/>
                  </a:ext>
                </a:extLst>
              </a:tr>
              <a:tr h="2680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Cardio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0.966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0.999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0.985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0.994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0.885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0.857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0.881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0.99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0.934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0.968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0.623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0.758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812745"/>
                  </a:ext>
                </a:extLst>
              </a:tr>
              <a:tr h="2680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Fraud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0.957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0.982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0.977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0.946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0.916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0.841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0.592</a:t>
                      </a:r>
                      <a:endParaRPr lang="en-US" altLang="zh-CN" sz="1000" b="0" i="0" u="none" strike="noStrike" dirty="0">
                        <a:solidFill>
                          <a:srgbClr val="1D1D1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0.692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0.688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0.563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0.442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3247441"/>
                  </a:ext>
                </a:extLst>
              </a:tr>
              <a:tr h="2680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Mammography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0.901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0.972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0.969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0.93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0.759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0.793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0.506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0.645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0.642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0.591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0.125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0.459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046859"/>
                  </a:ext>
                </a:extLst>
              </a:tr>
              <a:tr h="2680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NSL-KDD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0.922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0.955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0.952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0.969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0.745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0.885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0.852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0.97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0.946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0.965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0.694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0.879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3998625"/>
                  </a:ext>
                </a:extLst>
              </a:tr>
              <a:tr h="2680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Satellite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0.857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0.918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0.882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0.863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0.739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0.862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0.774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0.895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0.856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0.833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0.684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0.819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3305478"/>
                  </a:ext>
                </a:extLst>
              </a:tr>
              <a:tr h="2680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Shuttle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0.996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0.983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0.976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0.996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0.99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0.876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0.988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0.975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0.968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0.952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0.959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0.869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8566620"/>
                  </a:ext>
                </a:extLst>
              </a:tr>
              <a:tr h="2680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Spambase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0.874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0.921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0.898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0.903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0.806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0.91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0.828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0.89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0.423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0.875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219927"/>
                  </a:ext>
                </a:extLst>
              </a:tr>
              <a:tr h="2680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Average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0.911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0.941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0.925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0.93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0.787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0.834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0.760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0.845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0.815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0.791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0.544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0.704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583291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7873EF88-8BE1-A820-04FC-DB0B8DD05ABC}"/>
              </a:ext>
            </a:extLst>
          </p:cNvPr>
          <p:cNvSpPr txBox="1"/>
          <p:nvPr/>
        </p:nvSpPr>
        <p:spPr>
          <a:xfrm>
            <a:off x="1038510" y="5024930"/>
            <a:ext cx="734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Memae</a:t>
            </a:r>
            <a:r>
              <a:rPr lang="zh-CN" altLang="en-US" dirty="0"/>
              <a:t>整体表现较好，在</a:t>
            </a:r>
            <a:r>
              <a:rPr lang="en-US" altLang="zh-CN" dirty="0"/>
              <a:t>Shuttle</a:t>
            </a:r>
            <a:r>
              <a:rPr lang="zh-CN" altLang="en-US" dirty="0"/>
              <a:t>数据集中表现极好，其他都为中上水平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7261A-1CCD-26A9-7BC5-AAAF4C07D1CB}"/>
              </a:ext>
            </a:extLst>
          </p:cNvPr>
          <p:cNvSpPr txBox="1"/>
          <p:nvPr/>
        </p:nvSpPr>
        <p:spPr>
          <a:xfrm>
            <a:off x="4196648" y="1098359"/>
            <a:ext cx="1976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表</a:t>
            </a:r>
            <a:r>
              <a:rPr lang="en-US" altLang="zh-CN" sz="1600" b="1" dirty="0"/>
              <a:t>1 </a:t>
            </a:r>
            <a:r>
              <a:rPr lang="zh-CN" altLang="en-US" sz="1600" b="1" dirty="0"/>
              <a:t>测试结果展示表</a:t>
            </a:r>
          </a:p>
        </p:txBody>
      </p:sp>
    </p:spTree>
    <p:extLst>
      <p:ext uri="{BB962C8B-B14F-4D97-AF65-F5344CB8AC3E}">
        <p14:creationId xmlns:p14="http://schemas.microsoft.com/office/powerpoint/2010/main" val="357046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58BB89-E03B-D6AE-8391-4318FA36E28F}"/>
              </a:ext>
            </a:extLst>
          </p:cNvPr>
          <p:cNvSpPr txBox="1"/>
          <p:nvPr/>
        </p:nvSpPr>
        <p:spPr>
          <a:xfrm>
            <a:off x="150921" y="254383"/>
            <a:ext cx="315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结果展示与分析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5E377E-DCC3-266D-8570-AD85259DBDF8}"/>
              </a:ext>
            </a:extLst>
          </p:cNvPr>
          <p:cNvSpPr/>
          <p:nvPr/>
        </p:nvSpPr>
        <p:spPr>
          <a:xfrm>
            <a:off x="1" y="177553"/>
            <a:ext cx="150920" cy="675362"/>
          </a:xfrm>
          <a:prstGeom prst="rect">
            <a:avLst/>
          </a:prstGeom>
          <a:solidFill>
            <a:srgbClr val="AF1B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50EDEA0-50D2-72B2-AF3B-31DEC9BB9E21}"/>
              </a:ext>
            </a:extLst>
          </p:cNvPr>
          <p:cNvCxnSpPr>
            <a:cxnSpLocks/>
          </p:cNvCxnSpPr>
          <p:nvPr/>
        </p:nvCxnSpPr>
        <p:spPr>
          <a:xfrm>
            <a:off x="597596" y="978543"/>
            <a:ext cx="7774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B8F70F9-4162-F6F5-2D05-82DE8FEE2926}"/>
              </a:ext>
            </a:extLst>
          </p:cNvPr>
          <p:cNvSpPr txBox="1"/>
          <p:nvPr/>
        </p:nvSpPr>
        <p:spPr>
          <a:xfrm>
            <a:off x="597596" y="1179484"/>
            <a:ext cx="805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因为</a:t>
            </a:r>
            <a:r>
              <a:rPr lang="en-US" altLang="zh-CN" dirty="0"/>
              <a:t>NSL-KDD</a:t>
            </a:r>
            <a:r>
              <a:rPr lang="zh-CN" altLang="en-US" dirty="0"/>
              <a:t>数据集的编码为</a:t>
            </a:r>
            <a:r>
              <a:rPr lang="en-US" altLang="zh-CN" dirty="0"/>
              <a:t>3</a:t>
            </a:r>
            <a:r>
              <a:rPr lang="zh-CN" altLang="en-US" dirty="0"/>
              <a:t>维，便于展示，所以选取该数据集作后面的分析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0EC758-B344-0C42-4B47-AB4557FFFEF9}"/>
              </a:ext>
            </a:extLst>
          </p:cNvPr>
          <p:cNvSpPr txBox="1"/>
          <p:nvPr/>
        </p:nvSpPr>
        <p:spPr>
          <a:xfrm>
            <a:off x="597596" y="1565090"/>
            <a:ext cx="699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针对</a:t>
            </a:r>
            <a:r>
              <a:rPr lang="en-US" altLang="zh-CN" dirty="0" err="1"/>
              <a:t>att_w</a:t>
            </a:r>
            <a:r>
              <a:rPr lang="zh-CN" altLang="en-US" dirty="0"/>
              <a:t>最大的</a:t>
            </a:r>
            <a:r>
              <a:rPr lang="en-US" altLang="zh-CN" dirty="0"/>
              <a:t>Mem</a:t>
            </a:r>
            <a:r>
              <a:rPr lang="zh-CN" altLang="en-US" dirty="0"/>
              <a:t>的分布，我们可以看到某次运行的结果如下：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22A3C06-F10B-61E9-D112-AC1EE8653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985" y="1934422"/>
            <a:ext cx="3399562" cy="254967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ABBA601-0C07-7D16-B972-2EDE4990D04D}"/>
              </a:ext>
            </a:extLst>
          </p:cNvPr>
          <p:cNvSpPr txBox="1"/>
          <p:nvPr/>
        </p:nvSpPr>
        <p:spPr>
          <a:xfrm>
            <a:off x="597596" y="4831245"/>
            <a:ext cx="8956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从中我们可以看到，几乎所有的样本都是集中于一个</a:t>
            </a:r>
            <a:r>
              <a:rPr lang="en-US" altLang="zh-CN" dirty="0" err="1"/>
              <a:t>Memitem</a:t>
            </a:r>
            <a:r>
              <a:rPr lang="zh-CN" altLang="en-US" dirty="0"/>
              <a:t>上，说明经过映射后，</a:t>
            </a:r>
            <a:endParaRPr lang="en-US" altLang="zh-CN" dirty="0"/>
          </a:p>
          <a:p>
            <a:r>
              <a:rPr lang="zh-CN" altLang="en-US" dirty="0"/>
              <a:t>所有的正常样本的坐标都是极其集中的，其内在原理应该从编码器的机制和训练的目标</a:t>
            </a:r>
            <a:endParaRPr lang="en-US" altLang="zh-CN" dirty="0"/>
          </a:p>
          <a:p>
            <a:r>
              <a:rPr lang="zh-CN" altLang="en-US" dirty="0"/>
              <a:t>出发进行解释</a:t>
            </a:r>
          </a:p>
        </p:txBody>
      </p:sp>
    </p:spTree>
    <p:extLst>
      <p:ext uri="{BB962C8B-B14F-4D97-AF65-F5344CB8AC3E}">
        <p14:creationId xmlns:p14="http://schemas.microsoft.com/office/powerpoint/2010/main" val="294734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58BB89-E03B-D6AE-8391-4318FA36E28F}"/>
              </a:ext>
            </a:extLst>
          </p:cNvPr>
          <p:cNvSpPr txBox="1"/>
          <p:nvPr/>
        </p:nvSpPr>
        <p:spPr>
          <a:xfrm>
            <a:off x="150921" y="254383"/>
            <a:ext cx="315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结果展示与分析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5E377E-DCC3-266D-8570-AD85259DBDF8}"/>
              </a:ext>
            </a:extLst>
          </p:cNvPr>
          <p:cNvSpPr/>
          <p:nvPr/>
        </p:nvSpPr>
        <p:spPr>
          <a:xfrm>
            <a:off x="1" y="177553"/>
            <a:ext cx="150920" cy="675362"/>
          </a:xfrm>
          <a:prstGeom prst="rect">
            <a:avLst/>
          </a:prstGeom>
          <a:solidFill>
            <a:srgbClr val="AF1B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50EDEA0-50D2-72B2-AF3B-31DEC9BB9E21}"/>
              </a:ext>
            </a:extLst>
          </p:cNvPr>
          <p:cNvCxnSpPr>
            <a:cxnSpLocks/>
          </p:cNvCxnSpPr>
          <p:nvPr/>
        </p:nvCxnSpPr>
        <p:spPr>
          <a:xfrm>
            <a:off x="597596" y="978543"/>
            <a:ext cx="7774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CC6A90B-9399-FACB-3417-CCC3157C9CFF}"/>
              </a:ext>
            </a:extLst>
          </p:cNvPr>
          <p:cNvSpPr txBox="1"/>
          <p:nvPr/>
        </p:nvSpPr>
        <p:spPr>
          <a:xfrm>
            <a:off x="855048" y="5355350"/>
            <a:ext cx="9965292" cy="646331"/>
          </a:xfrm>
          <a:prstGeom prst="rect">
            <a:avLst/>
          </a:prstGeom>
          <a:gradFill flip="none" rotWithShape="1">
            <a:gsLst>
              <a:gs pos="0">
                <a:srgbClr val="5B9BD5">
                  <a:tint val="66000"/>
                  <a:satMod val="160000"/>
                </a:srgbClr>
              </a:gs>
              <a:gs pos="50000">
                <a:srgbClr val="5B9BD5">
                  <a:tint val="44500"/>
                  <a:satMod val="160000"/>
                </a:srgbClr>
              </a:gs>
              <a:gs pos="100000">
                <a:srgbClr val="5B9BD5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zh-CN" altLang="en-US" dirty="0"/>
              <a:t>          </a:t>
            </a:r>
            <a:r>
              <a:rPr lang="zh-CN" altLang="en-US" b="1" dirty="0"/>
              <a:t>从以上两个方面，我们理解为何</a:t>
            </a:r>
            <a:r>
              <a:rPr lang="en-US" altLang="zh-CN" b="1" dirty="0" err="1"/>
              <a:t>Memitem</a:t>
            </a:r>
            <a:r>
              <a:rPr lang="zh-CN" altLang="en-US" b="1" dirty="0"/>
              <a:t>的分布呈现</a:t>
            </a:r>
            <a:r>
              <a:rPr lang="en-US" altLang="zh-CN" b="1" dirty="0" err="1"/>
              <a:t>onehot</a:t>
            </a:r>
            <a:r>
              <a:rPr lang="zh-CN" altLang="en-US" b="1" dirty="0"/>
              <a:t>形式，同时我们理解为何</a:t>
            </a:r>
            <a:r>
              <a:rPr lang="en-US" altLang="zh-CN" b="1" dirty="0" err="1"/>
              <a:t>Memae</a:t>
            </a:r>
            <a:endParaRPr lang="en-US" altLang="zh-CN" b="1" dirty="0"/>
          </a:p>
          <a:p>
            <a:r>
              <a:rPr lang="zh-CN" altLang="en-US" b="1" dirty="0"/>
              <a:t>能在异常检测上取得极好的效果。</a:t>
            </a:r>
            <a:endParaRPr lang="en-US" altLang="zh-CN" b="1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E75F811-EB13-BDA0-61C2-9ACA0E11F6CB}"/>
              </a:ext>
            </a:extLst>
          </p:cNvPr>
          <p:cNvSpPr/>
          <p:nvPr/>
        </p:nvSpPr>
        <p:spPr>
          <a:xfrm>
            <a:off x="437797" y="1179484"/>
            <a:ext cx="8238477" cy="19288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从编码器出发，编码器的本质是将正常的数据流形转化为低维流形，在高维的空间中，样本的数据通常是位于内在的低维度的流形中的，编码器通过全连接层的非线性变换，将高维的特征转化为更为紧凑的低维数据，实质上是提供了一个内在坐标</a:t>
            </a:r>
          </a:p>
          <a:p>
            <a:pPr algn="ctr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A7A4967-46CE-5505-FFB5-1A4B8B1D0C44}"/>
              </a:ext>
            </a:extLst>
          </p:cNvPr>
          <p:cNvSpPr/>
          <p:nvPr/>
        </p:nvSpPr>
        <p:spPr>
          <a:xfrm>
            <a:off x="3303037" y="3176153"/>
            <a:ext cx="8238477" cy="1928894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2.</a:t>
            </a:r>
            <a:r>
              <a:rPr lang="zh-CN" altLang="en-US" dirty="0"/>
              <a:t>从训练目标出发，我们在训练的过程中，是以正常数据重构最小为主要的目标，在这种情况下，这个内在的坐标便更能反应正常数据的独有的特点，且在低维度上，一个微小的差异，也会被解码器放大，进而导致较大的重构误差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91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58BB89-E03B-D6AE-8391-4318FA36E28F}"/>
              </a:ext>
            </a:extLst>
          </p:cNvPr>
          <p:cNvSpPr txBox="1"/>
          <p:nvPr/>
        </p:nvSpPr>
        <p:spPr>
          <a:xfrm>
            <a:off x="150921" y="254383"/>
            <a:ext cx="315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结果展示与分析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5E377E-DCC3-266D-8570-AD85259DBDF8}"/>
              </a:ext>
            </a:extLst>
          </p:cNvPr>
          <p:cNvSpPr/>
          <p:nvPr/>
        </p:nvSpPr>
        <p:spPr>
          <a:xfrm>
            <a:off x="1" y="177553"/>
            <a:ext cx="150920" cy="675362"/>
          </a:xfrm>
          <a:prstGeom prst="rect">
            <a:avLst/>
          </a:prstGeom>
          <a:solidFill>
            <a:srgbClr val="AF1B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50EDEA0-50D2-72B2-AF3B-31DEC9BB9E21}"/>
              </a:ext>
            </a:extLst>
          </p:cNvPr>
          <p:cNvCxnSpPr>
            <a:cxnSpLocks/>
          </p:cNvCxnSpPr>
          <p:nvPr/>
        </p:nvCxnSpPr>
        <p:spPr>
          <a:xfrm>
            <a:off x="597596" y="978543"/>
            <a:ext cx="7774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B79479F-0B1A-0E83-9B3D-B3F62CD4C60A}"/>
              </a:ext>
            </a:extLst>
          </p:cNvPr>
          <p:cNvSpPr txBox="1"/>
          <p:nvPr/>
        </p:nvSpPr>
        <p:spPr>
          <a:xfrm>
            <a:off x="775313" y="1179484"/>
            <a:ext cx="947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经过上面的分析，我们知道接近</a:t>
            </a:r>
            <a:r>
              <a:rPr lang="en-US" altLang="zh-CN" dirty="0"/>
              <a:t>one-hot</a:t>
            </a:r>
            <a:r>
              <a:rPr lang="zh-CN" altLang="en-US" dirty="0"/>
              <a:t>会有更好的效果，下面探索网络设置对分布的影响：</a:t>
            </a:r>
            <a:endParaRPr lang="en-US" altLang="zh-CN" dirty="0"/>
          </a:p>
          <a:p>
            <a:r>
              <a:rPr lang="zh-CN" altLang="en-US" dirty="0"/>
              <a:t>（从编码器出发，目标不变）</a:t>
            </a:r>
            <a:endParaRPr lang="en-US" altLang="zh-CN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E527AE9-71FD-3D5B-1B2E-B2BE64D64E12}"/>
              </a:ext>
            </a:extLst>
          </p:cNvPr>
          <p:cNvSpPr/>
          <p:nvPr/>
        </p:nvSpPr>
        <p:spPr>
          <a:xfrm>
            <a:off x="1726979" y="3644057"/>
            <a:ext cx="2300140" cy="10534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  <a:endParaRPr lang="en-US" altLang="zh-CN" dirty="0"/>
          </a:p>
          <a:p>
            <a:pPr algn="ctr"/>
            <a:r>
              <a:rPr lang="zh-CN" altLang="en-US" dirty="0"/>
              <a:t>（全连接层）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07E4254-1858-A3ED-E82C-62CB60FB663B}"/>
              </a:ext>
            </a:extLst>
          </p:cNvPr>
          <p:cNvSpPr/>
          <p:nvPr/>
        </p:nvSpPr>
        <p:spPr>
          <a:xfrm>
            <a:off x="5835191" y="2585882"/>
            <a:ext cx="2300140" cy="8107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层数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13DAC0B-323A-4B01-EA07-E93DF1585FF2}"/>
              </a:ext>
            </a:extLst>
          </p:cNvPr>
          <p:cNvSpPr/>
          <p:nvPr/>
        </p:nvSpPr>
        <p:spPr>
          <a:xfrm>
            <a:off x="5835191" y="3886789"/>
            <a:ext cx="2300140" cy="8107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每层的结构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454BCEE-BEE5-1E0B-1CAD-574224D02A81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027119" y="2991239"/>
            <a:ext cx="1808072" cy="117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07CCEC2-9FB6-0086-792E-A7E9DBF66D6F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027119" y="4170780"/>
            <a:ext cx="1808072" cy="12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33FC569-B1E0-2978-8A6B-A24362D2E396}"/>
              </a:ext>
            </a:extLst>
          </p:cNvPr>
          <p:cNvSpPr/>
          <p:nvPr/>
        </p:nvSpPr>
        <p:spPr>
          <a:xfrm>
            <a:off x="5835191" y="5122886"/>
            <a:ext cx="2300140" cy="8107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编码维数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E82A171-FE94-4C9C-6A04-B0EE87AC99BE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4027119" y="4170780"/>
            <a:ext cx="1808072" cy="135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83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58BB89-E03B-D6AE-8391-4318FA36E28F}"/>
              </a:ext>
            </a:extLst>
          </p:cNvPr>
          <p:cNvSpPr txBox="1"/>
          <p:nvPr/>
        </p:nvSpPr>
        <p:spPr>
          <a:xfrm>
            <a:off x="150921" y="254383"/>
            <a:ext cx="315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结果展示与分析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5E377E-DCC3-266D-8570-AD85259DBDF8}"/>
              </a:ext>
            </a:extLst>
          </p:cNvPr>
          <p:cNvSpPr/>
          <p:nvPr/>
        </p:nvSpPr>
        <p:spPr>
          <a:xfrm>
            <a:off x="1" y="177553"/>
            <a:ext cx="150920" cy="675362"/>
          </a:xfrm>
          <a:prstGeom prst="rect">
            <a:avLst/>
          </a:prstGeom>
          <a:solidFill>
            <a:srgbClr val="AF1B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50EDEA0-50D2-72B2-AF3B-31DEC9BB9E21}"/>
              </a:ext>
            </a:extLst>
          </p:cNvPr>
          <p:cNvCxnSpPr>
            <a:cxnSpLocks/>
          </p:cNvCxnSpPr>
          <p:nvPr/>
        </p:nvCxnSpPr>
        <p:spPr>
          <a:xfrm>
            <a:off x="597596" y="978543"/>
            <a:ext cx="7774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C9AB4FA0-5CC5-2517-DC03-9C1EB2C7B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945389"/>
              </p:ext>
            </p:extLst>
          </p:nvPr>
        </p:nvGraphicFramePr>
        <p:xfrm>
          <a:off x="1128677" y="1838829"/>
          <a:ext cx="809553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266">
                  <a:extLst>
                    <a:ext uri="{9D8B030D-6E8A-4147-A177-3AD203B41FA5}">
                      <a16:colId xmlns:a16="http://schemas.microsoft.com/office/drawing/2014/main" val="3521505375"/>
                    </a:ext>
                  </a:extLst>
                </a:gridCol>
                <a:gridCol w="7228264">
                  <a:extLst>
                    <a:ext uri="{9D8B030D-6E8A-4147-A177-3AD203B41FA5}">
                      <a16:colId xmlns:a16="http://schemas.microsoft.com/office/drawing/2014/main" val="2591360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4985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层数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组）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FC(f_dim,40)-FC(40-12)-FC(12,3)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486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zh-CN" altLang="en-US" dirty="0"/>
                        <a:t>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FC(f_dim,60)-FC(60,30)-FC(30-10)-FC(10,3)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1244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FC(f_dim,80)-FC(80,40)-FC(40-20)-FC(20,10)-FC(10,3)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59156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单层结构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组）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FC(f_dim,240)-FC(240,80)-FC(80-15)-FC(15,3)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649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zh-CN" altLang="en-US" dirty="0"/>
                        <a:t>单层结构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FC(f_dim,60)-FC(60,30)-FC(30-10)-FC(10,3)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1636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FC(f_dim,30)-FC(30,12)-FC(12-6)-FC(6,3)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17331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96ED8D2-4AE3-EB6D-7F8A-3C6E5CAE7CCD}"/>
              </a:ext>
            </a:extLst>
          </p:cNvPr>
          <p:cNvSpPr txBox="1"/>
          <p:nvPr/>
        </p:nvSpPr>
        <p:spPr>
          <a:xfrm>
            <a:off x="1128677" y="139110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实验编码器的选择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477112E-135B-01EA-271E-8B55DAFC0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991173"/>
              </p:ext>
            </p:extLst>
          </p:nvPr>
        </p:nvGraphicFramePr>
        <p:xfrm>
          <a:off x="1128677" y="4434709"/>
          <a:ext cx="8095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266">
                  <a:extLst>
                    <a:ext uri="{9D8B030D-6E8A-4147-A177-3AD203B41FA5}">
                      <a16:colId xmlns:a16="http://schemas.microsoft.com/office/drawing/2014/main" val="3559490993"/>
                    </a:ext>
                  </a:extLst>
                </a:gridCol>
                <a:gridCol w="7228264">
                  <a:extLst>
                    <a:ext uri="{9D8B030D-6E8A-4147-A177-3AD203B41FA5}">
                      <a16:colId xmlns:a16="http://schemas.microsoft.com/office/drawing/2014/main" val="75402997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编码维数</a:t>
                      </a:r>
                      <a:endParaRPr lang="en-US" altLang="zh-CN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CN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（</a:t>
                      </a:r>
                      <a:r>
                        <a:rPr lang="en-US" altLang="zh-CN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  <a:r>
                        <a:rPr lang="zh-CN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组）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FC(f_dim,60)-FC(60,30)-FC(30-15)-FC(15,6)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7427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zh-CN" altLang="en-US" dirty="0"/>
                        <a:t>单层结构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FC(f_dim,60)-FC(60,30)-FC(30-10)-FC(10,3)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26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FC(f_dim,60)-FC(60,20)-FC(20-6)-FC(6,2)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97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97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58BB89-E03B-D6AE-8391-4318FA36E28F}"/>
              </a:ext>
            </a:extLst>
          </p:cNvPr>
          <p:cNvSpPr txBox="1"/>
          <p:nvPr/>
        </p:nvSpPr>
        <p:spPr>
          <a:xfrm>
            <a:off x="150921" y="254383"/>
            <a:ext cx="315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结果展示与分析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5E377E-DCC3-266D-8570-AD85259DBDF8}"/>
              </a:ext>
            </a:extLst>
          </p:cNvPr>
          <p:cNvSpPr/>
          <p:nvPr/>
        </p:nvSpPr>
        <p:spPr>
          <a:xfrm>
            <a:off x="1" y="177553"/>
            <a:ext cx="150920" cy="675362"/>
          </a:xfrm>
          <a:prstGeom prst="rect">
            <a:avLst/>
          </a:prstGeom>
          <a:solidFill>
            <a:srgbClr val="AF1B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50EDEA0-50D2-72B2-AF3B-31DEC9BB9E21}"/>
              </a:ext>
            </a:extLst>
          </p:cNvPr>
          <p:cNvCxnSpPr>
            <a:cxnSpLocks/>
          </p:cNvCxnSpPr>
          <p:nvPr/>
        </p:nvCxnSpPr>
        <p:spPr>
          <a:xfrm>
            <a:off x="597596" y="978543"/>
            <a:ext cx="7774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393DB22B-CAC8-17A3-42DF-DD4219450A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58" y="1067115"/>
            <a:ext cx="2269072" cy="170180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CE0BEEA-D2B8-D384-44CA-64DD952330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58" y="1059824"/>
            <a:ext cx="2269072" cy="1701804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FCD3F05-F342-AC99-FC46-1196D93F15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" y="1067115"/>
            <a:ext cx="2269072" cy="1701804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8E01C58-1EEF-4F72-8559-32DEDA67AA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30" y="1096326"/>
            <a:ext cx="2269072" cy="170180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9966BF3-22D6-AB3A-D287-9461BF1525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102" y="1076809"/>
            <a:ext cx="2269072" cy="1701804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86EEA11-0E91-C8F4-10FF-29DC05FF0AA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609" y="1067115"/>
            <a:ext cx="2269072" cy="1701804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0689CDB3-76FE-2BF3-3973-08C5E20000B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59" y="1096326"/>
            <a:ext cx="2269072" cy="1701804"/>
          </a:xfrm>
          <a:prstGeom prst="rect">
            <a:avLst/>
          </a:prstGeom>
        </p:spPr>
      </p:pic>
      <p:graphicFrame>
        <p:nvGraphicFramePr>
          <p:cNvPr id="41" name="表格 41">
            <a:extLst>
              <a:ext uri="{FF2B5EF4-FFF2-40B4-BE49-F238E27FC236}">
                <a16:creationId xmlns:a16="http://schemas.microsoft.com/office/drawing/2014/main" id="{9B852CAD-345C-8210-F879-758206F23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510409"/>
              </p:ext>
            </p:extLst>
          </p:nvPr>
        </p:nvGraphicFramePr>
        <p:xfrm>
          <a:off x="1071622" y="321564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1349870035"/>
                    </a:ext>
                  </a:extLst>
                </a:gridCol>
                <a:gridCol w="2956560">
                  <a:extLst>
                    <a:ext uri="{9D8B030D-6E8A-4147-A177-3AD203B41FA5}">
                      <a16:colId xmlns:a16="http://schemas.microsoft.com/office/drawing/2014/main" val="1650704666"/>
                    </a:ext>
                  </a:extLst>
                </a:gridCol>
                <a:gridCol w="3616959">
                  <a:extLst>
                    <a:ext uri="{9D8B030D-6E8A-4147-A177-3AD203B41FA5}">
                      <a16:colId xmlns:a16="http://schemas.microsoft.com/office/drawing/2014/main" val="3946109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AUC-ROC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AUC-PR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33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22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84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518580"/>
                  </a:ext>
                </a:extLst>
              </a:tr>
            </a:tbl>
          </a:graphicData>
        </a:graphic>
      </p:graphicFrame>
      <p:pic>
        <p:nvPicPr>
          <p:cNvPr id="30" name="图片 29">
            <a:extLst>
              <a:ext uri="{FF2B5EF4-FFF2-40B4-BE49-F238E27FC236}">
                <a16:creationId xmlns:a16="http://schemas.microsoft.com/office/drawing/2014/main" id="{41F058CC-C11D-5B67-E6C7-68DDEA5013B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444" y="1074406"/>
            <a:ext cx="2269072" cy="170180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2072E922-2F25-C62A-4D40-322F11B8E6C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51" y="1089035"/>
            <a:ext cx="2269072" cy="1701804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823C7881-9874-110B-BFDB-1183ACAA4395}"/>
              </a:ext>
            </a:extLst>
          </p:cNvPr>
          <p:cNvSpPr txBox="1"/>
          <p:nvPr/>
        </p:nvSpPr>
        <p:spPr>
          <a:xfrm>
            <a:off x="1071622" y="4982726"/>
            <a:ext cx="768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我们可以看到</a:t>
            </a:r>
            <a:r>
              <a:rPr lang="en-US" altLang="zh-CN" dirty="0"/>
              <a:t>,</a:t>
            </a:r>
            <a:r>
              <a:rPr lang="zh-CN" altLang="en-US" dirty="0"/>
              <a:t>通过增加全连接层的层数，可以使其分布更加接近</a:t>
            </a:r>
            <a:r>
              <a:rPr lang="en-US" altLang="zh-CN" dirty="0"/>
              <a:t>one-hot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但其效果不会明显增加</a:t>
            </a:r>
          </a:p>
        </p:txBody>
      </p:sp>
      <p:graphicFrame>
        <p:nvGraphicFramePr>
          <p:cNvPr id="46" name="表格 41">
            <a:extLst>
              <a:ext uri="{FF2B5EF4-FFF2-40B4-BE49-F238E27FC236}">
                <a16:creationId xmlns:a16="http://schemas.microsoft.com/office/drawing/2014/main" id="{8206D563-4F93-5C9B-8CB6-7A9608F0C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307479"/>
              </p:ext>
            </p:extLst>
          </p:nvPr>
        </p:nvGraphicFramePr>
        <p:xfrm>
          <a:off x="1071622" y="3208349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1349870035"/>
                    </a:ext>
                  </a:extLst>
                </a:gridCol>
                <a:gridCol w="2956560">
                  <a:extLst>
                    <a:ext uri="{9D8B030D-6E8A-4147-A177-3AD203B41FA5}">
                      <a16:colId xmlns:a16="http://schemas.microsoft.com/office/drawing/2014/main" val="1650704666"/>
                    </a:ext>
                  </a:extLst>
                </a:gridCol>
                <a:gridCol w="3616959">
                  <a:extLst>
                    <a:ext uri="{9D8B030D-6E8A-4147-A177-3AD203B41FA5}">
                      <a16:colId xmlns:a16="http://schemas.microsoft.com/office/drawing/2014/main" val="3946109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AUC-ROC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AUC-PR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33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22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84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518580"/>
                  </a:ext>
                </a:extLst>
              </a:tr>
            </a:tbl>
          </a:graphicData>
        </a:graphic>
      </p:graphicFrame>
      <p:graphicFrame>
        <p:nvGraphicFramePr>
          <p:cNvPr id="47" name="表格 41">
            <a:extLst>
              <a:ext uri="{FF2B5EF4-FFF2-40B4-BE49-F238E27FC236}">
                <a16:creationId xmlns:a16="http://schemas.microsoft.com/office/drawing/2014/main" id="{C57D7D95-B1D6-5A7F-EBCB-84A5D9228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680252"/>
              </p:ext>
            </p:extLst>
          </p:nvPr>
        </p:nvGraphicFramePr>
        <p:xfrm>
          <a:off x="1071622" y="321564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1349870035"/>
                    </a:ext>
                  </a:extLst>
                </a:gridCol>
                <a:gridCol w="2956560">
                  <a:extLst>
                    <a:ext uri="{9D8B030D-6E8A-4147-A177-3AD203B41FA5}">
                      <a16:colId xmlns:a16="http://schemas.microsoft.com/office/drawing/2014/main" val="1650704666"/>
                    </a:ext>
                  </a:extLst>
                </a:gridCol>
                <a:gridCol w="3616959">
                  <a:extLst>
                    <a:ext uri="{9D8B030D-6E8A-4147-A177-3AD203B41FA5}">
                      <a16:colId xmlns:a16="http://schemas.microsoft.com/office/drawing/2014/main" val="3946109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AUC-ROC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AUC-PR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33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0.5253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22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84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0.7077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518580"/>
                  </a:ext>
                </a:extLst>
              </a:tr>
            </a:tbl>
          </a:graphicData>
        </a:graphic>
      </p:graphicFrame>
      <p:sp>
        <p:nvSpPr>
          <p:cNvPr id="48" name="文本框 47">
            <a:extLst>
              <a:ext uri="{FF2B5EF4-FFF2-40B4-BE49-F238E27FC236}">
                <a16:creationId xmlns:a16="http://schemas.microsoft.com/office/drawing/2014/main" id="{6AD8E558-5730-FB6D-D6A0-B9B40C95E011}"/>
              </a:ext>
            </a:extLst>
          </p:cNvPr>
          <p:cNvSpPr txBox="1"/>
          <p:nvPr/>
        </p:nvSpPr>
        <p:spPr>
          <a:xfrm>
            <a:off x="1071622" y="4967808"/>
            <a:ext cx="7398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我们可以看到</a:t>
            </a:r>
            <a:r>
              <a:rPr lang="en-US" altLang="zh-CN" dirty="0"/>
              <a:t>,</a:t>
            </a:r>
            <a:r>
              <a:rPr lang="zh-CN" altLang="en-US" dirty="0"/>
              <a:t>通过改变单层的结构，不会明显改变其分布和最终的效果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181BACD-2600-C458-5921-8B2D7AA4B50C}"/>
              </a:ext>
            </a:extLst>
          </p:cNvPr>
          <p:cNvSpPr txBox="1"/>
          <p:nvPr/>
        </p:nvSpPr>
        <p:spPr>
          <a:xfrm>
            <a:off x="1071622" y="4998765"/>
            <a:ext cx="9995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我们可以看到</a:t>
            </a:r>
            <a:r>
              <a:rPr lang="en-US" altLang="zh-CN" dirty="0"/>
              <a:t>,</a:t>
            </a:r>
            <a:r>
              <a:rPr lang="zh-CN" altLang="en-US" dirty="0"/>
              <a:t>通过改变编码的维度，对其分布具有显著的影响，维度越低，分布越偏向于</a:t>
            </a:r>
            <a:r>
              <a:rPr lang="en-US" altLang="zh-CN" dirty="0"/>
              <a:t>one-hot</a:t>
            </a:r>
          </a:p>
          <a:p>
            <a:r>
              <a:rPr lang="zh-CN" altLang="en-US" dirty="0"/>
              <a:t>，且效果越好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AE892B-EE4A-6FA6-DBC2-D84D2E327F38}"/>
              </a:ext>
            </a:extLst>
          </p:cNvPr>
          <p:cNvSpPr txBox="1"/>
          <p:nvPr/>
        </p:nvSpPr>
        <p:spPr>
          <a:xfrm>
            <a:off x="1071622" y="4966687"/>
            <a:ext cx="9623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所以说，要使</a:t>
            </a:r>
            <a:r>
              <a:rPr lang="en-US" altLang="zh-CN" b="1" dirty="0"/>
              <a:t>mem-items</a:t>
            </a:r>
            <a:r>
              <a:rPr lang="zh-CN" altLang="en-US" b="1" dirty="0"/>
              <a:t>的分布更接近</a:t>
            </a:r>
            <a:r>
              <a:rPr lang="en-US" altLang="zh-CN" b="1" dirty="0"/>
              <a:t>one-hot</a:t>
            </a:r>
            <a:r>
              <a:rPr lang="zh-CN" altLang="en-US" b="1" dirty="0"/>
              <a:t>，可以通过增加层数和降低最终编码维度实现，</a:t>
            </a:r>
            <a:endParaRPr lang="en-US" altLang="zh-CN" b="1" dirty="0"/>
          </a:p>
          <a:p>
            <a:r>
              <a:rPr lang="zh-CN" altLang="en-US" b="1" dirty="0"/>
              <a:t>这也侧面印证，特征维度越低，其数据就越紧凑</a:t>
            </a:r>
          </a:p>
        </p:txBody>
      </p:sp>
    </p:spTree>
    <p:extLst>
      <p:ext uri="{BB962C8B-B14F-4D97-AF65-F5344CB8AC3E}">
        <p14:creationId xmlns:p14="http://schemas.microsoft.com/office/powerpoint/2010/main" val="262736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8" grpId="0"/>
      <p:bldP spid="48" grpId="2"/>
      <p:bldP spid="49" grpId="0"/>
      <p:bldP spid="49" grpId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58BB89-E03B-D6AE-8391-4318FA36E28F}"/>
              </a:ext>
            </a:extLst>
          </p:cNvPr>
          <p:cNvSpPr txBox="1"/>
          <p:nvPr/>
        </p:nvSpPr>
        <p:spPr>
          <a:xfrm>
            <a:off x="150921" y="254383"/>
            <a:ext cx="315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模型改进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5E377E-DCC3-266D-8570-AD85259DBDF8}"/>
              </a:ext>
            </a:extLst>
          </p:cNvPr>
          <p:cNvSpPr/>
          <p:nvPr/>
        </p:nvSpPr>
        <p:spPr>
          <a:xfrm>
            <a:off x="1" y="177553"/>
            <a:ext cx="150920" cy="675362"/>
          </a:xfrm>
          <a:prstGeom prst="rect">
            <a:avLst/>
          </a:prstGeom>
          <a:solidFill>
            <a:srgbClr val="AF1B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50EDEA0-50D2-72B2-AF3B-31DEC9BB9E21}"/>
              </a:ext>
            </a:extLst>
          </p:cNvPr>
          <p:cNvCxnSpPr>
            <a:cxnSpLocks/>
          </p:cNvCxnSpPr>
          <p:nvPr/>
        </p:nvCxnSpPr>
        <p:spPr>
          <a:xfrm>
            <a:off x="597596" y="978543"/>
            <a:ext cx="7774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86E84CF2-E178-ACD0-14D1-D374703C2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96" y="2348541"/>
            <a:ext cx="4216344" cy="18312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E9BCD55-4DC7-5219-D610-E1AFF5D2C892}"/>
              </a:ext>
            </a:extLst>
          </p:cNvPr>
          <p:cNvSpPr txBox="1"/>
          <p:nvPr/>
        </p:nvSpPr>
        <p:spPr>
          <a:xfrm>
            <a:off x="680720" y="1205594"/>
            <a:ext cx="9258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参考引文</a:t>
            </a:r>
            <a:r>
              <a:rPr lang="en-US" altLang="zh-CN" sz="1800" dirty="0"/>
              <a:t>[1]</a:t>
            </a:r>
            <a:r>
              <a:rPr lang="zh-CN" altLang="en-US" sz="1800" dirty="0"/>
              <a:t>，可以对本模型</a:t>
            </a:r>
            <a:r>
              <a:rPr lang="en-US" altLang="zh-CN" sz="1800" dirty="0"/>
              <a:t>Mem</a:t>
            </a:r>
            <a:r>
              <a:rPr lang="zh-CN" altLang="en-US" sz="1800" dirty="0"/>
              <a:t>中的</a:t>
            </a:r>
            <a:r>
              <a:rPr lang="en-US" altLang="zh-CN" sz="1800" dirty="0"/>
              <a:t>attention</a:t>
            </a:r>
            <a:r>
              <a:rPr lang="zh-CN" altLang="en-US" sz="1800" dirty="0"/>
              <a:t>机制进行调整，改为新的</a:t>
            </a:r>
            <a:r>
              <a:rPr lang="en-US" altLang="zh-CN" sz="1800" dirty="0"/>
              <a:t>linear attention</a:t>
            </a:r>
            <a:r>
              <a:rPr lang="zh-CN" altLang="en-US" sz="1800" dirty="0"/>
              <a:t>模块</a:t>
            </a:r>
            <a:endParaRPr lang="en-US" altLang="zh-CN" sz="1800" dirty="0"/>
          </a:p>
          <a:p>
            <a:r>
              <a:rPr lang="zh-CN" altLang="en-US" dirty="0"/>
              <a:t>可以使模型对图像的处理速度更快，同时也保留</a:t>
            </a:r>
            <a:r>
              <a:rPr lang="en-US" altLang="zh-CN" dirty="0" err="1"/>
              <a:t>softmax</a:t>
            </a:r>
            <a:r>
              <a:rPr lang="zh-CN" altLang="en-US" dirty="0"/>
              <a:t>注意力机制的性能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F2DAAD-C186-A912-8B0D-292A25F7DD6C}"/>
              </a:ext>
            </a:extLst>
          </p:cNvPr>
          <p:cNvSpPr txBox="1"/>
          <p:nvPr/>
        </p:nvSpPr>
        <p:spPr>
          <a:xfrm>
            <a:off x="337918" y="6334780"/>
            <a:ext cx="9972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[1]Li, Xiao-</a:t>
            </a:r>
            <a:r>
              <a:rPr lang="en-US" altLang="zh-CN" sz="1400" dirty="0" err="1"/>
              <a:t>dongChen</a:t>
            </a:r>
            <a:r>
              <a:rPr lang="en-US" altLang="zh-CN" sz="1400" dirty="0"/>
              <a:t>, Yu-</a:t>
            </a:r>
            <a:r>
              <a:rPr lang="en-US" altLang="zh-CN" sz="1400" dirty="0" err="1"/>
              <a:t>hongLiu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CanHong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JuanDeng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HuiYu</a:t>
            </a:r>
            <a:r>
              <a:rPr lang="en-US" altLang="zh-CN" sz="1400" dirty="0"/>
              <a:t>, Dao-</a:t>
            </a:r>
            <a:r>
              <a:rPr lang="en-US" altLang="zh-CN" sz="1400" dirty="0" err="1"/>
              <a:t>jin.Eutrophication</a:t>
            </a:r>
            <a:r>
              <a:rPr lang="en-US" altLang="zh-CN" sz="1400" dirty="0"/>
              <a:t> and Related Antibiotic Resistance of Enterococci </a:t>
            </a:r>
          </a:p>
          <a:p>
            <a:r>
              <a:rPr lang="en-US" altLang="zh-CN" sz="1400" dirty="0"/>
              <a:t>in the </a:t>
            </a:r>
            <a:r>
              <a:rPr lang="en-US" altLang="zh-CN" sz="1400" dirty="0" err="1"/>
              <a:t>Minjiang</a:t>
            </a:r>
            <a:r>
              <a:rPr lang="en-US" altLang="zh-CN" sz="1400" dirty="0"/>
              <a:t> River, China[J].Microbial Ecology: An International Journal, 2020, 80(1).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39515C-921E-21E8-02C2-7D3361FDAEA9}"/>
              </a:ext>
            </a:extLst>
          </p:cNvPr>
          <p:cNvSpPr txBox="1"/>
          <p:nvPr/>
        </p:nvSpPr>
        <p:spPr>
          <a:xfrm>
            <a:off x="691917" y="1830953"/>
            <a:ext cx="9952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这种</a:t>
            </a:r>
            <a:r>
              <a:rPr lang="en-US" altLang="zh-CN" dirty="0"/>
              <a:t>Focused linear attention </a:t>
            </a:r>
            <a:r>
              <a:rPr lang="zh-CN" altLang="en-US" dirty="0"/>
              <a:t>模块改善了原来</a:t>
            </a:r>
            <a:r>
              <a:rPr lang="en-US" altLang="zh-CN" dirty="0"/>
              <a:t>linear attention</a:t>
            </a:r>
            <a:r>
              <a:rPr lang="zh-CN" altLang="en-US" dirty="0"/>
              <a:t>模块中注意力平滑的问题。</a:t>
            </a:r>
            <a:endParaRPr lang="en-US" altLang="zh-CN" dirty="0"/>
          </a:p>
          <a:p>
            <a:r>
              <a:rPr lang="zh-CN" altLang="en-US" dirty="0"/>
              <a:t>它提出一个聚焦函数以及一个深度卷积模块分别改善了</a:t>
            </a:r>
            <a:r>
              <a:rPr lang="en-US" altLang="zh-CN" dirty="0"/>
              <a:t>linear attention</a:t>
            </a:r>
            <a:r>
              <a:rPr lang="zh-CN" altLang="en-US" dirty="0"/>
              <a:t>的聚焦能力及特征的多样性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E893D6F-5679-E340-3324-FE439CAF2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0" y="4144247"/>
            <a:ext cx="2415749" cy="43437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6A288AE-C009-8E72-61C2-1379159CA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0" y="4554387"/>
            <a:ext cx="2903472" cy="70872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8580FC2-4CE6-07F1-A449-93753B4C3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17" y="5365507"/>
            <a:ext cx="2789162" cy="85351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A1E3EB5-9EFA-5947-1367-2EC7C91EE1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9197" y="4019880"/>
            <a:ext cx="3440084" cy="84233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CA58407-3443-5BA4-7FF4-0B344E1CD8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9006" y="2741239"/>
            <a:ext cx="2286055" cy="127864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C9D28E2-9361-7B32-A496-98970AEF28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0559" y="5326235"/>
            <a:ext cx="3970364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14368" y="534843"/>
            <a:ext cx="174426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 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14368" y="1240785"/>
            <a:ext cx="156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1235651" y="1640895"/>
            <a:ext cx="45085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校徽-蓝色浅"/>
          <p:cNvPicPr>
            <a:picLocks noChangeAspect="1"/>
          </p:cNvPicPr>
          <p:nvPr/>
        </p:nvPicPr>
        <p:blipFill>
          <a:blip r:embed="rId9">
            <a:grayscl/>
          </a:blip>
          <a:srcRect l="14292" b="30619"/>
          <a:stretch>
            <a:fillRect/>
          </a:stretch>
        </p:blipFill>
        <p:spPr>
          <a:xfrm>
            <a:off x="0" y="5832634"/>
            <a:ext cx="1263648" cy="1020920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3248709" y="2343576"/>
            <a:ext cx="2983230" cy="609600"/>
            <a:chOff x="10932" y="3437"/>
            <a:chExt cx="4698" cy="960"/>
          </a:xfrm>
        </p:grpSpPr>
        <p:sp>
          <p:nvSpPr>
            <p:cNvPr id="16" name="文本框 15"/>
            <p:cNvSpPr txBox="1"/>
            <p:nvPr/>
          </p:nvSpPr>
          <p:spPr>
            <a:xfrm>
              <a:off x="12107" y="3569"/>
              <a:ext cx="3523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模型介绍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0932" y="3437"/>
              <a:ext cx="926" cy="960"/>
              <a:chOff x="10932" y="3437"/>
              <a:chExt cx="926" cy="960"/>
            </a:xfrm>
          </p:grpSpPr>
          <p:sp>
            <p:nvSpPr>
              <p:cNvPr id="6" name="PA_MH_Number_1">
                <a:hlinkClick r:id="rId10" action="ppaction://hlinksldjump"/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0932" y="3596"/>
                <a:ext cx="624" cy="6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zh-CN" sz="2800" b="1" dirty="0">
                    <a:cs typeface="+mn-ea"/>
                    <a:sym typeface="+mn-lt"/>
                  </a:rPr>
                  <a:t>01</a:t>
                </a:r>
              </a:p>
            </p:txBody>
          </p:sp>
          <p:cxnSp>
            <p:nvCxnSpPr>
              <p:cNvPr id="10" name="PA_MH_Others_1"/>
              <p:cNvCxnSpPr/>
              <p:nvPr>
                <p:custDataLst>
                  <p:tags r:id="rId6"/>
                </p:custDataLst>
              </p:nvPr>
            </p:nvCxnSpPr>
            <p:spPr>
              <a:xfrm flipH="1">
                <a:off x="11856" y="3437"/>
                <a:ext cx="2" cy="960"/>
              </a:xfrm>
              <a:prstGeom prst="line">
                <a:avLst/>
              </a:prstGeom>
              <a:ln w="25400">
                <a:solidFill>
                  <a:srgbClr val="D1D1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组合 38"/>
          <p:cNvGrpSpPr/>
          <p:nvPr/>
        </p:nvGrpSpPr>
        <p:grpSpPr>
          <a:xfrm>
            <a:off x="3248709" y="3359360"/>
            <a:ext cx="2983230" cy="609600"/>
            <a:chOff x="10932" y="5317"/>
            <a:chExt cx="4698" cy="960"/>
          </a:xfrm>
        </p:grpSpPr>
        <p:sp>
          <p:nvSpPr>
            <p:cNvPr id="19" name="文本框 18"/>
            <p:cNvSpPr txBox="1"/>
            <p:nvPr/>
          </p:nvSpPr>
          <p:spPr>
            <a:xfrm>
              <a:off x="12158" y="5436"/>
              <a:ext cx="3472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结果展示分析</a:t>
              </a: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0932" y="5317"/>
              <a:ext cx="926" cy="960"/>
              <a:chOff x="10932" y="3437"/>
              <a:chExt cx="926" cy="960"/>
            </a:xfrm>
          </p:grpSpPr>
          <p:sp>
            <p:nvSpPr>
              <p:cNvPr id="29" name="PA_MH_Number_1">
                <a:hlinkClick r:id="rId10" action="ppaction://hlinksldjump"/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0932" y="3596"/>
                <a:ext cx="624" cy="6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zh-CN" sz="2800" b="1" dirty="0">
                    <a:cs typeface="+mn-ea"/>
                    <a:sym typeface="+mn-lt"/>
                  </a:rPr>
                  <a:t>02</a:t>
                </a:r>
              </a:p>
            </p:txBody>
          </p:sp>
          <p:cxnSp>
            <p:nvCxnSpPr>
              <p:cNvPr id="30" name="PA_MH_Others_1"/>
              <p:cNvCxnSpPr/>
              <p:nvPr>
                <p:custDataLst>
                  <p:tags r:id="rId4"/>
                </p:custDataLst>
              </p:nvPr>
            </p:nvCxnSpPr>
            <p:spPr>
              <a:xfrm flipH="1">
                <a:off x="11856" y="3437"/>
                <a:ext cx="2" cy="960"/>
              </a:xfrm>
              <a:prstGeom prst="line">
                <a:avLst/>
              </a:prstGeom>
              <a:ln w="25400">
                <a:solidFill>
                  <a:srgbClr val="D1D1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组合 39"/>
          <p:cNvGrpSpPr/>
          <p:nvPr/>
        </p:nvGrpSpPr>
        <p:grpSpPr>
          <a:xfrm>
            <a:off x="3248709" y="4359909"/>
            <a:ext cx="2803525" cy="609600"/>
            <a:chOff x="10932" y="6901"/>
            <a:chExt cx="4415" cy="960"/>
          </a:xfrm>
        </p:grpSpPr>
        <p:sp>
          <p:nvSpPr>
            <p:cNvPr id="22" name="文本框 21"/>
            <p:cNvSpPr txBox="1"/>
            <p:nvPr/>
          </p:nvSpPr>
          <p:spPr>
            <a:xfrm>
              <a:off x="12158" y="7017"/>
              <a:ext cx="3189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模型改进</a:t>
              </a:r>
              <a:endParaRPr lang="en-US" altLang="zh-CN" sz="20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10932" y="6901"/>
              <a:ext cx="926" cy="960"/>
              <a:chOff x="10932" y="3437"/>
              <a:chExt cx="926" cy="960"/>
            </a:xfrm>
          </p:grpSpPr>
          <p:sp>
            <p:nvSpPr>
              <p:cNvPr id="32" name="PA_MH_Number_1">
                <a:hlinkClick r:id="rId10" action="ppaction://hlinksldjump"/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10932" y="3596"/>
                <a:ext cx="624" cy="6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zh-CN" sz="2800" b="1" dirty="0">
                    <a:cs typeface="+mn-ea"/>
                    <a:sym typeface="+mn-lt"/>
                  </a:rPr>
                  <a:t>03</a:t>
                </a:r>
              </a:p>
            </p:txBody>
          </p:sp>
          <p:cxnSp>
            <p:nvCxnSpPr>
              <p:cNvPr id="33" name="PA_MH_Others_1"/>
              <p:cNvCxnSpPr/>
              <p:nvPr>
                <p:custDataLst>
                  <p:tags r:id="rId2"/>
                </p:custDataLst>
              </p:nvPr>
            </p:nvCxnSpPr>
            <p:spPr>
              <a:xfrm flipH="1">
                <a:off x="11856" y="3437"/>
                <a:ext cx="2" cy="960"/>
              </a:xfrm>
              <a:prstGeom prst="line">
                <a:avLst/>
              </a:prstGeom>
              <a:ln w="25400">
                <a:solidFill>
                  <a:srgbClr val="D1D1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3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-11430" y="2705100"/>
            <a:ext cx="12213590" cy="41802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01046" y="1514325"/>
            <a:ext cx="1588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rPr>
              <a:t>2023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50642" y="2567942"/>
            <a:ext cx="4488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sym typeface="Calibri" panose="020F0502020204030204" charset="0"/>
              </a:rPr>
              <a:t>感谢聆听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58BB89-E03B-D6AE-8391-4318FA36E28F}"/>
              </a:ext>
            </a:extLst>
          </p:cNvPr>
          <p:cNvSpPr txBox="1"/>
          <p:nvPr/>
        </p:nvSpPr>
        <p:spPr>
          <a:xfrm>
            <a:off x="150921" y="254383"/>
            <a:ext cx="2455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模型背景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5E377E-DCC3-266D-8570-AD85259DBDF8}"/>
              </a:ext>
            </a:extLst>
          </p:cNvPr>
          <p:cNvSpPr/>
          <p:nvPr/>
        </p:nvSpPr>
        <p:spPr>
          <a:xfrm>
            <a:off x="1" y="177553"/>
            <a:ext cx="150920" cy="675362"/>
          </a:xfrm>
          <a:prstGeom prst="rect">
            <a:avLst/>
          </a:prstGeom>
          <a:solidFill>
            <a:srgbClr val="AF1B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50EDEA0-50D2-72B2-AF3B-31DEC9BB9E21}"/>
              </a:ext>
            </a:extLst>
          </p:cNvPr>
          <p:cNvCxnSpPr>
            <a:cxnSpLocks/>
          </p:cNvCxnSpPr>
          <p:nvPr/>
        </p:nvCxnSpPr>
        <p:spPr>
          <a:xfrm>
            <a:off x="597596" y="978543"/>
            <a:ext cx="7774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9E84A87-86AA-00EE-A6C7-70712B4CA5D6}"/>
              </a:ext>
            </a:extLst>
          </p:cNvPr>
          <p:cNvSpPr txBox="1"/>
          <p:nvPr/>
        </p:nvSpPr>
        <p:spPr>
          <a:xfrm>
            <a:off x="597596" y="1132870"/>
            <a:ext cx="10808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1D1D1F"/>
                </a:solidFill>
                <a:latin typeface="SourceSansPro"/>
              </a:rPr>
              <a:t>         </a:t>
            </a:r>
            <a:r>
              <a:rPr lang="zh-CN" altLang="en-US" b="0" i="0" dirty="0">
                <a:solidFill>
                  <a:srgbClr val="1D1D1F"/>
                </a:solidFill>
                <a:effectLst/>
                <a:latin typeface="SourceSansPro"/>
              </a:rPr>
              <a:t>异常检测在许多领域都是一项重要且基本的任务</a:t>
            </a:r>
            <a:r>
              <a:rPr lang="zh-CN" altLang="en-US" dirty="0"/>
              <a:t>，简单说就是让学习到的模型能够区分正常样本和</a:t>
            </a:r>
            <a:endParaRPr lang="en-US" altLang="zh-CN" dirty="0"/>
          </a:p>
          <a:p>
            <a:r>
              <a:rPr lang="zh-CN" altLang="en-US" dirty="0"/>
              <a:t>异常样本，比如医学领域</a:t>
            </a:r>
            <a:r>
              <a:rPr lang="en-US" altLang="zh-CN" dirty="0"/>
              <a:t>CT</a:t>
            </a:r>
            <a:r>
              <a:rPr lang="zh-CN" altLang="en-US" dirty="0"/>
              <a:t>影响的癌症检测模型，它与一般的图像分类不同的是，拥有海量的正常数据，</a:t>
            </a:r>
            <a:endParaRPr lang="en-US" altLang="zh-CN" dirty="0"/>
          </a:p>
          <a:p>
            <a:r>
              <a:rPr lang="zh-CN" altLang="en-US" dirty="0"/>
              <a:t>但异常数据定义困难且难以收集，所以，异常检测一般视为半监督或者无监督的问题。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607BB7-7BA9-89B6-2EA6-174E549B525D}"/>
              </a:ext>
            </a:extLst>
          </p:cNvPr>
          <p:cNvSpPr txBox="1"/>
          <p:nvPr/>
        </p:nvSpPr>
        <p:spPr>
          <a:xfrm>
            <a:off x="979333" y="3622089"/>
            <a:ext cx="399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异常检测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015BC9-7F84-5CB7-C3A2-9AA3BB9903F5}"/>
              </a:ext>
            </a:extLst>
          </p:cNvPr>
          <p:cNvSpPr txBox="1"/>
          <p:nvPr/>
        </p:nvSpPr>
        <p:spPr>
          <a:xfrm>
            <a:off x="2494626" y="25336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基于自监督学习的方法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 </a:t>
            </a:r>
            <a:r>
              <a:rPr lang="en-US" altLang="zh-CN" b="0" i="0" dirty="0">
                <a:effectLst/>
                <a:latin typeface="-apple-system"/>
              </a:rPr>
              <a:t>(Self-Learning Based)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B1E614-E293-FBF8-C4E2-D1EB6D5463C9}"/>
              </a:ext>
            </a:extLst>
          </p:cNvPr>
          <p:cNvSpPr txBox="1"/>
          <p:nvPr/>
        </p:nvSpPr>
        <p:spPr>
          <a:xfrm>
            <a:off x="2494626" y="3852921"/>
            <a:ext cx="22638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effectLst/>
                <a:latin typeface="-apple-system"/>
              </a:rPr>
              <a:t>基于特征嵌入的方法 </a:t>
            </a:r>
            <a:endParaRPr lang="en-US" altLang="zh-CN" b="0" i="0" dirty="0"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(Embedding Based)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F4255D-15D3-C472-08EA-4CC7BC17C039}"/>
              </a:ext>
            </a:extLst>
          </p:cNvPr>
          <p:cNvSpPr txBox="1"/>
          <p:nvPr/>
        </p:nvSpPr>
        <p:spPr>
          <a:xfrm>
            <a:off x="2494626" y="5172150"/>
            <a:ext cx="24236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effectLst/>
                <a:latin typeface="-apple-system"/>
              </a:rPr>
              <a:t>基于重构的方法 </a:t>
            </a:r>
            <a:endParaRPr lang="en-US" altLang="zh-CN" b="0" i="0" dirty="0"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(Reconstruction Based)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D08046F-E77C-DB0F-7852-B61EDEBBB9C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378829" y="2856858"/>
            <a:ext cx="1115797" cy="136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7ED72AF-92B4-3118-042B-FE958B6BD25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378829" y="4176087"/>
            <a:ext cx="1115797" cy="4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E2AEC43-FF6E-4750-0E4B-7C11467C0F5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1378829" y="4222254"/>
            <a:ext cx="1115797" cy="127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53AC75EB-193F-8671-6400-AF7013BF4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760" y="3429000"/>
            <a:ext cx="2798101" cy="1354536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0FF836A2-E7FA-7690-A7D1-5F65CF0924BB}"/>
              </a:ext>
            </a:extLst>
          </p:cNvPr>
          <p:cNvSpPr txBox="1"/>
          <p:nvPr/>
        </p:nvSpPr>
        <p:spPr>
          <a:xfrm>
            <a:off x="5560573" y="3852921"/>
            <a:ext cx="2067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基于预训练模型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F0810ECE-C54A-4304-1CF3-9BF1EF7AF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190" y="3384090"/>
            <a:ext cx="2865382" cy="1399446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B7A17636-4DE3-8B45-F1E4-3A6E21B0670F}"/>
              </a:ext>
            </a:extLst>
          </p:cNvPr>
          <p:cNvSpPr txBox="1"/>
          <p:nvPr/>
        </p:nvSpPr>
        <p:spPr>
          <a:xfrm>
            <a:off x="8513774" y="3852920"/>
            <a:ext cx="26988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基于知识蒸馏</a:t>
            </a:r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algn="l"/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(knowledge Distillation)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0D911738-07B5-9539-25F7-8A5FAF60F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616" y="5264482"/>
            <a:ext cx="2640344" cy="560968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6E6A1D67-3AE7-80A6-836F-A2E039D5A0B6}"/>
              </a:ext>
            </a:extLst>
          </p:cNvPr>
          <p:cNvSpPr txBox="1"/>
          <p:nvPr/>
        </p:nvSpPr>
        <p:spPr>
          <a:xfrm>
            <a:off x="5202315" y="5725130"/>
            <a:ext cx="2155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基于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inpainting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思想</a:t>
            </a:r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5EECF57A-C83B-DEB5-6C4B-3F730104A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970" y="2060533"/>
            <a:ext cx="2492990" cy="136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7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58BB89-E03B-D6AE-8391-4318FA36E28F}"/>
              </a:ext>
            </a:extLst>
          </p:cNvPr>
          <p:cNvSpPr txBox="1"/>
          <p:nvPr/>
        </p:nvSpPr>
        <p:spPr>
          <a:xfrm>
            <a:off x="150921" y="254383"/>
            <a:ext cx="2455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模型介绍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5E377E-DCC3-266D-8570-AD85259DBDF8}"/>
              </a:ext>
            </a:extLst>
          </p:cNvPr>
          <p:cNvSpPr/>
          <p:nvPr/>
        </p:nvSpPr>
        <p:spPr>
          <a:xfrm>
            <a:off x="1" y="177553"/>
            <a:ext cx="150920" cy="675362"/>
          </a:xfrm>
          <a:prstGeom prst="rect">
            <a:avLst/>
          </a:prstGeom>
          <a:solidFill>
            <a:srgbClr val="AF1B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50EDEA0-50D2-72B2-AF3B-31DEC9BB9E21}"/>
              </a:ext>
            </a:extLst>
          </p:cNvPr>
          <p:cNvCxnSpPr>
            <a:cxnSpLocks/>
          </p:cNvCxnSpPr>
          <p:nvPr/>
        </p:nvCxnSpPr>
        <p:spPr>
          <a:xfrm>
            <a:off x="597596" y="978543"/>
            <a:ext cx="7774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D66FAA0B-6010-8534-6CD8-B6FFCE0AA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857" y="1913518"/>
            <a:ext cx="7549453" cy="379454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FECF833-CCC1-B122-59F9-50D4F7C148B8}"/>
              </a:ext>
            </a:extLst>
          </p:cNvPr>
          <p:cNvSpPr txBox="1"/>
          <p:nvPr/>
        </p:nvSpPr>
        <p:spPr>
          <a:xfrm>
            <a:off x="862350" y="1358283"/>
            <a:ext cx="1744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两个部分：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编码和解码器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Mem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模块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58BB89-E03B-D6AE-8391-4318FA36E28F}"/>
              </a:ext>
            </a:extLst>
          </p:cNvPr>
          <p:cNvSpPr txBox="1"/>
          <p:nvPr/>
        </p:nvSpPr>
        <p:spPr>
          <a:xfrm>
            <a:off x="150921" y="254383"/>
            <a:ext cx="2455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模型介绍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5E377E-DCC3-266D-8570-AD85259DBDF8}"/>
              </a:ext>
            </a:extLst>
          </p:cNvPr>
          <p:cNvSpPr/>
          <p:nvPr/>
        </p:nvSpPr>
        <p:spPr>
          <a:xfrm>
            <a:off x="1" y="177553"/>
            <a:ext cx="150920" cy="675362"/>
          </a:xfrm>
          <a:prstGeom prst="rect">
            <a:avLst/>
          </a:prstGeom>
          <a:solidFill>
            <a:srgbClr val="AF1B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50EDEA0-50D2-72B2-AF3B-31DEC9BB9E21}"/>
              </a:ext>
            </a:extLst>
          </p:cNvPr>
          <p:cNvCxnSpPr>
            <a:cxnSpLocks/>
          </p:cNvCxnSpPr>
          <p:nvPr/>
        </p:nvCxnSpPr>
        <p:spPr>
          <a:xfrm>
            <a:off x="597596" y="978543"/>
            <a:ext cx="7774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FECF833-CCC1-B122-59F9-50D4F7C148B8}"/>
              </a:ext>
            </a:extLst>
          </p:cNvPr>
          <p:cNvSpPr txBox="1"/>
          <p:nvPr/>
        </p:nvSpPr>
        <p:spPr>
          <a:xfrm>
            <a:off x="806245" y="1179484"/>
            <a:ext cx="7109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编码器和解码器</a:t>
            </a:r>
            <a:endParaRPr lang="en-US" altLang="zh-CN" dirty="0"/>
          </a:p>
          <a:p>
            <a:r>
              <a:rPr lang="zh-CN" altLang="en-US" dirty="0"/>
              <a:t>这里选择采用全连接层作为编码器，实质是对数据的特征进行降维，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training</a:t>
            </a:r>
            <a:r>
              <a:rPr lang="zh-CN" altLang="en-US" dirty="0"/>
              <a:t>时是对权重和偏置拟合的过程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E8D69B2-E272-A186-0DCC-27C6185DD88B}"/>
              </a:ext>
            </a:extLst>
          </p:cNvPr>
          <p:cNvGrpSpPr/>
          <p:nvPr/>
        </p:nvGrpSpPr>
        <p:grpSpPr>
          <a:xfrm>
            <a:off x="4120282" y="2595761"/>
            <a:ext cx="4848520" cy="3170528"/>
            <a:chOff x="1395167" y="197964"/>
            <a:chExt cx="7258639" cy="544232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DB860BB-57A4-6320-DBDD-7D0620A141DB}"/>
                </a:ext>
              </a:extLst>
            </p:cNvPr>
            <p:cNvGrpSpPr/>
            <p:nvPr/>
          </p:nvGrpSpPr>
          <p:grpSpPr>
            <a:xfrm>
              <a:off x="1989347" y="980388"/>
              <a:ext cx="6273221" cy="4332794"/>
              <a:chOff x="1989347" y="980388"/>
              <a:chExt cx="6273221" cy="4332794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6BECED2B-0E04-1C28-AF70-DB65B712B364}"/>
                  </a:ext>
                </a:extLst>
              </p:cNvPr>
              <p:cNvGrpSpPr/>
              <p:nvPr/>
            </p:nvGrpSpPr>
            <p:grpSpPr>
              <a:xfrm>
                <a:off x="1989347" y="980388"/>
                <a:ext cx="1940087" cy="4321717"/>
                <a:chOff x="1989347" y="980388"/>
                <a:chExt cx="1940087" cy="4321717"/>
              </a:xfrm>
            </p:grpSpPr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01B09438-C380-7831-EC76-DABEDA7BF88D}"/>
                    </a:ext>
                  </a:extLst>
                </p:cNvPr>
                <p:cNvGrpSpPr/>
                <p:nvPr/>
              </p:nvGrpSpPr>
              <p:grpSpPr>
                <a:xfrm>
                  <a:off x="1989347" y="980388"/>
                  <a:ext cx="639188" cy="4321717"/>
                  <a:chOff x="1989347" y="980388"/>
                  <a:chExt cx="639188" cy="4321717"/>
                </a:xfrm>
              </p:grpSpPr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D452D165-EA2B-9C56-7DC0-35D4675A15F6}"/>
                      </a:ext>
                    </a:extLst>
                  </p:cNvPr>
                  <p:cNvSpPr/>
                  <p:nvPr/>
                </p:nvSpPr>
                <p:spPr>
                  <a:xfrm>
                    <a:off x="1989347" y="980388"/>
                    <a:ext cx="398874" cy="4321717"/>
                  </a:xfrm>
                  <a:prstGeom prst="rect">
                    <a:avLst/>
                  </a:prstGeom>
                  <a:noFill/>
                  <a:ln w="19050"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2" name="椭圆 131">
                    <a:extLst>
                      <a:ext uri="{FF2B5EF4-FFF2-40B4-BE49-F238E27FC236}">
                        <a16:creationId xmlns:a16="http://schemas.microsoft.com/office/drawing/2014/main" id="{F3923BC7-F5A7-D616-AC14-A76E2844416E}"/>
                      </a:ext>
                    </a:extLst>
                  </p:cNvPr>
                  <p:cNvSpPr/>
                  <p:nvPr/>
                </p:nvSpPr>
                <p:spPr>
                  <a:xfrm>
                    <a:off x="2056809" y="1074656"/>
                    <a:ext cx="263950" cy="263951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3" name="椭圆 132">
                    <a:extLst>
                      <a:ext uri="{FF2B5EF4-FFF2-40B4-BE49-F238E27FC236}">
                        <a16:creationId xmlns:a16="http://schemas.microsoft.com/office/drawing/2014/main" id="{6ECA2A07-25DA-59FD-0A6D-81770D01FD1B}"/>
                      </a:ext>
                    </a:extLst>
                  </p:cNvPr>
                  <p:cNvSpPr/>
                  <p:nvPr/>
                </p:nvSpPr>
                <p:spPr>
                  <a:xfrm>
                    <a:off x="2056809" y="1723220"/>
                    <a:ext cx="263950" cy="263951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" name="椭圆 133">
                    <a:extLst>
                      <a:ext uri="{FF2B5EF4-FFF2-40B4-BE49-F238E27FC236}">
                        <a16:creationId xmlns:a16="http://schemas.microsoft.com/office/drawing/2014/main" id="{58AA0DFA-981B-BBC5-6F01-959F5367C746}"/>
                      </a:ext>
                    </a:extLst>
                  </p:cNvPr>
                  <p:cNvSpPr/>
                  <p:nvPr/>
                </p:nvSpPr>
                <p:spPr>
                  <a:xfrm>
                    <a:off x="2056809" y="2371784"/>
                    <a:ext cx="263950" cy="263951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5" name="椭圆 134">
                    <a:extLst>
                      <a:ext uri="{FF2B5EF4-FFF2-40B4-BE49-F238E27FC236}">
                        <a16:creationId xmlns:a16="http://schemas.microsoft.com/office/drawing/2014/main" id="{2DBD58D2-B78F-3D04-1603-0C33C0370352}"/>
                      </a:ext>
                    </a:extLst>
                  </p:cNvPr>
                  <p:cNvSpPr/>
                  <p:nvPr/>
                </p:nvSpPr>
                <p:spPr>
                  <a:xfrm>
                    <a:off x="2056809" y="3020348"/>
                    <a:ext cx="263950" cy="263951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6" name="椭圆 135">
                    <a:extLst>
                      <a:ext uri="{FF2B5EF4-FFF2-40B4-BE49-F238E27FC236}">
                        <a16:creationId xmlns:a16="http://schemas.microsoft.com/office/drawing/2014/main" id="{0CE0E37A-ABF6-E6BF-A00B-B38F40CA7634}"/>
                      </a:ext>
                    </a:extLst>
                  </p:cNvPr>
                  <p:cNvSpPr/>
                  <p:nvPr/>
                </p:nvSpPr>
                <p:spPr>
                  <a:xfrm>
                    <a:off x="2056809" y="3668912"/>
                    <a:ext cx="263950" cy="263951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7" name="椭圆 136">
                    <a:extLst>
                      <a:ext uri="{FF2B5EF4-FFF2-40B4-BE49-F238E27FC236}">
                        <a16:creationId xmlns:a16="http://schemas.microsoft.com/office/drawing/2014/main" id="{0327B2CF-CF08-45AC-E1B6-DEB51037D45E}"/>
                      </a:ext>
                    </a:extLst>
                  </p:cNvPr>
                  <p:cNvSpPr/>
                  <p:nvPr/>
                </p:nvSpPr>
                <p:spPr>
                  <a:xfrm>
                    <a:off x="2056809" y="4870830"/>
                    <a:ext cx="263950" cy="263951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8" name="文本框 137">
                    <a:extLst>
                      <a:ext uri="{FF2B5EF4-FFF2-40B4-BE49-F238E27FC236}">
                        <a16:creationId xmlns:a16="http://schemas.microsoft.com/office/drawing/2014/main" id="{0DF43C50-60C5-476B-C8C5-14BCE54809AB}"/>
                      </a:ext>
                    </a:extLst>
                  </p:cNvPr>
                  <p:cNvSpPr txBox="1"/>
                  <p:nvPr/>
                </p:nvSpPr>
                <p:spPr>
                  <a:xfrm>
                    <a:off x="2012982" y="4222266"/>
                    <a:ext cx="615553" cy="384080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/>
                  <a:p>
                    <a:r>
                      <a: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…</a:t>
                    </a:r>
                    <a:endParaRPr lang="zh-CN" altLang="en-US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95" name="组合 94">
                  <a:extLst>
                    <a:ext uri="{FF2B5EF4-FFF2-40B4-BE49-F238E27FC236}">
                      <a16:creationId xmlns:a16="http://schemas.microsoft.com/office/drawing/2014/main" id="{A9DBC1D7-77F9-E71F-5920-E0E5E9A2962E}"/>
                    </a:ext>
                  </a:extLst>
                </p:cNvPr>
                <p:cNvGrpSpPr/>
                <p:nvPr/>
              </p:nvGrpSpPr>
              <p:grpSpPr>
                <a:xfrm>
                  <a:off x="3290246" y="1376848"/>
                  <a:ext cx="639188" cy="3420987"/>
                  <a:chOff x="4911656" y="980389"/>
                  <a:chExt cx="639188" cy="3420987"/>
                </a:xfrm>
              </p:grpSpPr>
              <p:sp>
                <p:nvSpPr>
                  <p:cNvPr id="124" name="矩形 123">
                    <a:extLst>
                      <a:ext uri="{FF2B5EF4-FFF2-40B4-BE49-F238E27FC236}">
                        <a16:creationId xmlns:a16="http://schemas.microsoft.com/office/drawing/2014/main" id="{DF8688BA-EE88-054A-4A49-5661A3042A6B}"/>
                      </a:ext>
                    </a:extLst>
                  </p:cNvPr>
                  <p:cNvSpPr/>
                  <p:nvPr/>
                </p:nvSpPr>
                <p:spPr>
                  <a:xfrm>
                    <a:off x="4911656" y="980389"/>
                    <a:ext cx="398874" cy="3420987"/>
                  </a:xfrm>
                  <a:prstGeom prst="rect">
                    <a:avLst/>
                  </a:prstGeom>
                  <a:noFill/>
                  <a:ln w="19050"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椭圆 124">
                    <a:extLst>
                      <a:ext uri="{FF2B5EF4-FFF2-40B4-BE49-F238E27FC236}">
                        <a16:creationId xmlns:a16="http://schemas.microsoft.com/office/drawing/2014/main" id="{86BDE46E-3472-FB4A-8ED2-04C2C7CA82A9}"/>
                      </a:ext>
                    </a:extLst>
                  </p:cNvPr>
                  <p:cNvSpPr/>
                  <p:nvPr/>
                </p:nvSpPr>
                <p:spPr>
                  <a:xfrm>
                    <a:off x="4979118" y="1074656"/>
                    <a:ext cx="263950" cy="263951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" name="椭圆 125">
                    <a:extLst>
                      <a:ext uri="{FF2B5EF4-FFF2-40B4-BE49-F238E27FC236}">
                        <a16:creationId xmlns:a16="http://schemas.microsoft.com/office/drawing/2014/main" id="{219E5E27-9B10-911A-1036-EF43DC2CBF01}"/>
                      </a:ext>
                    </a:extLst>
                  </p:cNvPr>
                  <p:cNvSpPr/>
                  <p:nvPr/>
                </p:nvSpPr>
                <p:spPr>
                  <a:xfrm>
                    <a:off x="4979118" y="1723220"/>
                    <a:ext cx="263950" cy="263951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" name="椭圆 126">
                    <a:extLst>
                      <a:ext uri="{FF2B5EF4-FFF2-40B4-BE49-F238E27FC236}">
                        <a16:creationId xmlns:a16="http://schemas.microsoft.com/office/drawing/2014/main" id="{2B16A30A-07AF-9A28-B000-687827C7D661}"/>
                      </a:ext>
                    </a:extLst>
                  </p:cNvPr>
                  <p:cNvSpPr/>
                  <p:nvPr/>
                </p:nvSpPr>
                <p:spPr>
                  <a:xfrm>
                    <a:off x="4979118" y="2371784"/>
                    <a:ext cx="263950" cy="263951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" name="椭圆 127">
                    <a:extLst>
                      <a:ext uri="{FF2B5EF4-FFF2-40B4-BE49-F238E27FC236}">
                        <a16:creationId xmlns:a16="http://schemas.microsoft.com/office/drawing/2014/main" id="{4B6BE26A-A21E-598B-4583-EC5E12E5E2E6}"/>
                      </a:ext>
                    </a:extLst>
                  </p:cNvPr>
                  <p:cNvSpPr/>
                  <p:nvPr/>
                </p:nvSpPr>
                <p:spPr>
                  <a:xfrm>
                    <a:off x="4979118" y="3020348"/>
                    <a:ext cx="263950" cy="263951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9" name="椭圆 128">
                    <a:extLst>
                      <a:ext uri="{FF2B5EF4-FFF2-40B4-BE49-F238E27FC236}">
                        <a16:creationId xmlns:a16="http://schemas.microsoft.com/office/drawing/2014/main" id="{32EDE6B0-F43D-5E00-BEBC-15D79E518EA0}"/>
                      </a:ext>
                    </a:extLst>
                  </p:cNvPr>
                  <p:cNvSpPr/>
                  <p:nvPr/>
                </p:nvSpPr>
                <p:spPr>
                  <a:xfrm>
                    <a:off x="4970053" y="3998156"/>
                    <a:ext cx="263950" cy="263951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0" name="文本框 129">
                    <a:extLst>
                      <a:ext uri="{FF2B5EF4-FFF2-40B4-BE49-F238E27FC236}">
                        <a16:creationId xmlns:a16="http://schemas.microsoft.com/office/drawing/2014/main" id="{34D195FB-0858-8BF7-B554-6AD43B69F2A3}"/>
                      </a:ext>
                    </a:extLst>
                  </p:cNvPr>
                  <p:cNvSpPr txBox="1"/>
                  <p:nvPr/>
                </p:nvSpPr>
                <p:spPr>
                  <a:xfrm>
                    <a:off x="4935291" y="3516322"/>
                    <a:ext cx="615553" cy="384080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/>
                  <a:p>
                    <a:r>
                      <a: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…</a:t>
                    </a:r>
                    <a:endParaRPr lang="zh-CN" altLang="en-US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70F3458B-2FEE-1DFD-0F3D-AADBE85BD7C1}"/>
                    </a:ext>
                  </a:extLst>
                </p:cNvPr>
                <p:cNvCxnSpPr>
                  <a:stCxn id="132" idx="6"/>
                  <a:endCxn id="125" idx="2"/>
                </p:cNvCxnSpPr>
                <p:nvPr/>
              </p:nvCxnSpPr>
              <p:spPr>
                <a:xfrm>
                  <a:off x="2320759" y="1206632"/>
                  <a:ext cx="1036949" cy="3964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E3494785-5F5E-6071-3326-B62B013B99CC}"/>
                    </a:ext>
                  </a:extLst>
                </p:cNvPr>
                <p:cNvCxnSpPr>
                  <a:stCxn id="132" idx="6"/>
                  <a:endCxn id="126" idx="2"/>
                </p:cNvCxnSpPr>
                <p:nvPr/>
              </p:nvCxnSpPr>
              <p:spPr>
                <a:xfrm>
                  <a:off x="2320759" y="1206632"/>
                  <a:ext cx="1036949" cy="104502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13F78D42-866E-3D31-52BB-F8AB9C677DE6}"/>
                    </a:ext>
                  </a:extLst>
                </p:cNvPr>
                <p:cNvCxnSpPr>
                  <a:stCxn id="132" idx="6"/>
                  <a:endCxn id="127" idx="2"/>
                </p:cNvCxnSpPr>
                <p:nvPr/>
              </p:nvCxnSpPr>
              <p:spPr>
                <a:xfrm>
                  <a:off x="2320759" y="1206632"/>
                  <a:ext cx="1036949" cy="1693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>
                  <a:extLst>
                    <a:ext uri="{FF2B5EF4-FFF2-40B4-BE49-F238E27FC236}">
                      <a16:creationId xmlns:a16="http://schemas.microsoft.com/office/drawing/2014/main" id="{0F11CB58-3D64-03A2-A051-BC84329DA256}"/>
                    </a:ext>
                  </a:extLst>
                </p:cNvPr>
                <p:cNvCxnSpPr>
                  <a:stCxn id="132" idx="6"/>
                  <a:endCxn id="128" idx="2"/>
                </p:cNvCxnSpPr>
                <p:nvPr/>
              </p:nvCxnSpPr>
              <p:spPr>
                <a:xfrm>
                  <a:off x="2320759" y="1206632"/>
                  <a:ext cx="1036949" cy="23421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33870E69-A825-5539-F767-4AC859FBD621}"/>
                    </a:ext>
                  </a:extLst>
                </p:cNvPr>
                <p:cNvCxnSpPr>
                  <a:stCxn id="132" idx="6"/>
                  <a:endCxn id="129" idx="2"/>
                </p:cNvCxnSpPr>
                <p:nvPr/>
              </p:nvCxnSpPr>
              <p:spPr>
                <a:xfrm>
                  <a:off x="2320759" y="1206632"/>
                  <a:ext cx="1027884" cy="33199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4E576659-1A5D-F0DF-B72B-90D3795C950D}"/>
                    </a:ext>
                  </a:extLst>
                </p:cNvPr>
                <p:cNvCxnSpPr>
                  <a:stCxn id="133" idx="6"/>
                  <a:endCxn id="125" idx="2"/>
                </p:cNvCxnSpPr>
                <p:nvPr/>
              </p:nvCxnSpPr>
              <p:spPr>
                <a:xfrm flipV="1">
                  <a:off x="2320759" y="1603091"/>
                  <a:ext cx="1036949" cy="2521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>
                  <a:extLst>
                    <a:ext uri="{FF2B5EF4-FFF2-40B4-BE49-F238E27FC236}">
                      <a16:creationId xmlns:a16="http://schemas.microsoft.com/office/drawing/2014/main" id="{1365BDCD-9A4C-0AE4-8400-30ABE2EF44B0}"/>
                    </a:ext>
                  </a:extLst>
                </p:cNvPr>
                <p:cNvCxnSpPr>
                  <a:stCxn id="133" idx="6"/>
                  <a:endCxn id="126" idx="2"/>
                </p:cNvCxnSpPr>
                <p:nvPr/>
              </p:nvCxnSpPr>
              <p:spPr>
                <a:xfrm>
                  <a:off x="2320759" y="1855196"/>
                  <a:ext cx="1036949" cy="3964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D2FDFA56-6F65-75CB-C08F-17D686FE9276}"/>
                    </a:ext>
                  </a:extLst>
                </p:cNvPr>
                <p:cNvCxnSpPr>
                  <a:stCxn id="133" idx="6"/>
                  <a:endCxn id="127" idx="2"/>
                </p:cNvCxnSpPr>
                <p:nvPr/>
              </p:nvCxnSpPr>
              <p:spPr>
                <a:xfrm>
                  <a:off x="2320759" y="1855196"/>
                  <a:ext cx="1036949" cy="104502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>
                  <a:extLst>
                    <a:ext uri="{FF2B5EF4-FFF2-40B4-BE49-F238E27FC236}">
                      <a16:creationId xmlns:a16="http://schemas.microsoft.com/office/drawing/2014/main" id="{2B6CF58D-6AEA-7D2B-7105-511E3D944E1B}"/>
                    </a:ext>
                  </a:extLst>
                </p:cNvPr>
                <p:cNvCxnSpPr>
                  <a:stCxn id="133" idx="6"/>
                  <a:endCxn id="128" idx="2"/>
                </p:cNvCxnSpPr>
                <p:nvPr/>
              </p:nvCxnSpPr>
              <p:spPr>
                <a:xfrm>
                  <a:off x="2320759" y="1855196"/>
                  <a:ext cx="1036949" cy="1693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>
                  <a:extLst>
                    <a:ext uri="{FF2B5EF4-FFF2-40B4-BE49-F238E27FC236}">
                      <a16:creationId xmlns:a16="http://schemas.microsoft.com/office/drawing/2014/main" id="{151D09B7-3BC9-D0C6-5C1B-1983B6AB7B7C}"/>
                    </a:ext>
                  </a:extLst>
                </p:cNvPr>
                <p:cNvCxnSpPr>
                  <a:stCxn id="133" idx="6"/>
                  <a:endCxn id="129" idx="2"/>
                </p:cNvCxnSpPr>
                <p:nvPr/>
              </p:nvCxnSpPr>
              <p:spPr>
                <a:xfrm>
                  <a:off x="2320759" y="1855196"/>
                  <a:ext cx="1027884" cy="267139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B649227D-0703-4829-AEB9-D4A078A6A8E7}"/>
                    </a:ext>
                  </a:extLst>
                </p:cNvPr>
                <p:cNvCxnSpPr>
                  <a:stCxn id="134" idx="6"/>
                  <a:endCxn id="125" idx="2"/>
                </p:cNvCxnSpPr>
                <p:nvPr/>
              </p:nvCxnSpPr>
              <p:spPr>
                <a:xfrm flipV="1">
                  <a:off x="2320759" y="1603091"/>
                  <a:ext cx="1036949" cy="9006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>
                  <a:extLst>
                    <a:ext uri="{FF2B5EF4-FFF2-40B4-BE49-F238E27FC236}">
                      <a16:creationId xmlns:a16="http://schemas.microsoft.com/office/drawing/2014/main" id="{D2537842-8944-DC67-07C3-08DA4B9FF470}"/>
                    </a:ext>
                  </a:extLst>
                </p:cNvPr>
                <p:cNvCxnSpPr>
                  <a:endCxn id="126" idx="2"/>
                </p:cNvCxnSpPr>
                <p:nvPr/>
              </p:nvCxnSpPr>
              <p:spPr>
                <a:xfrm flipV="1">
                  <a:off x="2354490" y="2251655"/>
                  <a:ext cx="1003218" cy="2332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322750AF-C957-AE25-09A4-DA5712060D73}"/>
                    </a:ext>
                  </a:extLst>
                </p:cNvPr>
                <p:cNvCxnSpPr>
                  <a:endCxn id="127" idx="2"/>
                </p:cNvCxnSpPr>
                <p:nvPr/>
              </p:nvCxnSpPr>
              <p:spPr>
                <a:xfrm>
                  <a:off x="2371356" y="2513186"/>
                  <a:ext cx="986352" cy="3870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>
                  <a:extLst>
                    <a:ext uri="{FF2B5EF4-FFF2-40B4-BE49-F238E27FC236}">
                      <a16:creationId xmlns:a16="http://schemas.microsoft.com/office/drawing/2014/main" id="{0EF6F741-4E70-033E-27EE-BD308A476402}"/>
                    </a:ext>
                  </a:extLst>
                </p:cNvPr>
                <p:cNvCxnSpPr>
                  <a:endCxn id="128" idx="2"/>
                </p:cNvCxnSpPr>
                <p:nvPr/>
              </p:nvCxnSpPr>
              <p:spPr>
                <a:xfrm>
                  <a:off x="2371356" y="2484906"/>
                  <a:ext cx="986352" cy="106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>
                  <a:extLst>
                    <a:ext uri="{FF2B5EF4-FFF2-40B4-BE49-F238E27FC236}">
                      <a16:creationId xmlns:a16="http://schemas.microsoft.com/office/drawing/2014/main" id="{9A91A7C5-B5C4-401F-9FAB-9B9AB7AE319E}"/>
                    </a:ext>
                  </a:extLst>
                </p:cNvPr>
                <p:cNvCxnSpPr>
                  <a:endCxn id="129" idx="2"/>
                </p:cNvCxnSpPr>
                <p:nvPr/>
              </p:nvCxnSpPr>
              <p:spPr>
                <a:xfrm>
                  <a:off x="2362291" y="2304569"/>
                  <a:ext cx="986352" cy="22220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>
                  <a:extLst>
                    <a:ext uri="{FF2B5EF4-FFF2-40B4-BE49-F238E27FC236}">
                      <a16:creationId xmlns:a16="http://schemas.microsoft.com/office/drawing/2014/main" id="{0B85B5DA-BBCE-E5E8-AD6B-161D53AC7C78}"/>
                    </a:ext>
                  </a:extLst>
                </p:cNvPr>
                <p:cNvCxnSpPr>
                  <a:stCxn id="135" idx="6"/>
                  <a:endCxn id="125" idx="2"/>
                </p:cNvCxnSpPr>
                <p:nvPr/>
              </p:nvCxnSpPr>
              <p:spPr>
                <a:xfrm flipV="1">
                  <a:off x="2320759" y="1603091"/>
                  <a:ext cx="1036949" cy="15492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>
                  <a:extLst>
                    <a:ext uri="{FF2B5EF4-FFF2-40B4-BE49-F238E27FC236}">
                      <a16:creationId xmlns:a16="http://schemas.microsoft.com/office/drawing/2014/main" id="{FBEFBB0D-987C-DCE7-4001-639B72408467}"/>
                    </a:ext>
                  </a:extLst>
                </p:cNvPr>
                <p:cNvCxnSpPr>
                  <a:stCxn id="135" idx="6"/>
                  <a:endCxn id="126" idx="2"/>
                </p:cNvCxnSpPr>
                <p:nvPr/>
              </p:nvCxnSpPr>
              <p:spPr>
                <a:xfrm flipV="1">
                  <a:off x="2320759" y="2251655"/>
                  <a:ext cx="1036949" cy="9006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D1E63F23-67A9-E9BB-2957-40EB88DA1B8A}"/>
                    </a:ext>
                  </a:extLst>
                </p:cNvPr>
                <p:cNvCxnSpPr>
                  <a:stCxn id="131" idx="3"/>
                  <a:endCxn id="128" idx="2"/>
                </p:cNvCxnSpPr>
                <p:nvPr/>
              </p:nvCxnSpPr>
              <p:spPr>
                <a:xfrm>
                  <a:off x="2388221" y="3141247"/>
                  <a:ext cx="969487" cy="4075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>
                  <a:extLst>
                    <a:ext uri="{FF2B5EF4-FFF2-40B4-BE49-F238E27FC236}">
                      <a16:creationId xmlns:a16="http://schemas.microsoft.com/office/drawing/2014/main" id="{3935EF67-F4DC-FC00-EB5B-4072CAABBF7C}"/>
                    </a:ext>
                  </a:extLst>
                </p:cNvPr>
                <p:cNvCxnSpPr>
                  <a:stCxn id="131" idx="3"/>
                  <a:endCxn id="129" idx="2"/>
                </p:cNvCxnSpPr>
                <p:nvPr/>
              </p:nvCxnSpPr>
              <p:spPr>
                <a:xfrm>
                  <a:off x="2388221" y="3141247"/>
                  <a:ext cx="960422" cy="13853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>
                  <a:extLst>
                    <a:ext uri="{FF2B5EF4-FFF2-40B4-BE49-F238E27FC236}">
                      <a16:creationId xmlns:a16="http://schemas.microsoft.com/office/drawing/2014/main" id="{54B598AA-7034-9FCB-9E18-3C239A6FCBDB}"/>
                    </a:ext>
                  </a:extLst>
                </p:cNvPr>
                <p:cNvCxnSpPr>
                  <a:stCxn id="136" idx="6"/>
                  <a:endCxn id="125" idx="2"/>
                </p:cNvCxnSpPr>
                <p:nvPr/>
              </p:nvCxnSpPr>
              <p:spPr>
                <a:xfrm flipV="1">
                  <a:off x="2320759" y="1603091"/>
                  <a:ext cx="1036949" cy="219779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>
                  <a:extLst>
                    <a:ext uri="{FF2B5EF4-FFF2-40B4-BE49-F238E27FC236}">
                      <a16:creationId xmlns:a16="http://schemas.microsoft.com/office/drawing/2014/main" id="{0773A73E-2841-F77E-DF0D-FF3730050C05}"/>
                    </a:ext>
                  </a:extLst>
                </p:cNvPr>
                <p:cNvCxnSpPr>
                  <a:stCxn id="136" idx="6"/>
                  <a:endCxn id="126" idx="2"/>
                </p:cNvCxnSpPr>
                <p:nvPr/>
              </p:nvCxnSpPr>
              <p:spPr>
                <a:xfrm flipV="1">
                  <a:off x="2320759" y="2251655"/>
                  <a:ext cx="1036949" cy="15492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>
                  <a:extLst>
                    <a:ext uri="{FF2B5EF4-FFF2-40B4-BE49-F238E27FC236}">
                      <a16:creationId xmlns:a16="http://schemas.microsoft.com/office/drawing/2014/main" id="{5F0E3067-6808-DF36-D226-9D0FE7921961}"/>
                    </a:ext>
                  </a:extLst>
                </p:cNvPr>
                <p:cNvCxnSpPr>
                  <a:stCxn id="136" idx="6"/>
                  <a:endCxn id="128" idx="2"/>
                </p:cNvCxnSpPr>
                <p:nvPr/>
              </p:nvCxnSpPr>
              <p:spPr>
                <a:xfrm flipV="1">
                  <a:off x="2320759" y="3548783"/>
                  <a:ext cx="1036949" cy="2521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>
                  <a:extLst>
                    <a:ext uri="{FF2B5EF4-FFF2-40B4-BE49-F238E27FC236}">
                      <a16:creationId xmlns:a16="http://schemas.microsoft.com/office/drawing/2014/main" id="{DB794106-E936-38B1-A9EA-FF9244CF69FF}"/>
                    </a:ext>
                  </a:extLst>
                </p:cNvPr>
                <p:cNvCxnSpPr>
                  <a:stCxn id="136" idx="6"/>
                  <a:endCxn id="127" idx="2"/>
                </p:cNvCxnSpPr>
                <p:nvPr/>
              </p:nvCxnSpPr>
              <p:spPr>
                <a:xfrm flipV="1">
                  <a:off x="2320759" y="2900219"/>
                  <a:ext cx="1036949" cy="9006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18">
                  <a:extLst>
                    <a:ext uri="{FF2B5EF4-FFF2-40B4-BE49-F238E27FC236}">
                      <a16:creationId xmlns:a16="http://schemas.microsoft.com/office/drawing/2014/main" id="{926505CE-445C-6A61-BE78-E95E2D48356B}"/>
                    </a:ext>
                  </a:extLst>
                </p:cNvPr>
                <p:cNvCxnSpPr>
                  <a:stCxn id="136" idx="6"/>
                  <a:endCxn id="129" idx="2"/>
                </p:cNvCxnSpPr>
                <p:nvPr/>
              </p:nvCxnSpPr>
              <p:spPr>
                <a:xfrm>
                  <a:off x="2320759" y="3800888"/>
                  <a:ext cx="1027884" cy="7257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接连接符 119">
                  <a:extLst>
                    <a:ext uri="{FF2B5EF4-FFF2-40B4-BE49-F238E27FC236}">
                      <a16:creationId xmlns:a16="http://schemas.microsoft.com/office/drawing/2014/main" id="{C6EB127A-2629-83AF-98CD-3A9F05045DCE}"/>
                    </a:ext>
                  </a:extLst>
                </p:cNvPr>
                <p:cNvCxnSpPr>
                  <a:stCxn id="137" idx="6"/>
                  <a:endCxn id="125" idx="2"/>
                </p:cNvCxnSpPr>
                <p:nvPr/>
              </p:nvCxnSpPr>
              <p:spPr>
                <a:xfrm flipV="1">
                  <a:off x="2320759" y="1603091"/>
                  <a:ext cx="1036949" cy="33997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连接符 120">
                  <a:extLst>
                    <a:ext uri="{FF2B5EF4-FFF2-40B4-BE49-F238E27FC236}">
                      <a16:creationId xmlns:a16="http://schemas.microsoft.com/office/drawing/2014/main" id="{C25DD476-C11A-E7B2-6D24-1D1A40850400}"/>
                    </a:ext>
                  </a:extLst>
                </p:cNvPr>
                <p:cNvCxnSpPr>
                  <a:stCxn id="137" idx="6"/>
                  <a:endCxn id="126" idx="2"/>
                </p:cNvCxnSpPr>
                <p:nvPr/>
              </p:nvCxnSpPr>
              <p:spPr>
                <a:xfrm flipV="1">
                  <a:off x="2320759" y="2251655"/>
                  <a:ext cx="1036949" cy="27511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121">
                  <a:extLst>
                    <a:ext uri="{FF2B5EF4-FFF2-40B4-BE49-F238E27FC236}">
                      <a16:creationId xmlns:a16="http://schemas.microsoft.com/office/drawing/2014/main" id="{EFF38BFC-872C-42BC-A7DE-F79BB7751115}"/>
                    </a:ext>
                  </a:extLst>
                </p:cNvPr>
                <p:cNvCxnSpPr>
                  <a:stCxn id="137" idx="6"/>
                  <a:endCxn id="128" idx="2"/>
                </p:cNvCxnSpPr>
                <p:nvPr/>
              </p:nvCxnSpPr>
              <p:spPr>
                <a:xfrm flipV="1">
                  <a:off x="2320759" y="3548783"/>
                  <a:ext cx="1036949" cy="145402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>
                  <a:extLst>
                    <a:ext uri="{FF2B5EF4-FFF2-40B4-BE49-F238E27FC236}">
                      <a16:creationId xmlns:a16="http://schemas.microsoft.com/office/drawing/2014/main" id="{47A604C7-18F6-AAA9-ADD3-B59AD38C161B}"/>
                    </a:ext>
                  </a:extLst>
                </p:cNvPr>
                <p:cNvCxnSpPr>
                  <a:stCxn id="137" idx="6"/>
                  <a:endCxn id="129" idx="2"/>
                </p:cNvCxnSpPr>
                <p:nvPr/>
              </p:nvCxnSpPr>
              <p:spPr>
                <a:xfrm flipV="1">
                  <a:off x="2320759" y="4526591"/>
                  <a:ext cx="1027884" cy="4762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C152E695-E3C3-720E-BA74-216589735ED3}"/>
                  </a:ext>
                </a:extLst>
              </p:cNvPr>
              <p:cNvGrpSpPr/>
              <p:nvPr/>
            </p:nvGrpSpPr>
            <p:grpSpPr>
              <a:xfrm>
                <a:off x="6341083" y="991465"/>
                <a:ext cx="1921485" cy="4321717"/>
                <a:chOff x="6341083" y="991465"/>
                <a:chExt cx="1921485" cy="4321717"/>
              </a:xfrm>
            </p:grpSpPr>
            <p:grpSp>
              <p:nvGrpSpPr>
                <p:cNvPr id="49" name="组合 48">
                  <a:extLst>
                    <a:ext uri="{FF2B5EF4-FFF2-40B4-BE49-F238E27FC236}">
                      <a16:creationId xmlns:a16="http://schemas.microsoft.com/office/drawing/2014/main" id="{36933006-5C46-7539-1250-32296E7D1F7B}"/>
                    </a:ext>
                  </a:extLst>
                </p:cNvPr>
                <p:cNvGrpSpPr/>
                <p:nvPr/>
              </p:nvGrpSpPr>
              <p:grpSpPr>
                <a:xfrm flipH="1">
                  <a:off x="7641982" y="991465"/>
                  <a:ext cx="620586" cy="4321717"/>
                  <a:chOff x="1767635" y="980388"/>
                  <a:chExt cx="620586" cy="4321717"/>
                </a:xfrm>
              </p:grpSpPr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6613D205-2E78-E72E-1C73-A71ABC89BB48}"/>
                      </a:ext>
                    </a:extLst>
                  </p:cNvPr>
                  <p:cNvSpPr/>
                  <p:nvPr/>
                </p:nvSpPr>
                <p:spPr>
                  <a:xfrm>
                    <a:off x="1989347" y="980388"/>
                    <a:ext cx="398874" cy="4321717"/>
                  </a:xfrm>
                  <a:prstGeom prst="rect">
                    <a:avLst/>
                  </a:prstGeom>
                  <a:noFill/>
                  <a:ln w="19050"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" name="椭圆 86">
                    <a:extLst>
                      <a:ext uri="{FF2B5EF4-FFF2-40B4-BE49-F238E27FC236}">
                        <a16:creationId xmlns:a16="http://schemas.microsoft.com/office/drawing/2014/main" id="{BE36C974-FAB7-C492-4810-0AF1D5D7248C}"/>
                      </a:ext>
                    </a:extLst>
                  </p:cNvPr>
                  <p:cNvSpPr/>
                  <p:nvPr/>
                </p:nvSpPr>
                <p:spPr>
                  <a:xfrm>
                    <a:off x="2056809" y="1074656"/>
                    <a:ext cx="263950" cy="263951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" name="椭圆 87">
                    <a:extLst>
                      <a:ext uri="{FF2B5EF4-FFF2-40B4-BE49-F238E27FC236}">
                        <a16:creationId xmlns:a16="http://schemas.microsoft.com/office/drawing/2014/main" id="{82104733-41AA-2771-FD8C-DB200F3312DD}"/>
                      </a:ext>
                    </a:extLst>
                  </p:cNvPr>
                  <p:cNvSpPr/>
                  <p:nvPr/>
                </p:nvSpPr>
                <p:spPr>
                  <a:xfrm>
                    <a:off x="2056809" y="1723220"/>
                    <a:ext cx="263950" cy="263951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" name="椭圆 88">
                    <a:extLst>
                      <a:ext uri="{FF2B5EF4-FFF2-40B4-BE49-F238E27FC236}">
                        <a16:creationId xmlns:a16="http://schemas.microsoft.com/office/drawing/2014/main" id="{3B139F20-F75F-FBEB-153E-FD11B0DCA88F}"/>
                      </a:ext>
                    </a:extLst>
                  </p:cNvPr>
                  <p:cNvSpPr/>
                  <p:nvPr/>
                </p:nvSpPr>
                <p:spPr>
                  <a:xfrm>
                    <a:off x="2056809" y="2371784"/>
                    <a:ext cx="263950" cy="263951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" name="椭圆 89">
                    <a:extLst>
                      <a:ext uri="{FF2B5EF4-FFF2-40B4-BE49-F238E27FC236}">
                        <a16:creationId xmlns:a16="http://schemas.microsoft.com/office/drawing/2014/main" id="{6CBD37DB-F1EF-3A9F-99D1-EA9A7576392B}"/>
                      </a:ext>
                    </a:extLst>
                  </p:cNvPr>
                  <p:cNvSpPr/>
                  <p:nvPr/>
                </p:nvSpPr>
                <p:spPr>
                  <a:xfrm>
                    <a:off x="2056809" y="3020348"/>
                    <a:ext cx="263950" cy="263951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" name="椭圆 90">
                    <a:extLst>
                      <a:ext uri="{FF2B5EF4-FFF2-40B4-BE49-F238E27FC236}">
                        <a16:creationId xmlns:a16="http://schemas.microsoft.com/office/drawing/2014/main" id="{136A46A3-E6CA-AC1C-E752-4E32AC83F247}"/>
                      </a:ext>
                    </a:extLst>
                  </p:cNvPr>
                  <p:cNvSpPr/>
                  <p:nvPr/>
                </p:nvSpPr>
                <p:spPr>
                  <a:xfrm>
                    <a:off x="2056809" y="3668912"/>
                    <a:ext cx="263950" cy="263951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2" name="椭圆 91">
                    <a:extLst>
                      <a:ext uri="{FF2B5EF4-FFF2-40B4-BE49-F238E27FC236}">
                        <a16:creationId xmlns:a16="http://schemas.microsoft.com/office/drawing/2014/main" id="{FC1114BC-504D-9478-8A86-8F5E5BC03F22}"/>
                      </a:ext>
                    </a:extLst>
                  </p:cNvPr>
                  <p:cNvSpPr/>
                  <p:nvPr/>
                </p:nvSpPr>
                <p:spPr>
                  <a:xfrm>
                    <a:off x="2056809" y="4870830"/>
                    <a:ext cx="263950" cy="263951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A97E22ED-8FA2-3D15-F31A-E5D537B817C4}"/>
                      </a:ext>
                    </a:extLst>
                  </p:cNvPr>
                  <p:cNvSpPr txBox="1"/>
                  <p:nvPr/>
                </p:nvSpPr>
                <p:spPr>
                  <a:xfrm>
                    <a:off x="1767635" y="4215525"/>
                    <a:ext cx="615553" cy="408999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…</a:t>
                    </a:r>
                    <a:endParaRPr lang="zh-CN" altLang="en-US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C3F75D87-60C5-8087-818C-AA33BBCBAD80}"/>
                    </a:ext>
                  </a:extLst>
                </p:cNvPr>
                <p:cNvGrpSpPr/>
                <p:nvPr/>
              </p:nvGrpSpPr>
              <p:grpSpPr>
                <a:xfrm flipH="1">
                  <a:off x="6341083" y="1387925"/>
                  <a:ext cx="624618" cy="3420987"/>
                  <a:chOff x="4685912" y="980389"/>
                  <a:chExt cx="624618" cy="3420987"/>
                </a:xfrm>
              </p:grpSpPr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A3DB01B8-9820-5454-0111-0923993DE107}"/>
                      </a:ext>
                    </a:extLst>
                  </p:cNvPr>
                  <p:cNvSpPr/>
                  <p:nvPr/>
                </p:nvSpPr>
                <p:spPr>
                  <a:xfrm>
                    <a:off x="4911656" y="980389"/>
                    <a:ext cx="398874" cy="3420987"/>
                  </a:xfrm>
                  <a:prstGeom prst="rect">
                    <a:avLst/>
                  </a:prstGeom>
                  <a:noFill/>
                  <a:ln w="19050"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椭圆 79">
                    <a:extLst>
                      <a:ext uri="{FF2B5EF4-FFF2-40B4-BE49-F238E27FC236}">
                        <a16:creationId xmlns:a16="http://schemas.microsoft.com/office/drawing/2014/main" id="{D983AEAF-62EF-6581-D1D8-231C2FFF1DE1}"/>
                      </a:ext>
                    </a:extLst>
                  </p:cNvPr>
                  <p:cNvSpPr/>
                  <p:nvPr/>
                </p:nvSpPr>
                <p:spPr>
                  <a:xfrm>
                    <a:off x="4979118" y="1074656"/>
                    <a:ext cx="263950" cy="263951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" name="椭圆 80">
                    <a:extLst>
                      <a:ext uri="{FF2B5EF4-FFF2-40B4-BE49-F238E27FC236}">
                        <a16:creationId xmlns:a16="http://schemas.microsoft.com/office/drawing/2014/main" id="{0FB5EE4E-4AF1-D485-C3BE-62BE30F81DE0}"/>
                      </a:ext>
                    </a:extLst>
                  </p:cNvPr>
                  <p:cNvSpPr/>
                  <p:nvPr/>
                </p:nvSpPr>
                <p:spPr>
                  <a:xfrm>
                    <a:off x="4979118" y="1723220"/>
                    <a:ext cx="263950" cy="263951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" name="椭圆 81">
                    <a:extLst>
                      <a:ext uri="{FF2B5EF4-FFF2-40B4-BE49-F238E27FC236}">
                        <a16:creationId xmlns:a16="http://schemas.microsoft.com/office/drawing/2014/main" id="{9133BD7E-7475-A549-2C9C-234DBCB584A8}"/>
                      </a:ext>
                    </a:extLst>
                  </p:cNvPr>
                  <p:cNvSpPr/>
                  <p:nvPr/>
                </p:nvSpPr>
                <p:spPr>
                  <a:xfrm>
                    <a:off x="4979118" y="2371784"/>
                    <a:ext cx="263950" cy="263951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" name="椭圆 82">
                    <a:extLst>
                      <a:ext uri="{FF2B5EF4-FFF2-40B4-BE49-F238E27FC236}">
                        <a16:creationId xmlns:a16="http://schemas.microsoft.com/office/drawing/2014/main" id="{8EAF7091-5577-95CC-4B3D-F9359A77F7E6}"/>
                      </a:ext>
                    </a:extLst>
                  </p:cNvPr>
                  <p:cNvSpPr/>
                  <p:nvPr/>
                </p:nvSpPr>
                <p:spPr>
                  <a:xfrm>
                    <a:off x="4979118" y="3020348"/>
                    <a:ext cx="263950" cy="263951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" name="椭圆 83">
                    <a:extLst>
                      <a:ext uri="{FF2B5EF4-FFF2-40B4-BE49-F238E27FC236}">
                        <a16:creationId xmlns:a16="http://schemas.microsoft.com/office/drawing/2014/main" id="{F1D70D54-F83E-BD8F-9890-F3E04CC932EC}"/>
                      </a:ext>
                    </a:extLst>
                  </p:cNvPr>
                  <p:cNvSpPr/>
                  <p:nvPr/>
                </p:nvSpPr>
                <p:spPr>
                  <a:xfrm>
                    <a:off x="4966215" y="3965231"/>
                    <a:ext cx="263950" cy="263951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文本框 84">
                    <a:extLst>
                      <a:ext uri="{FF2B5EF4-FFF2-40B4-BE49-F238E27FC236}">
                        <a16:creationId xmlns:a16="http://schemas.microsoft.com/office/drawing/2014/main" id="{D215E68E-FB21-B3B5-E082-18665F9E567B}"/>
                      </a:ext>
                    </a:extLst>
                  </p:cNvPr>
                  <p:cNvSpPr txBox="1"/>
                  <p:nvPr/>
                </p:nvSpPr>
                <p:spPr>
                  <a:xfrm>
                    <a:off x="4685912" y="3489270"/>
                    <a:ext cx="615553" cy="384080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/>
                  <a:p>
                    <a:r>
                      <a: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…</a:t>
                    </a:r>
                    <a:endParaRPr lang="zh-CN" altLang="en-US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6939F1B4-CEE8-0F35-4545-03A104BE04BD}"/>
                    </a:ext>
                  </a:extLst>
                </p:cNvPr>
                <p:cNvCxnSpPr>
                  <a:stCxn id="87" idx="6"/>
                  <a:endCxn id="80" idx="2"/>
                </p:cNvCxnSpPr>
                <p:nvPr/>
              </p:nvCxnSpPr>
              <p:spPr>
                <a:xfrm flipH="1">
                  <a:off x="6672495" y="1217709"/>
                  <a:ext cx="1036949" cy="3964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>
                  <a:extLst>
                    <a:ext uri="{FF2B5EF4-FFF2-40B4-BE49-F238E27FC236}">
                      <a16:creationId xmlns:a16="http://schemas.microsoft.com/office/drawing/2014/main" id="{3324342D-F9F4-44A1-95CB-140DE715BCC1}"/>
                    </a:ext>
                  </a:extLst>
                </p:cNvPr>
                <p:cNvCxnSpPr>
                  <a:stCxn id="87" idx="6"/>
                  <a:endCxn id="81" idx="2"/>
                </p:cNvCxnSpPr>
                <p:nvPr/>
              </p:nvCxnSpPr>
              <p:spPr>
                <a:xfrm flipH="1">
                  <a:off x="6672495" y="1217709"/>
                  <a:ext cx="1036949" cy="104502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497CD834-06F6-130E-ED7D-9AE59D753A40}"/>
                    </a:ext>
                  </a:extLst>
                </p:cNvPr>
                <p:cNvCxnSpPr>
                  <a:stCxn id="87" idx="6"/>
                  <a:endCxn id="82" idx="2"/>
                </p:cNvCxnSpPr>
                <p:nvPr/>
              </p:nvCxnSpPr>
              <p:spPr>
                <a:xfrm flipH="1">
                  <a:off x="6672495" y="1217709"/>
                  <a:ext cx="1036949" cy="1693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807B372E-ACBA-B913-9985-DD79CA48FC6B}"/>
                    </a:ext>
                  </a:extLst>
                </p:cNvPr>
                <p:cNvCxnSpPr>
                  <a:stCxn id="87" idx="6"/>
                  <a:endCxn id="83" idx="2"/>
                </p:cNvCxnSpPr>
                <p:nvPr/>
              </p:nvCxnSpPr>
              <p:spPr>
                <a:xfrm flipH="1">
                  <a:off x="6672495" y="1217709"/>
                  <a:ext cx="1036949" cy="23421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332AD891-A8A4-0911-56FC-6A6422357A35}"/>
                    </a:ext>
                  </a:extLst>
                </p:cNvPr>
                <p:cNvCxnSpPr>
                  <a:stCxn id="87" idx="6"/>
                  <a:endCxn id="84" idx="2"/>
                </p:cNvCxnSpPr>
                <p:nvPr/>
              </p:nvCxnSpPr>
              <p:spPr>
                <a:xfrm flipH="1">
                  <a:off x="6685398" y="1217709"/>
                  <a:ext cx="1024046" cy="32870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C0E615FC-A5E6-7924-8ECE-1667543B0BC1}"/>
                    </a:ext>
                  </a:extLst>
                </p:cNvPr>
                <p:cNvCxnSpPr>
                  <a:stCxn id="88" idx="6"/>
                  <a:endCxn id="80" idx="2"/>
                </p:cNvCxnSpPr>
                <p:nvPr/>
              </p:nvCxnSpPr>
              <p:spPr>
                <a:xfrm flipH="1" flipV="1">
                  <a:off x="6672495" y="1614168"/>
                  <a:ext cx="1036949" cy="2521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03FDE818-6BC2-D02B-B5A2-2855908328AB}"/>
                    </a:ext>
                  </a:extLst>
                </p:cNvPr>
                <p:cNvCxnSpPr>
                  <a:stCxn id="88" idx="6"/>
                  <a:endCxn id="81" idx="2"/>
                </p:cNvCxnSpPr>
                <p:nvPr/>
              </p:nvCxnSpPr>
              <p:spPr>
                <a:xfrm flipH="1">
                  <a:off x="6672495" y="1866273"/>
                  <a:ext cx="1036949" cy="3964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89501407-852B-C360-1E09-4DBBD36DA9AF}"/>
                    </a:ext>
                  </a:extLst>
                </p:cNvPr>
                <p:cNvCxnSpPr>
                  <a:stCxn id="88" idx="6"/>
                  <a:endCxn id="82" idx="2"/>
                </p:cNvCxnSpPr>
                <p:nvPr/>
              </p:nvCxnSpPr>
              <p:spPr>
                <a:xfrm flipH="1">
                  <a:off x="6672495" y="1866273"/>
                  <a:ext cx="1036949" cy="104502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24D09E13-003B-CD30-B29D-A9A180A243A5}"/>
                    </a:ext>
                  </a:extLst>
                </p:cNvPr>
                <p:cNvCxnSpPr>
                  <a:stCxn id="88" idx="6"/>
                  <a:endCxn id="83" idx="2"/>
                </p:cNvCxnSpPr>
                <p:nvPr/>
              </p:nvCxnSpPr>
              <p:spPr>
                <a:xfrm flipH="1">
                  <a:off x="6672495" y="1866273"/>
                  <a:ext cx="1036949" cy="1693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DC3BF08E-A6B7-A831-B1FC-26C0FF88B5D7}"/>
                    </a:ext>
                  </a:extLst>
                </p:cNvPr>
                <p:cNvCxnSpPr>
                  <a:stCxn id="88" idx="6"/>
                  <a:endCxn id="84" idx="2"/>
                </p:cNvCxnSpPr>
                <p:nvPr/>
              </p:nvCxnSpPr>
              <p:spPr>
                <a:xfrm flipH="1">
                  <a:off x="6685398" y="1866273"/>
                  <a:ext cx="1024046" cy="26384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655367C8-B49E-E14D-DFA4-93EB7B69D5F3}"/>
                    </a:ext>
                  </a:extLst>
                </p:cNvPr>
                <p:cNvCxnSpPr>
                  <a:stCxn id="89" idx="6"/>
                  <a:endCxn id="80" idx="2"/>
                </p:cNvCxnSpPr>
                <p:nvPr/>
              </p:nvCxnSpPr>
              <p:spPr>
                <a:xfrm flipH="1" flipV="1">
                  <a:off x="6672495" y="1614168"/>
                  <a:ext cx="1036949" cy="9006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7C31A374-A4D1-F87D-DB03-50A767CFB43B}"/>
                    </a:ext>
                  </a:extLst>
                </p:cNvPr>
                <p:cNvCxnSpPr>
                  <a:endCxn id="81" idx="2"/>
                </p:cNvCxnSpPr>
                <p:nvPr/>
              </p:nvCxnSpPr>
              <p:spPr>
                <a:xfrm flipH="1" flipV="1">
                  <a:off x="6672495" y="2262732"/>
                  <a:ext cx="1003218" cy="2332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657F8AC1-62F7-2D49-A097-E80A769970C3}"/>
                    </a:ext>
                  </a:extLst>
                </p:cNvPr>
                <p:cNvCxnSpPr>
                  <a:endCxn id="82" idx="2"/>
                </p:cNvCxnSpPr>
                <p:nvPr/>
              </p:nvCxnSpPr>
              <p:spPr>
                <a:xfrm flipH="1">
                  <a:off x="6672495" y="2524263"/>
                  <a:ext cx="986352" cy="3870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649E13B2-041E-925A-F9AF-66137C57B24A}"/>
                    </a:ext>
                  </a:extLst>
                </p:cNvPr>
                <p:cNvCxnSpPr>
                  <a:endCxn id="83" idx="2"/>
                </p:cNvCxnSpPr>
                <p:nvPr/>
              </p:nvCxnSpPr>
              <p:spPr>
                <a:xfrm flipH="1">
                  <a:off x="6672495" y="2495983"/>
                  <a:ext cx="986352" cy="10638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69026F0D-15AA-2948-9DD6-D764D2992E90}"/>
                    </a:ext>
                  </a:extLst>
                </p:cNvPr>
                <p:cNvCxnSpPr>
                  <a:endCxn id="84" idx="2"/>
                </p:cNvCxnSpPr>
                <p:nvPr/>
              </p:nvCxnSpPr>
              <p:spPr>
                <a:xfrm flipH="1">
                  <a:off x="6685398" y="2282721"/>
                  <a:ext cx="986352" cy="22220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4BB379CC-B241-8E58-1A6B-938DC64177D9}"/>
                    </a:ext>
                  </a:extLst>
                </p:cNvPr>
                <p:cNvCxnSpPr>
                  <a:stCxn id="90" idx="6"/>
                  <a:endCxn id="80" idx="2"/>
                </p:cNvCxnSpPr>
                <p:nvPr/>
              </p:nvCxnSpPr>
              <p:spPr>
                <a:xfrm flipH="1" flipV="1">
                  <a:off x="6672495" y="1614168"/>
                  <a:ext cx="1036949" cy="15492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445749DF-2CBA-C986-0925-20C9D094F729}"/>
                    </a:ext>
                  </a:extLst>
                </p:cNvPr>
                <p:cNvCxnSpPr>
                  <a:stCxn id="90" idx="6"/>
                  <a:endCxn id="81" idx="2"/>
                </p:cNvCxnSpPr>
                <p:nvPr/>
              </p:nvCxnSpPr>
              <p:spPr>
                <a:xfrm flipH="1" flipV="1">
                  <a:off x="6672495" y="2262732"/>
                  <a:ext cx="1036949" cy="9006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AFBE15CC-14FC-F251-CE82-166FB00E52C5}"/>
                    </a:ext>
                  </a:extLst>
                </p:cNvPr>
                <p:cNvCxnSpPr>
                  <a:stCxn id="86" idx="3"/>
                  <a:endCxn id="83" idx="2"/>
                </p:cNvCxnSpPr>
                <p:nvPr/>
              </p:nvCxnSpPr>
              <p:spPr>
                <a:xfrm flipH="1">
                  <a:off x="6672495" y="3152324"/>
                  <a:ext cx="969487" cy="4075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B6EC7239-0379-0608-A7DA-EC029AF7D32F}"/>
                    </a:ext>
                  </a:extLst>
                </p:cNvPr>
                <p:cNvCxnSpPr>
                  <a:stCxn id="86" idx="3"/>
                  <a:endCxn id="84" idx="2"/>
                </p:cNvCxnSpPr>
                <p:nvPr/>
              </p:nvCxnSpPr>
              <p:spPr>
                <a:xfrm flipH="1">
                  <a:off x="6685398" y="3152324"/>
                  <a:ext cx="956584" cy="135241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>
                  <a:extLst>
                    <a:ext uri="{FF2B5EF4-FFF2-40B4-BE49-F238E27FC236}">
                      <a16:creationId xmlns:a16="http://schemas.microsoft.com/office/drawing/2014/main" id="{219E753F-6A74-3F75-D42E-3DD7F0CE16E2}"/>
                    </a:ext>
                  </a:extLst>
                </p:cNvPr>
                <p:cNvCxnSpPr>
                  <a:stCxn id="91" idx="6"/>
                  <a:endCxn id="80" idx="2"/>
                </p:cNvCxnSpPr>
                <p:nvPr/>
              </p:nvCxnSpPr>
              <p:spPr>
                <a:xfrm flipH="1" flipV="1">
                  <a:off x="6672495" y="1614168"/>
                  <a:ext cx="1036949" cy="219779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68801685-0E6C-3672-D80F-4B10FDAD1EFF}"/>
                    </a:ext>
                  </a:extLst>
                </p:cNvPr>
                <p:cNvCxnSpPr>
                  <a:stCxn id="91" idx="6"/>
                  <a:endCxn id="81" idx="2"/>
                </p:cNvCxnSpPr>
                <p:nvPr/>
              </p:nvCxnSpPr>
              <p:spPr>
                <a:xfrm flipH="1" flipV="1">
                  <a:off x="6672495" y="2262732"/>
                  <a:ext cx="1036949" cy="15492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C4F93AC6-FD7D-234D-BF8E-20DA264D24C8}"/>
                    </a:ext>
                  </a:extLst>
                </p:cNvPr>
                <p:cNvCxnSpPr>
                  <a:stCxn id="91" idx="6"/>
                  <a:endCxn id="83" idx="2"/>
                </p:cNvCxnSpPr>
                <p:nvPr/>
              </p:nvCxnSpPr>
              <p:spPr>
                <a:xfrm flipH="1" flipV="1">
                  <a:off x="6672495" y="3559860"/>
                  <a:ext cx="1036949" cy="2521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C52C59AD-B27B-C9F7-BC56-FB45C427E85B}"/>
                    </a:ext>
                  </a:extLst>
                </p:cNvPr>
                <p:cNvCxnSpPr>
                  <a:stCxn id="91" idx="6"/>
                  <a:endCxn id="82" idx="2"/>
                </p:cNvCxnSpPr>
                <p:nvPr/>
              </p:nvCxnSpPr>
              <p:spPr>
                <a:xfrm flipH="1" flipV="1">
                  <a:off x="6672495" y="2911296"/>
                  <a:ext cx="1036949" cy="9006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6480579F-8947-9942-2240-9870332384CE}"/>
                    </a:ext>
                  </a:extLst>
                </p:cNvPr>
                <p:cNvCxnSpPr>
                  <a:stCxn id="91" idx="6"/>
                  <a:endCxn id="84" idx="2"/>
                </p:cNvCxnSpPr>
                <p:nvPr/>
              </p:nvCxnSpPr>
              <p:spPr>
                <a:xfrm flipH="1">
                  <a:off x="6685398" y="3811965"/>
                  <a:ext cx="1024046" cy="6927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8E96C7F1-7D8F-2ADD-AE47-01C2CD69B649}"/>
                    </a:ext>
                  </a:extLst>
                </p:cNvPr>
                <p:cNvCxnSpPr>
                  <a:stCxn id="92" idx="6"/>
                  <a:endCxn id="80" idx="2"/>
                </p:cNvCxnSpPr>
                <p:nvPr/>
              </p:nvCxnSpPr>
              <p:spPr>
                <a:xfrm flipH="1" flipV="1">
                  <a:off x="6672495" y="1614168"/>
                  <a:ext cx="1036949" cy="33997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61EFDC60-80D5-42A1-5D63-1DFA3FB3C40E}"/>
                    </a:ext>
                  </a:extLst>
                </p:cNvPr>
                <p:cNvCxnSpPr>
                  <a:stCxn id="92" idx="6"/>
                  <a:endCxn id="81" idx="2"/>
                </p:cNvCxnSpPr>
                <p:nvPr/>
              </p:nvCxnSpPr>
              <p:spPr>
                <a:xfrm flipH="1" flipV="1">
                  <a:off x="6672495" y="2262732"/>
                  <a:ext cx="1036949" cy="27511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7BD1270D-EAC9-7813-EF42-9F263D4775DE}"/>
                    </a:ext>
                  </a:extLst>
                </p:cNvPr>
                <p:cNvCxnSpPr>
                  <a:stCxn id="92" idx="6"/>
                  <a:endCxn id="83" idx="2"/>
                </p:cNvCxnSpPr>
                <p:nvPr/>
              </p:nvCxnSpPr>
              <p:spPr>
                <a:xfrm flipH="1" flipV="1">
                  <a:off x="6672495" y="3559860"/>
                  <a:ext cx="1036949" cy="145402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581886B1-54F7-9A86-7C01-D91FCE6EC0D2}"/>
                    </a:ext>
                  </a:extLst>
                </p:cNvPr>
                <p:cNvCxnSpPr>
                  <a:stCxn id="92" idx="6"/>
                  <a:endCxn id="84" idx="2"/>
                </p:cNvCxnSpPr>
                <p:nvPr/>
              </p:nvCxnSpPr>
              <p:spPr>
                <a:xfrm flipH="1" flipV="1">
                  <a:off x="6685398" y="4504743"/>
                  <a:ext cx="1024046" cy="5091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6397DAC8-AFCE-7586-8F3F-61E7D38483F6}"/>
                  </a:ext>
                </a:extLst>
              </p:cNvPr>
              <p:cNvGrpSpPr/>
              <p:nvPr/>
            </p:nvGrpSpPr>
            <p:grpSpPr>
              <a:xfrm>
                <a:off x="4822949" y="2111732"/>
                <a:ext cx="624618" cy="2185129"/>
                <a:chOff x="5019993" y="1363654"/>
                <a:chExt cx="624618" cy="2185129"/>
              </a:xfrm>
            </p:grpSpPr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2DCA8026-8073-5E9B-ADA6-1FD13DEE7DAC}"/>
                    </a:ext>
                  </a:extLst>
                </p:cNvPr>
                <p:cNvSpPr/>
                <p:nvPr/>
              </p:nvSpPr>
              <p:spPr>
                <a:xfrm flipH="1">
                  <a:off x="5019993" y="1363654"/>
                  <a:ext cx="398874" cy="2185129"/>
                </a:xfrm>
                <a:prstGeom prst="rect">
                  <a:avLst/>
                </a:prstGeom>
                <a:noFill/>
                <a:ln w="19050"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4CE8D42F-BD14-2F4D-DA01-FE19EAB32BC4}"/>
                    </a:ext>
                  </a:extLst>
                </p:cNvPr>
                <p:cNvSpPr/>
                <p:nvPr/>
              </p:nvSpPr>
              <p:spPr>
                <a:xfrm flipH="1">
                  <a:off x="5087455" y="1457921"/>
                  <a:ext cx="263950" cy="263951"/>
                </a:xfrm>
                <a:prstGeom prst="ellipse">
                  <a:avLst/>
                </a:prstGeom>
                <a:solidFill>
                  <a:srgbClr val="9DCC53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DB24FFEF-72F7-230E-6F30-2C68A5EE0897}"/>
                    </a:ext>
                  </a:extLst>
                </p:cNvPr>
                <p:cNvSpPr/>
                <p:nvPr/>
              </p:nvSpPr>
              <p:spPr>
                <a:xfrm flipH="1">
                  <a:off x="5087455" y="2106485"/>
                  <a:ext cx="263950" cy="263951"/>
                </a:xfrm>
                <a:prstGeom prst="ellipse">
                  <a:avLst/>
                </a:prstGeom>
                <a:solidFill>
                  <a:srgbClr val="9DCC53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069C96E9-0B1A-F118-CC54-9714136B3546}"/>
                    </a:ext>
                  </a:extLst>
                </p:cNvPr>
                <p:cNvSpPr/>
                <p:nvPr/>
              </p:nvSpPr>
              <p:spPr>
                <a:xfrm flipH="1">
                  <a:off x="5079291" y="3185508"/>
                  <a:ext cx="263950" cy="263951"/>
                </a:xfrm>
                <a:prstGeom prst="ellipse">
                  <a:avLst/>
                </a:prstGeom>
                <a:solidFill>
                  <a:srgbClr val="9DCC53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56549B9A-696C-CDF0-A18F-09D2F2621E5A}"/>
                    </a:ext>
                  </a:extLst>
                </p:cNvPr>
                <p:cNvSpPr txBox="1"/>
                <p:nvPr/>
              </p:nvSpPr>
              <p:spPr>
                <a:xfrm flipH="1">
                  <a:off x="5029058" y="2646812"/>
                  <a:ext cx="615553" cy="384080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en-US" altLang="zh-CN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E9D0957B-3507-835C-D38C-55BEEB774B5F}"/>
                  </a:ext>
                </a:extLst>
              </p:cNvPr>
              <p:cNvCxnSpPr>
                <a:stCxn id="125" idx="6"/>
                <a:endCxn id="45" idx="6"/>
              </p:cNvCxnSpPr>
              <p:nvPr/>
            </p:nvCxnSpPr>
            <p:spPr>
              <a:xfrm>
                <a:off x="3621658" y="1603091"/>
                <a:ext cx="1268753" cy="734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6E1F0B21-DAAC-0CE2-9AAE-FAFDB7E9D05C}"/>
                  </a:ext>
                </a:extLst>
              </p:cNvPr>
              <p:cNvCxnSpPr>
                <a:stCxn id="125" idx="6"/>
                <a:endCxn id="46" idx="6"/>
              </p:cNvCxnSpPr>
              <p:nvPr/>
            </p:nvCxnSpPr>
            <p:spPr>
              <a:xfrm>
                <a:off x="3621658" y="1603091"/>
                <a:ext cx="1268753" cy="13834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AB4CF9B4-863B-0F9B-917C-6180DE282906}"/>
                  </a:ext>
                </a:extLst>
              </p:cNvPr>
              <p:cNvCxnSpPr>
                <a:stCxn id="125" idx="6"/>
                <a:endCxn id="47" idx="6"/>
              </p:cNvCxnSpPr>
              <p:nvPr/>
            </p:nvCxnSpPr>
            <p:spPr>
              <a:xfrm>
                <a:off x="3621658" y="1603091"/>
                <a:ext cx="1260589" cy="24624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4D7BC79C-1635-58CD-94C4-D617E4D5398B}"/>
                  </a:ext>
                </a:extLst>
              </p:cNvPr>
              <p:cNvCxnSpPr>
                <a:stCxn id="45" idx="2"/>
                <a:endCxn id="80" idx="6"/>
              </p:cNvCxnSpPr>
              <p:nvPr/>
            </p:nvCxnSpPr>
            <p:spPr>
              <a:xfrm flipV="1">
                <a:off x="5154361" y="1614168"/>
                <a:ext cx="1254184" cy="7238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90224629-0560-CEC4-7E17-13B90BE5052A}"/>
                  </a:ext>
                </a:extLst>
              </p:cNvPr>
              <p:cNvCxnSpPr>
                <a:stCxn id="46" idx="2"/>
                <a:endCxn id="81" idx="6"/>
              </p:cNvCxnSpPr>
              <p:nvPr/>
            </p:nvCxnSpPr>
            <p:spPr>
              <a:xfrm flipV="1">
                <a:off x="5154361" y="2262732"/>
                <a:ext cx="1254184" cy="7238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3DFAE790-1E70-9919-F553-372D09318FF4}"/>
                  </a:ext>
                </a:extLst>
              </p:cNvPr>
              <p:cNvCxnSpPr>
                <a:stCxn id="47" idx="2"/>
                <a:endCxn id="82" idx="6"/>
              </p:cNvCxnSpPr>
              <p:nvPr/>
            </p:nvCxnSpPr>
            <p:spPr>
              <a:xfrm flipV="1">
                <a:off x="5146197" y="2911296"/>
                <a:ext cx="1262348" cy="11542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9FA2591E-5302-4E82-51DA-D8FC0EF515B5}"/>
                  </a:ext>
                </a:extLst>
              </p:cNvPr>
              <p:cNvCxnSpPr>
                <a:stCxn id="126" idx="6"/>
                <a:endCxn id="45" idx="6"/>
              </p:cNvCxnSpPr>
              <p:nvPr/>
            </p:nvCxnSpPr>
            <p:spPr>
              <a:xfrm>
                <a:off x="3621658" y="2251655"/>
                <a:ext cx="1268753" cy="863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DF17FEA0-C4A7-1E36-D508-01CB87A9CB73}"/>
                  </a:ext>
                </a:extLst>
              </p:cNvPr>
              <p:cNvCxnSpPr>
                <a:stCxn id="126" idx="6"/>
                <a:endCxn id="46" idx="6"/>
              </p:cNvCxnSpPr>
              <p:nvPr/>
            </p:nvCxnSpPr>
            <p:spPr>
              <a:xfrm>
                <a:off x="3621658" y="2251655"/>
                <a:ext cx="1268753" cy="734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919BACE5-EFAA-50C7-0356-445E47B388AF}"/>
                  </a:ext>
                </a:extLst>
              </p:cNvPr>
              <p:cNvCxnSpPr>
                <a:stCxn id="126" idx="6"/>
                <a:endCxn id="47" idx="6"/>
              </p:cNvCxnSpPr>
              <p:nvPr/>
            </p:nvCxnSpPr>
            <p:spPr>
              <a:xfrm>
                <a:off x="3621658" y="2251655"/>
                <a:ext cx="1260589" cy="18139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5A56D117-C6FB-2676-8DE6-E56BAF6E8489}"/>
                  </a:ext>
                </a:extLst>
              </p:cNvPr>
              <p:cNvCxnSpPr>
                <a:stCxn id="127" idx="6"/>
                <a:endCxn id="45" idx="6"/>
              </p:cNvCxnSpPr>
              <p:nvPr/>
            </p:nvCxnSpPr>
            <p:spPr>
              <a:xfrm flipV="1">
                <a:off x="3621658" y="2337975"/>
                <a:ext cx="1268753" cy="5622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8AC2121-6D63-CD52-ED4F-17BD97F082CB}"/>
                  </a:ext>
                </a:extLst>
              </p:cNvPr>
              <p:cNvCxnSpPr>
                <a:stCxn id="127" idx="6"/>
                <a:endCxn id="46" idx="6"/>
              </p:cNvCxnSpPr>
              <p:nvPr/>
            </p:nvCxnSpPr>
            <p:spPr>
              <a:xfrm>
                <a:off x="3621658" y="2900219"/>
                <a:ext cx="1268753" cy="863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263A6219-2C8C-D78D-CFA1-8A7EC2117850}"/>
                  </a:ext>
                </a:extLst>
              </p:cNvPr>
              <p:cNvCxnSpPr>
                <a:stCxn id="127" idx="6"/>
                <a:endCxn id="47" idx="6"/>
              </p:cNvCxnSpPr>
              <p:nvPr/>
            </p:nvCxnSpPr>
            <p:spPr>
              <a:xfrm>
                <a:off x="3621658" y="2900219"/>
                <a:ext cx="1260589" cy="11653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035E7489-027A-E238-CBFA-20E1F9B68016}"/>
                  </a:ext>
                </a:extLst>
              </p:cNvPr>
              <p:cNvCxnSpPr>
                <a:stCxn id="128" idx="6"/>
                <a:endCxn id="46" idx="6"/>
              </p:cNvCxnSpPr>
              <p:nvPr/>
            </p:nvCxnSpPr>
            <p:spPr>
              <a:xfrm flipV="1">
                <a:off x="3621658" y="2986539"/>
                <a:ext cx="1268753" cy="5622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1BC6B101-658B-0DCE-A151-9F65C9961897}"/>
                  </a:ext>
                </a:extLst>
              </p:cNvPr>
              <p:cNvCxnSpPr>
                <a:stCxn id="128" idx="6"/>
                <a:endCxn id="45" idx="6"/>
              </p:cNvCxnSpPr>
              <p:nvPr/>
            </p:nvCxnSpPr>
            <p:spPr>
              <a:xfrm flipV="1">
                <a:off x="3621658" y="2337975"/>
                <a:ext cx="1268753" cy="12108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380E15D0-04EE-F969-6E4E-A2B778CDAEAB}"/>
                  </a:ext>
                </a:extLst>
              </p:cNvPr>
              <p:cNvCxnSpPr>
                <a:endCxn id="47" idx="6"/>
              </p:cNvCxnSpPr>
              <p:nvPr/>
            </p:nvCxnSpPr>
            <p:spPr>
              <a:xfrm>
                <a:off x="3659352" y="3726808"/>
                <a:ext cx="1222895" cy="3387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CE5DA644-7CB1-457A-613A-14C44429FCD3}"/>
                  </a:ext>
                </a:extLst>
              </p:cNvPr>
              <p:cNvCxnSpPr>
                <a:stCxn id="129" idx="6"/>
                <a:endCxn id="45" idx="6"/>
              </p:cNvCxnSpPr>
              <p:nvPr/>
            </p:nvCxnSpPr>
            <p:spPr>
              <a:xfrm flipV="1">
                <a:off x="3612593" y="2337975"/>
                <a:ext cx="1277818" cy="21886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307C6961-BEC9-1D5A-1546-F6F1B34ED1D6}"/>
                  </a:ext>
                </a:extLst>
              </p:cNvPr>
              <p:cNvCxnSpPr>
                <a:stCxn id="129" idx="6"/>
                <a:endCxn id="46" idx="6"/>
              </p:cNvCxnSpPr>
              <p:nvPr/>
            </p:nvCxnSpPr>
            <p:spPr>
              <a:xfrm flipV="1">
                <a:off x="3612593" y="2986539"/>
                <a:ext cx="1277818" cy="15400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0798C5BF-FA8E-D06C-7A2B-1C08C9847351}"/>
                  </a:ext>
                </a:extLst>
              </p:cNvPr>
              <p:cNvCxnSpPr>
                <a:stCxn id="129" idx="6"/>
                <a:endCxn id="47" idx="6"/>
              </p:cNvCxnSpPr>
              <p:nvPr/>
            </p:nvCxnSpPr>
            <p:spPr>
              <a:xfrm flipV="1">
                <a:off x="3612593" y="4065562"/>
                <a:ext cx="1269654" cy="4610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E1286E93-B6AD-2CE9-99A2-7B46CF33F192}"/>
                  </a:ext>
                </a:extLst>
              </p:cNvPr>
              <p:cNvCxnSpPr>
                <a:stCxn id="45" idx="2"/>
                <a:endCxn id="81" idx="6"/>
              </p:cNvCxnSpPr>
              <p:nvPr/>
            </p:nvCxnSpPr>
            <p:spPr>
              <a:xfrm flipV="1">
                <a:off x="5154361" y="2262732"/>
                <a:ext cx="1254184" cy="752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F9E7983F-1DC4-15A4-8BB0-EDE7F53EF454}"/>
                  </a:ext>
                </a:extLst>
              </p:cNvPr>
              <p:cNvCxnSpPr>
                <a:stCxn id="45" idx="2"/>
                <a:endCxn id="82" idx="6"/>
              </p:cNvCxnSpPr>
              <p:nvPr/>
            </p:nvCxnSpPr>
            <p:spPr>
              <a:xfrm>
                <a:off x="5154361" y="2337975"/>
                <a:ext cx="1254184" cy="5733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6726BF7B-19FE-2EAA-E9E4-71A5FAD3A30F}"/>
                  </a:ext>
                </a:extLst>
              </p:cNvPr>
              <p:cNvCxnSpPr>
                <a:stCxn id="45" idx="2"/>
                <a:endCxn id="83" idx="6"/>
              </p:cNvCxnSpPr>
              <p:nvPr/>
            </p:nvCxnSpPr>
            <p:spPr>
              <a:xfrm>
                <a:off x="5154361" y="2337975"/>
                <a:ext cx="1254184" cy="12218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7FB6384F-004C-3D98-1603-26640BCF4853}"/>
                  </a:ext>
                </a:extLst>
              </p:cNvPr>
              <p:cNvCxnSpPr>
                <a:stCxn id="45" idx="2"/>
                <a:endCxn id="84" idx="6"/>
              </p:cNvCxnSpPr>
              <p:nvPr/>
            </p:nvCxnSpPr>
            <p:spPr>
              <a:xfrm>
                <a:off x="5154361" y="2337975"/>
                <a:ext cx="1267087" cy="21667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1B6E0DB4-1B59-DF2B-4838-EF61E1A17FD7}"/>
                  </a:ext>
                </a:extLst>
              </p:cNvPr>
              <p:cNvCxnSpPr>
                <a:stCxn id="46" idx="2"/>
                <a:endCxn id="80" idx="6"/>
              </p:cNvCxnSpPr>
              <p:nvPr/>
            </p:nvCxnSpPr>
            <p:spPr>
              <a:xfrm flipV="1">
                <a:off x="5154361" y="1614168"/>
                <a:ext cx="1254184" cy="137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FB5177B2-45DB-81B1-7F3C-EF75C6ACB44E}"/>
                  </a:ext>
                </a:extLst>
              </p:cNvPr>
              <p:cNvCxnSpPr>
                <a:stCxn id="46" idx="2"/>
                <a:endCxn id="82" idx="6"/>
              </p:cNvCxnSpPr>
              <p:nvPr/>
            </p:nvCxnSpPr>
            <p:spPr>
              <a:xfrm flipV="1">
                <a:off x="5154361" y="2911296"/>
                <a:ext cx="1254184" cy="752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74E984A5-3A7F-6652-7EC4-81F42E117AC6}"/>
                  </a:ext>
                </a:extLst>
              </p:cNvPr>
              <p:cNvCxnSpPr>
                <a:stCxn id="46" idx="2"/>
                <a:endCxn id="83" idx="6"/>
              </p:cNvCxnSpPr>
              <p:nvPr/>
            </p:nvCxnSpPr>
            <p:spPr>
              <a:xfrm>
                <a:off x="5154361" y="2986539"/>
                <a:ext cx="1254184" cy="5733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B4C0E061-04BC-6E31-DB64-D4C5DB8E2EC4}"/>
                  </a:ext>
                </a:extLst>
              </p:cNvPr>
              <p:cNvCxnSpPr>
                <a:stCxn id="46" idx="2"/>
                <a:endCxn id="84" idx="6"/>
              </p:cNvCxnSpPr>
              <p:nvPr/>
            </p:nvCxnSpPr>
            <p:spPr>
              <a:xfrm>
                <a:off x="5154361" y="2986539"/>
                <a:ext cx="1267087" cy="1518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2DF3BA38-10C1-1F61-91A0-BF294B5A7B5A}"/>
                  </a:ext>
                </a:extLst>
              </p:cNvPr>
              <p:cNvCxnSpPr>
                <a:stCxn id="47" idx="2"/>
                <a:endCxn id="80" idx="6"/>
              </p:cNvCxnSpPr>
              <p:nvPr/>
            </p:nvCxnSpPr>
            <p:spPr>
              <a:xfrm flipV="1">
                <a:off x="5146197" y="1614168"/>
                <a:ext cx="1262348" cy="24513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1D88AD09-F699-2D45-B529-89CBBAA46AE0}"/>
                  </a:ext>
                </a:extLst>
              </p:cNvPr>
              <p:cNvCxnSpPr>
                <a:stCxn id="47" idx="2"/>
                <a:endCxn id="81" idx="6"/>
              </p:cNvCxnSpPr>
              <p:nvPr/>
            </p:nvCxnSpPr>
            <p:spPr>
              <a:xfrm flipV="1">
                <a:off x="5146197" y="2262732"/>
                <a:ext cx="1262348" cy="18028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17DE328B-B01A-DFAA-9A6C-1508F86E2A31}"/>
                  </a:ext>
                </a:extLst>
              </p:cNvPr>
              <p:cNvCxnSpPr>
                <a:stCxn id="47" idx="2"/>
                <a:endCxn id="83" idx="6"/>
              </p:cNvCxnSpPr>
              <p:nvPr/>
            </p:nvCxnSpPr>
            <p:spPr>
              <a:xfrm flipV="1">
                <a:off x="5146197" y="3559860"/>
                <a:ext cx="1262348" cy="5057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C656C382-0E27-E22E-F594-7B7E4A845EC1}"/>
                  </a:ext>
                </a:extLst>
              </p:cNvPr>
              <p:cNvCxnSpPr>
                <a:stCxn id="47" idx="2"/>
                <a:endCxn id="84" idx="6"/>
              </p:cNvCxnSpPr>
              <p:nvPr/>
            </p:nvCxnSpPr>
            <p:spPr>
              <a:xfrm>
                <a:off x="5146197" y="4065562"/>
                <a:ext cx="1275251" cy="439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F1F388DB-0E3F-D459-0D3C-DEBD97035802}"/>
                </a:ext>
              </a:extLst>
            </p:cNvPr>
            <p:cNvSpPr/>
            <p:nvPr/>
          </p:nvSpPr>
          <p:spPr>
            <a:xfrm>
              <a:off x="1395167" y="197964"/>
              <a:ext cx="7258639" cy="5442327"/>
            </a:xfrm>
            <a:prstGeom prst="round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12CD567-8550-A8BE-DFE9-B29F03078C74}"/>
                </a:ext>
              </a:extLst>
            </p:cNvPr>
            <p:cNvSpPr txBox="1"/>
            <p:nvPr/>
          </p:nvSpPr>
          <p:spPr>
            <a:xfrm>
              <a:off x="4114777" y="391379"/>
              <a:ext cx="1883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Feature Encoder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1494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58BB89-E03B-D6AE-8391-4318FA36E28F}"/>
              </a:ext>
            </a:extLst>
          </p:cNvPr>
          <p:cNvSpPr txBox="1"/>
          <p:nvPr/>
        </p:nvSpPr>
        <p:spPr>
          <a:xfrm>
            <a:off x="150921" y="254383"/>
            <a:ext cx="2455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模型介绍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5E377E-DCC3-266D-8570-AD85259DBDF8}"/>
              </a:ext>
            </a:extLst>
          </p:cNvPr>
          <p:cNvSpPr/>
          <p:nvPr/>
        </p:nvSpPr>
        <p:spPr>
          <a:xfrm>
            <a:off x="1" y="177553"/>
            <a:ext cx="150920" cy="675362"/>
          </a:xfrm>
          <a:prstGeom prst="rect">
            <a:avLst/>
          </a:prstGeom>
          <a:solidFill>
            <a:srgbClr val="AF1B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50EDEA0-50D2-72B2-AF3B-31DEC9BB9E21}"/>
              </a:ext>
            </a:extLst>
          </p:cNvPr>
          <p:cNvCxnSpPr>
            <a:cxnSpLocks/>
          </p:cNvCxnSpPr>
          <p:nvPr/>
        </p:nvCxnSpPr>
        <p:spPr>
          <a:xfrm>
            <a:off x="597596" y="978543"/>
            <a:ext cx="7774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7DB91BD-6103-A002-EE28-98D052092A9B}"/>
              </a:ext>
            </a:extLst>
          </p:cNvPr>
          <p:cNvSpPr txBox="1"/>
          <p:nvPr/>
        </p:nvSpPr>
        <p:spPr>
          <a:xfrm>
            <a:off x="710718" y="1537703"/>
            <a:ext cx="7956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  </a:t>
            </a:r>
            <a:r>
              <a:rPr lang="en-US" altLang="zh-CN" b="1" dirty="0"/>
              <a:t>Mem</a:t>
            </a:r>
            <a:r>
              <a:rPr lang="zh-CN" altLang="en-US" b="1" dirty="0"/>
              <a:t>模块</a:t>
            </a:r>
            <a:r>
              <a:rPr lang="zh-CN" altLang="en-US" dirty="0"/>
              <a:t>（关键模块）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内存模块（</a:t>
            </a:r>
            <a:r>
              <a:rPr lang="en-US" altLang="zh-CN" dirty="0"/>
              <a:t>N</a:t>
            </a:r>
            <a:r>
              <a:rPr lang="en-US" altLang="zh-CN" dirty="0">
                <a:sym typeface="Symbol" panose="05050102010706020507" pitchFamily="18" charset="2"/>
              </a:rPr>
              <a:t>C</a:t>
            </a:r>
            <a:r>
              <a:rPr lang="zh-CN" altLang="en-US" dirty="0">
                <a:sym typeface="Symbol" panose="05050102010706020507" pitchFamily="18" charset="2"/>
              </a:rPr>
              <a:t>的矩阵，</a:t>
            </a:r>
            <a:r>
              <a:rPr lang="en-US" altLang="zh-CN" dirty="0">
                <a:sym typeface="Symbol" panose="05050102010706020507" pitchFamily="18" charset="2"/>
              </a:rPr>
              <a:t>C</a:t>
            </a:r>
            <a:r>
              <a:rPr lang="zh-CN" altLang="en-US" dirty="0">
                <a:sym typeface="Symbol" panose="05050102010706020507" pitchFamily="18" charset="2"/>
              </a:rPr>
              <a:t>与编码维度一致，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为超参数，对其大小不敏感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基于余弦相似度的非指数</a:t>
            </a:r>
            <a:r>
              <a:rPr lang="en-US" altLang="zh-CN" dirty="0" err="1"/>
              <a:t>softmax</a:t>
            </a:r>
            <a:r>
              <a:rPr lang="zh-CN" altLang="en-US" dirty="0"/>
              <a:t>注意力机制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基于</a:t>
            </a:r>
            <a:r>
              <a:rPr lang="en-US" altLang="zh-CN" dirty="0" err="1"/>
              <a:t>Relu</a:t>
            </a:r>
            <a:r>
              <a:rPr lang="zh-CN" altLang="en-US" dirty="0"/>
              <a:t>的硬收缩机制</a:t>
            </a:r>
            <a:endParaRPr lang="en-US" altLang="zh-CN" dirty="0"/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1211941F-66B4-C377-7DCA-EC880D967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371" y="3161433"/>
            <a:ext cx="4740466" cy="346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8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58BB89-E03B-D6AE-8391-4318FA36E28F}"/>
              </a:ext>
            </a:extLst>
          </p:cNvPr>
          <p:cNvSpPr txBox="1"/>
          <p:nvPr/>
        </p:nvSpPr>
        <p:spPr>
          <a:xfrm>
            <a:off x="150921" y="254383"/>
            <a:ext cx="2455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Mem</a:t>
            </a:r>
            <a:r>
              <a:rPr lang="zh-CN" altLang="en-US" sz="2800" b="1" dirty="0"/>
              <a:t>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5E377E-DCC3-266D-8570-AD85259DBDF8}"/>
              </a:ext>
            </a:extLst>
          </p:cNvPr>
          <p:cNvSpPr/>
          <p:nvPr/>
        </p:nvSpPr>
        <p:spPr>
          <a:xfrm>
            <a:off x="1" y="177553"/>
            <a:ext cx="150920" cy="675362"/>
          </a:xfrm>
          <a:prstGeom prst="rect">
            <a:avLst/>
          </a:prstGeom>
          <a:solidFill>
            <a:srgbClr val="AF1B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50EDEA0-50D2-72B2-AF3B-31DEC9BB9E21}"/>
              </a:ext>
            </a:extLst>
          </p:cNvPr>
          <p:cNvCxnSpPr>
            <a:cxnSpLocks/>
          </p:cNvCxnSpPr>
          <p:nvPr/>
        </p:nvCxnSpPr>
        <p:spPr>
          <a:xfrm>
            <a:off x="597596" y="978543"/>
            <a:ext cx="7774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4C337D4-E7AA-2AD6-D041-E9BC68CBAF05}"/>
              </a:ext>
            </a:extLst>
          </p:cNvPr>
          <p:cNvSpPr txBox="1"/>
          <p:nvPr/>
        </p:nvSpPr>
        <p:spPr>
          <a:xfrm>
            <a:off x="669470" y="1401252"/>
            <a:ext cx="8754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内存模块（</a:t>
            </a:r>
            <a:r>
              <a:rPr lang="en-US" altLang="zh-CN" dirty="0"/>
              <a:t>N</a:t>
            </a:r>
            <a:r>
              <a:rPr lang="en-US" altLang="zh-CN" dirty="0">
                <a:sym typeface="Symbol" panose="05050102010706020507" pitchFamily="18" charset="2"/>
              </a:rPr>
              <a:t>C</a:t>
            </a:r>
            <a:r>
              <a:rPr lang="zh-CN" altLang="en-US" dirty="0">
                <a:sym typeface="Symbol" panose="05050102010706020507" pitchFamily="18" charset="2"/>
              </a:rPr>
              <a:t>的矩阵，</a:t>
            </a:r>
            <a:r>
              <a:rPr lang="en-US" altLang="zh-CN" dirty="0">
                <a:sym typeface="Symbol" panose="05050102010706020507" pitchFamily="18" charset="2"/>
              </a:rPr>
              <a:t>C</a:t>
            </a:r>
            <a:r>
              <a:rPr lang="zh-CN" altLang="en-US" dirty="0">
                <a:sym typeface="Symbol" panose="05050102010706020507" pitchFamily="18" charset="2"/>
              </a:rPr>
              <a:t>与编码维度一致，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为超参数，对其大小不敏感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D62A86A-1244-A017-C7A7-4326CD006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371" y="3161433"/>
            <a:ext cx="4740466" cy="346330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36C9435-15B7-6029-91D8-7FD49270C31B}"/>
              </a:ext>
            </a:extLst>
          </p:cNvPr>
          <p:cNvSpPr txBox="1"/>
          <p:nvPr/>
        </p:nvSpPr>
        <p:spPr>
          <a:xfrm>
            <a:off x="973873" y="4075439"/>
            <a:ext cx="5753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       针对传统</a:t>
            </a:r>
            <a:r>
              <a:rPr lang="en-US" altLang="zh-CN" dirty="0"/>
              <a:t>AE</a:t>
            </a:r>
            <a:r>
              <a:rPr lang="zh-CN" altLang="en-US" dirty="0"/>
              <a:t>可能对异常样本也能较好重构的特点，</a:t>
            </a:r>
            <a:endParaRPr lang="en-US" altLang="zh-CN" dirty="0"/>
          </a:p>
          <a:p>
            <a:r>
              <a:rPr lang="zh-CN" altLang="en-US" dirty="0"/>
              <a:t>引入内存模块，做稀疏化处理，使处理后的重构更偏向</a:t>
            </a:r>
            <a:endParaRPr lang="en-US" altLang="zh-CN" dirty="0"/>
          </a:p>
          <a:p>
            <a:r>
              <a:rPr lang="zh-CN" altLang="en-US" dirty="0"/>
              <a:t>于正常样本，进而增加异常样本的重构误差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5A52BEF-A810-13F3-6DE8-7BBEEC268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714" y="2067317"/>
            <a:ext cx="3177815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4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58BB89-E03B-D6AE-8391-4318FA36E28F}"/>
              </a:ext>
            </a:extLst>
          </p:cNvPr>
          <p:cNvSpPr txBox="1"/>
          <p:nvPr/>
        </p:nvSpPr>
        <p:spPr>
          <a:xfrm>
            <a:off x="150921" y="254383"/>
            <a:ext cx="2455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Mem</a:t>
            </a:r>
            <a:r>
              <a:rPr lang="zh-CN" altLang="en-US" sz="2800" b="1" dirty="0"/>
              <a:t>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5E377E-DCC3-266D-8570-AD85259DBDF8}"/>
              </a:ext>
            </a:extLst>
          </p:cNvPr>
          <p:cNvSpPr/>
          <p:nvPr/>
        </p:nvSpPr>
        <p:spPr>
          <a:xfrm>
            <a:off x="1" y="177553"/>
            <a:ext cx="150920" cy="675362"/>
          </a:xfrm>
          <a:prstGeom prst="rect">
            <a:avLst/>
          </a:prstGeom>
          <a:solidFill>
            <a:srgbClr val="AF1B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50EDEA0-50D2-72B2-AF3B-31DEC9BB9E21}"/>
              </a:ext>
            </a:extLst>
          </p:cNvPr>
          <p:cNvCxnSpPr>
            <a:cxnSpLocks/>
          </p:cNvCxnSpPr>
          <p:nvPr/>
        </p:nvCxnSpPr>
        <p:spPr>
          <a:xfrm>
            <a:off x="597596" y="978543"/>
            <a:ext cx="7774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88485E4-8ABE-224D-384D-4EFC12EB8F74}"/>
              </a:ext>
            </a:extLst>
          </p:cNvPr>
          <p:cNvSpPr txBox="1"/>
          <p:nvPr/>
        </p:nvSpPr>
        <p:spPr>
          <a:xfrm>
            <a:off x="669470" y="141534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基于余弦相似度的非指数</a:t>
            </a:r>
            <a:r>
              <a:rPr lang="en-US" altLang="zh-CN" dirty="0" err="1"/>
              <a:t>softmax</a:t>
            </a:r>
            <a:r>
              <a:rPr lang="zh-CN" altLang="en-US" dirty="0"/>
              <a:t>注意力机制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D62A86A-1244-A017-C7A7-4326CD006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371" y="3161433"/>
            <a:ext cx="4740466" cy="346330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70232C9-3067-E942-7F4D-EC8BEE468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85" y="2029213"/>
            <a:ext cx="3063505" cy="7315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A49048-16E5-8FC7-0ACA-B6E9F5891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877" y="2029213"/>
            <a:ext cx="2415749" cy="65537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01BAB04-0CD6-99E1-FE50-4F4180707FD4}"/>
              </a:ext>
            </a:extLst>
          </p:cNvPr>
          <p:cNvSpPr txBox="1"/>
          <p:nvPr/>
        </p:nvSpPr>
        <p:spPr>
          <a:xfrm>
            <a:off x="838292" y="3935446"/>
            <a:ext cx="5759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计算输入样本的编码和内存中</a:t>
            </a:r>
            <a:r>
              <a:rPr lang="en-US" altLang="zh-CN" dirty="0"/>
              <a:t>Mem</a:t>
            </a:r>
            <a:r>
              <a:rPr lang="zh-CN" altLang="en-US" dirty="0"/>
              <a:t>的余弦相似度，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 err="1"/>
              <a:t>Softmax</a:t>
            </a:r>
            <a:r>
              <a:rPr lang="zh-CN" altLang="en-US" dirty="0"/>
              <a:t>函数，利用指数函数将较大相似度的优</a:t>
            </a:r>
            <a:endParaRPr lang="en-US" altLang="zh-CN" dirty="0"/>
          </a:p>
          <a:p>
            <a:r>
              <a:rPr lang="zh-CN" altLang="en-US" dirty="0"/>
              <a:t>势扩大，并计算比例，使更相似的</a:t>
            </a:r>
            <a:r>
              <a:rPr lang="en-US" altLang="zh-CN" dirty="0"/>
              <a:t>Mem</a:t>
            </a:r>
            <a:r>
              <a:rPr lang="zh-CN" altLang="en-US" dirty="0"/>
              <a:t>有更大的权重，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0C8355-3625-0B18-50ED-159C6659D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040" y="1251728"/>
            <a:ext cx="2415749" cy="167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81B6A17-2648-C470-E59B-1F975CC957B4}"/>
              </a:ext>
            </a:extLst>
          </p:cNvPr>
          <p:cNvSpPr txBox="1"/>
          <p:nvPr/>
        </p:nvSpPr>
        <p:spPr>
          <a:xfrm>
            <a:off x="922753" y="5119489"/>
            <a:ext cx="5740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虽然相似度低的</a:t>
            </a:r>
            <a:r>
              <a:rPr lang="en-US" altLang="zh-CN" dirty="0"/>
              <a:t>Mem</a:t>
            </a:r>
            <a:r>
              <a:rPr lang="zh-CN" altLang="en-US" dirty="0"/>
              <a:t>权重极小，但它们相互复杂组合，</a:t>
            </a:r>
            <a:endParaRPr lang="en-US" altLang="zh-CN" dirty="0"/>
          </a:p>
          <a:p>
            <a:r>
              <a:rPr lang="zh-CN" altLang="en-US" dirty="0"/>
              <a:t>还有可能对异常样本进行较好重构。</a:t>
            </a:r>
          </a:p>
        </p:txBody>
      </p:sp>
    </p:spTree>
    <p:extLst>
      <p:ext uri="{BB962C8B-B14F-4D97-AF65-F5344CB8AC3E}">
        <p14:creationId xmlns:p14="http://schemas.microsoft.com/office/powerpoint/2010/main" val="17531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58BB89-E03B-D6AE-8391-4318FA36E28F}"/>
              </a:ext>
            </a:extLst>
          </p:cNvPr>
          <p:cNvSpPr txBox="1"/>
          <p:nvPr/>
        </p:nvSpPr>
        <p:spPr>
          <a:xfrm>
            <a:off x="150921" y="254383"/>
            <a:ext cx="2455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Mem</a:t>
            </a:r>
            <a:r>
              <a:rPr lang="zh-CN" altLang="en-US" sz="2800" b="1" dirty="0"/>
              <a:t>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5E377E-DCC3-266D-8570-AD85259DBDF8}"/>
              </a:ext>
            </a:extLst>
          </p:cNvPr>
          <p:cNvSpPr/>
          <p:nvPr/>
        </p:nvSpPr>
        <p:spPr>
          <a:xfrm>
            <a:off x="1" y="177553"/>
            <a:ext cx="150920" cy="675362"/>
          </a:xfrm>
          <a:prstGeom prst="rect">
            <a:avLst/>
          </a:prstGeom>
          <a:solidFill>
            <a:srgbClr val="AF1B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50EDEA0-50D2-72B2-AF3B-31DEC9BB9E21}"/>
              </a:ext>
            </a:extLst>
          </p:cNvPr>
          <p:cNvCxnSpPr>
            <a:cxnSpLocks/>
          </p:cNvCxnSpPr>
          <p:nvPr/>
        </p:nvCxnSpPr>
        <p:spPr>
          <a:xfrm>
            <a:off x="597596" y="978543"/>
            <a:ext cx="7774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01A061-7002-9E78-AE0A-4EF1A14108B5}"/>
              </a:ext>
            </a:extLst>
          </p:cNvPr>
          <p:cNvSpPr txBox="1"/>
          <p:nvPr/>
        </p:nvSpPr>
        <p:spPr>
          <a:xfrm>
            <a:off x="629817" y="131504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基于</a:t>
            </a:r>
            <a:r>
              <a:rPr lang="en-US" altLang="zh-CN" dirty="0" err="1"/>
              <a:t>Relu</a:t>
            </a:r>
            <a:r>
              <a:rPr lang="zh-CN" altLang="en-US" dirty="0"/>
              <a:t>的硬收缩机制</a:t>
            </a:r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D62A86A-1244-A017-C7A7-4326CD006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371" y="3161433"/>
            <a:ext cx="4740466" cy="34633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5E12BB-C4F8-DEE9-C8F6-54A1EE6FB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15" y="2020886"/>
            <a:ext cx="3909399" cy="7392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C2622F1-4266-1B55-0027-77EF55545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115" y="2730803"/>
            <a:ext cx="3063505" cy="73158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882C7BC-1E09-A3B8-B8FC-3E276634A2C2}"/>
              </a:ext>
            </a:extLst>
          </p:cNvPr>
          <p:cNvSpPr txBox="1"/>
          <p:nvPr/>
        </p:nvSpPr>
        <p:spPr>
          <a:xfrm>
            <a:off x="1230362" y="359228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然后再对变换后的权重进行归一化</a:t>
            </a:r>
          </a:p>
        </p:txBody>
      </p:sp>
    </p:spTree>
    <p:extLst>
      <p:ext uri="{BB962C8B-B14F-4D97-AF65-F5344CB8AC3E}">
        <p14:creationId xmlns:p14="http://schemas.microsoft.com/office/powerpoint/2010/main" val="428146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143113"/>
  <p:tag name="MH_LIBRARY" val="CONTENTS"/>
  <p:tag name="MH_TYPE" val="NUMBER"/>
  <p:tag name="ID" val="545840"/>
  <p:tag name="MH_ORDER" val="1"/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143113"/>
  <p:tag name="MH_LIBRARY" val="CONTENTS"/>
  <p:tag name="MH_TYPE" val="OTHERS"/>
  <p:tag name="ID" val="545840"/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143113"/>
  <p:tag name="MH_LIBRARY" val="CONTENTS"/>
  <p:tag name="MH_TYPE" val="NUMBER"/>
  <p:tag name="ID" val="545840"/>
  <p:tag name="MH_ORDER" val="1"/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143113"/>
  <p:tag name="MH_LIBRARY" val="CONTENTS"/>
  <p:tag name="MH_TYPE" val="OTHERS"/>
  <p:tag name="ID" val="545840"/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143113"/>
  <p:tag name="MH_LIBRARY" val="CONTENTS"/>
  <p:tag name="MH_TYPE" val="NUMBER"/>
  <p:tag name="ID" val="545840"/>
  <p:tag name="MH_ORDER" val="1"/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143113"/>
  <p:tag name="MH_LIBRARY" val="CONTENTS"/>
  <p:tag name="MH_TYPE" val="OTHERS"/>
  <p:tag name="ID" val="545840"/>
  <p:tag name="PA" val="v3.2.0"/>
</p:tagLst>
</file>

<file path=ppt/theme/theme1.xml><?xml version="1.0" encoding="utf-8"?>
<a:theme xmlns:a="http://schemas.openxmlformats.org/drawingml/2006/main" name="千图网海量PPT模板www.58pic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4484</TotalTime>
  <Words>1771</Words>
  <Application>Microsoft Office PowerPoint</Application>
  <PresentationFormat>宽屏</PresentationFormat>
  <Paragraphs>331</Paragraphs>
  <Slides>20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-apple-system</vt:lpstr>
      <vt:lpstr>lucida Grande</vt:lpstr>
      <vt:lpstr>PingFang SC</vt:lpstr>
      <vt:lpstr>SourceSansPro</vt:lpstr>
      <vt:lpstr>等线</vt:lpstr>
      <vt:lpstr>微软雅黑</vt:lpstr>
      <vt:lpstr>Arial</vt:lpstr>
      <vt:lpstr>Calibri</vt:lpstr>
      <vt:lpstr>Calibri Light</vt:lpstr>
      <vt:lpstr>千图网海量PPT模板www.58pic.com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junjie luo</cp:lastModifiedBy>
  <cp:revision>138</cp:revision>
  <dcterms:created xsi:type="dcterms:W3CDTF">2017-06-16T13:40:00Z</dcterms:created>
  <dcterms:modified xsi:type="dcterms:W3CDTF">2023-09-10T12:35:15Z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