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B2B2B2"/>
    <a:srgbClr val="FFA500"/>
    <a:srgbClr val="0091E2"/>
    <a:srgbClr val="009688"/>
    <a:srgbClr val="9C27B0"/>
    <a:srgbClr val="003366"/>
    <a:srgbClr val="4CAF5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A2CEC-33AE-4B82-B0D7-CA3C0F0CE1E8}" v="408" dt="2024-03-27T22:32:2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70" autoAdjust="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59B8-CDF1-46BC-A6BC-1CB77D27ED0B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279B4-E4B3-4537-A7FA-C43DA549D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5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3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3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7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4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3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3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9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76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17</a:t>
            </a:r>
          </a:p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79B4-E4B3-4537-A7FA-C43DA549D6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6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AD0E-8E25-E208-9359-680CA5F5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4374E-F701-163B-955E-3647904A7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0926C-563C-3E9D-489E-3C68987F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B205B-B2BE-E9C4-4F97-877C5E9D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2D92C-E165-2638-13E4-362396B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8AAB8-26E4-67C9-47B3-6759EA00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170FCF-E08B-5DB4-8E82-9F122E1DA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FB7B-6B82-35DD-3F6B-09EC0FBE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6077-06AF-1E91-1721-D6CEC93E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1E182-3049-C970-D0E0-8C200F65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3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312400-1EFE-B86D-2EB0-3DC4BA7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B6736-06B6-1C91-E9D4-447519EA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EE099-CA7C-C36D-898C-0A1E55F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809B9-1D95-3C73-23D4-CFC304B9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83AC0-63E3-2D5C-B1B4-3ED1DC67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1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7163D-8588-3C9C-A131-1C6168C2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A5E1-F6C9-4DF6-2B20-216A8189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4BF47-B060-0636-2643-563B549B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FE967-7DF8-2CAF-1139-E3C36781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D0573-5B61-3AFF-825E-32556A31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0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E3CD1-F4E3-DCA1-1D89-5D80D4D3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FD347-66A6-9EDE-4B24-F3D206DC9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D586E-A003-F3A8-F4DC-89E78364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51739-8C4E-6E1D-BDAB-8E269F31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C521A-B813-DC9D-7B93-3ABADBC0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DE27-C926-9F75-D1A3-273D9587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602D3-38F6-3219-9FBB-972E690D6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790E1-FE0D-72F1-10A3-22925115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514B8-8083-6BDD-D1CC-9540D339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BBFC8-7E8A-52FC-12A8-C21B7D7F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82B3C-7FD7-D0E0-3C34-A3DBDA43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6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F381A-F9D8-394F-CA35-B2AC7E99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337BA-4CCF-5DF6-C56A-97609DA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0D381-1C93-CF1C-7C0D-4D03641A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01AA29-67F2-DB2C-4E95-9843949C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EC09B8-3720-1E64-A6EE-AADC945DF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D4036E-DCA0-D904-7670-EAB32061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126E0-046A-B865-82F7-78566964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7E167A-65FB-7D10-AFB0-4C4044DA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5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7644E-BD17-07AD-51D3-9B853860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6C8429-6806-E2CF-6250-A2A9227D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CBF34-8FE0-FE15-C521-792B9512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6206B2-5EF8-5605-BBF2-4F7D1151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46E74B-52C7-C395-4856-50B321BD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FE2580-5961-15A6-EED5-98C3899E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72A66-B462-3861-2FC7-22A9A6CE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BACB8-B9BF-35D8-F478-81373EAA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75C6A-CBED-3AD7-3FC0-436017CA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D05C9-9F23-B9CF-06BB-B79381279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BF59D-4091-65A2-BEDB-3A1B9A23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76409-A409-051E-BCED-75288B7B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EDA5F-252B-1762-3868-14D43434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8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8134-F25B-FA2E-9749-751184A0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846A2-066D-BCED-A120-620E34458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38CB4-611A-07F4-B619-B21E39DEF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17942-5ECA-D262-020E-46455570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D3F25-27D2-7072-2BCA-F3BF0BC8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34961-20C3-4752-D705-24F63B2C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9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D5698A-4E04-DDAD-2FE8-36032CE3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0C421-0555-77BF-C2D6-2F91A2C12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D2C8C-B9B9-CA05-71ED-24297B6BA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250D1-AE2A-4F42-97EE-56D1DC2D7175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760EB-A845-8F31-99E6-57233003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407C9-C2C8-812D-B86B-DB0FC34C0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2EFC4-18DF-4EB7-8655-94C84D45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6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jk1782" TargetMode="External"/><Relationship Id="rId2" Type="http://schemas.openxmlformats.org/officeDocument/2006/relationships/hyperlink" Target="mailto:worldreamin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_c0Yw6V_j4gxtb2ZsqIJlNztbicacYX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jk1782/web-socket-demo-Sp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jk1782/web-socket-demo-Reac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worldreaming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jk178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jk178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ttyPuppy-ljk178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977900" y="1119028"/>
            <a:ext cx="180000" cy="2182972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EE415-E442-F991-32DE-F960E74E2D92}"/>
              </a:ext>
            </a:extLst>
          </p:cNvPr>
          <p:cNvSpPr txBox="1"/>
          <p:nvPr/>
        </p:nvSpPr>
        <p:spPr>
          <a:xfrm>
            <a:off x="1097280" y="1258728"/>
            <a:ext cx="6880860" cy="19035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5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JAVA</a:t>
            </a:r>
            <a:r>
              <a:rPr lang="ko-KR" altLang="en-US" sz="5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5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백엔드</a:t>
            </a:r>
            <a:r>
              <a:rPr lang="ko-KR" altLang="en-US" sz="5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개발자</a:t>
            </a:r>
            <a:endParaRPr lang="en-US" altLang="ko-KR" sz="5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5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ko-KR" altLang="en-US" sz="50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이준경</a:t>
            </a:r>
            <a:endParaRPr lang="en-US" altLang="ko-KR" sz="5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09BE7-7AE6-9103-6D40-92BE4A997A1C}"/>
              </a:ext>
            </a:extLst>
          </p:cNvPr>
          <p:cNvSpPr txBox="1"/>
          <p:nvPr/>
        </p:nvSpPr>
        <p:spPr>
          <a:xfrm>
            <a:off x="3789680" y="2463801"/>
            <a:ext cx="3500120" cy="5348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 </a:t>
            </a:r>
            <a:r>
              <a:rPr lang="ko-KR" altLang="en-US" sz="2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폴 리 오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3440B9-6304-E808-F500-88CA461BF258}"/>
              </a:ext>
            </a:extLst>
          </p:cNvPr>
          <p:cNvSpPr/>
          <p:nvPr/>
        </p:nvSpPr>
        <p:spPr>
          <a:xfrm>
            <a:off x="0" y="3937000"/>
            <a:ext cx="12192000" cy="2920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bIns="0"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470BC-BBD1-50DC-BE51-DCB8B713CA30}"/>
              </a:ext>
            </a:extLst>
          </p:cNvPr>
          <p:cNvSpPr txBox="1"/>
          <p:nvPr/>
        </p:nvSpPr>
        <p:spPr>
          <a:xfrm>
            <a:off x="6096000" y="4521199"/>
            <a:ext cx="4927600" cy="17525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Bef>
                <a:spcPts val="500"/>
              </a:spcBef>
            </a:pPr>
            <a:r>
              <a:rPr lang="ko-KR" altLang="en-US" sz="2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이준경</a:t>
            </a:r>
            <a:endParaRPr lang="en-US" altLang="ko-KR" sz="2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>
              <a:spcBef>
                <a:spcPts val="500"/>
              </a:spcBef>
            </a:pP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연락처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010-8223-3782</a:t>
            </a:r>
          </a:p>
          <a:p>
            <a:pPr algn="r">
              <a:spcBef>
                <a:spcPts val="500"/>
              </a:spcBef>
            </a:pP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이메일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worldreaming@gmail.com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>
              <a:spcBef>
                <a:spcPts val="500"/>
              </a:spcBef>
            </a:pPr>
            <a:r>
              <a:rPr lang="ko-KR" altLang="en-US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깃허브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https://github.com/ljk1782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12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D2AE0-CCFB-175B-B8D5-8C3AF126696B}"/>
              </a:ext>
            </a:extLst>
          </p:cNvPr>
          <p:cNvSpPr txBox="1"/>
          <p:nvPr/>
        </p:nvSpPr>
        <p:spPr>
          <a:xfrm>
            <a:off x="972449" y="1420618"/>
            <a:ext cx="526869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웹소켓</a:t>
            </a:r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아키텍처</a:t>
            </a:r>
            <a:endParaRPr lang="en-US" altLang="ko-KR" sz="3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A41DD-6DD0-A062-1831-D4405E3EF0F0}"/>
              </a:ext>
            </a:extLst>
          </p:cNvPr>
          <p:cNvSpPr/>
          <p:nvPr/>
        </p:nvSpPr>
        <p:spPr>
          <a:xfrm>
            <a:off x="972449" y="20669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42" name="Picture 2" descr="Pc - Free computer icons">
            <a:extLst>
              <a:ext uri="{FF2B5EF4-FFF2-40B4-BE49-F238E27FC236}">
                <a16:creationId xmlns:a16="http://schemas.microsoft.com/office/drawing/2014/main" id="{CBDDB64E-EFD0-F26A-FD8F-E1C402DD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7" y="27672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89244-62F7-73DA-A9DE-DDB5732EE8CD}"/>
              </a:ext>
            </a:extLst>
          </p:cNvPr>
          <p:cNvSpPr txBox="1"/>
          <p:nvPr/>
        </p:nvSpPr>
        <p:spPr>
          <a:xfrm>
            <a:off x="339105" y="3487280"/>
            <a:ext cx="9095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Sender Pub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05D97-FF8B-2472-549B-508EAB0A6F2A}"/>
              </a:ext>
            </a:extLst>
          </p:cNvPr>
          <p:cNvSpPr txBox="1"/>
          <p:nvPr/>
        </p:nvSpPr>
        <p:spPr>
          <a:xfrm>
            <a:off x="433887" y="2259449"/>
            <a:ext cx="16185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채팅방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초대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949ECD-25DD-3F45-EA03-5F0689449BB3}"/>
              </a:ext>
            </a:extLst>
          </p:cNvPr>
          <p:cNvCxnSpPr>
            <a:cxnSpLocks/>
          </p:cNvCxnSpPr>
          <p:nvPr/>
        </p:nvCxnSpPr>
        <p:spPr>
          <a:xfrm>
            <a:off x="1358786" y="3239678"/>
            <a:ext cx="2880000" cy="0"/>
          </a:xfrm>
          <a:prstGeom prst="straightConnector1">
            <a:avLst/>
          </a:prstGeom>
          <a:ln w="38100">
            <a:solidFill>
              <a:srgbClr val="0091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9A25D2-CF54-ADD7-1914-5489B993B68A}"/>
              </a:ext>
            </a:extLst>
          </p:cNvPr>
          <p:cNvSpPr txBox="1"/>
          <p:nvPr/>
        </p:nvSpPr>
        <p:spPr>
          <a:xfrm>
            <a:off x="1461652" y="2833416"/>
            <a:ext cx="208219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초대 메시지 전송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C8084-B51F-1089-E92E-9434E2AA46CC}"/>
              </a:ext>
            </a:extLst>
          </p:cNvPr>
          <p:cNvSpPr txBox="1"/>
          <p:nvPr/>
        </p:nvSpPr>
        <p:spPr>
          <a:xfrm>
            <a:off x="1231900" y="3284144"/>
            <a:ext cx="312672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/messenger/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chatrooms/1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/invite</a:t>
            </a:r>
          </a:p>
        </p:txBody>
      </p:sp>
      <p:pic>
        <p:nvPicPr>
          <p:cNvPr id="10246" name="Picture 6" descr="SpringOne: Modern Java Component Design with Spring 4.2 – Chelsea Troy">
            <a:extLst>
              <a:ext uri="{FF2B5EF4-FFF2-40B4-BE49-F238E27FC236}">
                <a16:creationId xmlns:a16="http://schemas.microsoft.com/office/drawing/2014/main" id="{BF112526-0627-993B-61A0-8F6033D54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26" y="27672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AFDD8BA-D739-9FD7-C30A-B0DEE11344D2}"/>
              </a:ext>
            </a:extLst>
          </p:cNvPr>
          <p:cNvSpPr txBox="1"/>
          <p:nvPr/>
        </p:nvSpPr>
        <p:spPr>
          <a:xfrm>
            <a:off x="4263845" y="3414214"/>
            <a:ext cx="9095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 Boot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A0193A-A735-89A7-FCDD-04788EE63437}"/>
              </a:ext>
            </a:extLst>
          </p:cNvPr>
          <p:cNvSpPr txBox="1"/>
          <p:nvPr/>
        </p:nvSpPr>
        <p:spPr>
          <a:xfrm>
            <a:off x="546100" y="4586944"/>
            <a:ext cx="4440652" cy="1420134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wrap="square" lIns="180000" tIns="93600" rIns="180000" bIns="93600" rtlCol="0" anchor="t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로그인이 성공한 경우 초대를 받기 위한 주소를 구독</a:t>
            </a:r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(/topic/</a:t>
            </a:r>
            <a:r>
              <a:rPr lang="en-US" altLang="ko-KR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messenger/{</a:t>
            </a:r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계정의 </a:t>
            </a:r>
            <a:r>
              <a:rPr lang="ko-KR" altLang="en-US" sz="16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식별값</a:t>
            </a:r>
            <a:r>
              <a:rPr lang="en-US" altLang="ko-KR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초대 메시지 </a:t>
            </a:r>
            <a:r>
              <a:rPr lang="ko-KR" altLang="en-US" sz="16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전송시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헤더에 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JWT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토큰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body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초대하고 싶은 계정의 </a:t>
            </a:r>
            <a:r>
              <a:rPr lang="ko-KR" altLang="en-US" sz="16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식별값을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전달</a:t>
            </a:r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84DDBC-76EB-3E49-32F0-DA5A77C0AEE0}"/>
              </a:ext>
            </a:extLst>
          </p:cNvPr>
          <p:cNvCxnSpPr>
            <a:cxnSpLocks/>
          </p:cNvCxnSpPr>
          <p:nvPr/>
        </p:nvCxnSpPr>
        <p:spPr>
          <a:xfrm>
            <a:off x="5242234" y="3173148"/>
            <a:ext cx="3960000" cy="0"/>
          </a:xfrm>
          <a:prstGeom prst="straightConnector1">
            <a:avLst/>
          </a:prstGeom>
          <a:ln w="38100">
            <a:solidFill>
              <a:srgbClr val="0091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ACD6A4-D400-09A5-D5C3-D3B3FB3D5A36}"/>
              </a:ext>
            </a:extLst>
          </p:cNvPr>
          <p:cNvSpPr txBox="1"/>
          <p:nvPr/>
        </p:nvSpPr>
        <p:spPr>
          <a:xfrm>
            <a:off x="5198466" y="2467846"/>
            <a:ext cx="298111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채팅방에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번계정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추가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(DB)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채팅방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주소를 구독하도록 유도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09EB55-BC7E-C56F-8382-01F5BA24BE7F}"/>
              </a:ext>
            </a:extLst>
          </p:cNvPr>
          <p:cNvCxnSpPr>
            <a:cxnSpLocks/>
          </p:cNvCxnSpPr>
          <p:nvPr/>
        </p:nvCxnSpPr>
        <p:spPr>
          <a:xfrm rot="5400000">
            <a:off x="5494506" y="3705682"/>
            <a:ext cx="1080000" cy="0"/>
          </a:xfrm>
          <a:prstGeom prst="straightConnector1">
            <a:avLst/>
          </a:prstGeom>
          <a:ln w="38100">
            <a:solidFill>
              <a:srgbClr val="0091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2" descr="MySQL Logo PNG vector in SVG, PDF, AI, CDR format">
            <a:extLst>
              <a:ext uri="{FF2B5EF4-FFF2-40B4-BE49-F238E27FC236}">
                <a16:creationId xmlns:a16="http://schemas.microsoft.com/office/drawing/2014/main" id="{5A6B6E2E-C050-ABEB-B39D-1D41E985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82" y="4392573"/>
            <a:ext cx="96123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5A77104-E36F-5E08-6BBB-1B5EA6769B87}"/>
              </a:ext>
            </a:extLst>
          </p:cNvPr>
          <p:cNvSpPr txBox="1"/>
          <p:nvPr/>
        </p:nvSpPr>
        <p:spPr>
          <a:xfrm>
            <a:off x="5408745" y="5098828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MySQL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D4427E-5FF2-FB3C-A81D-DBE90233312E}"/>
              </a:ext>
            </a:extLst>
          </p:cNvPr>
          <p:cNvSpPr txBox="1"/>
          <p:nvPr/>
        </p:nvSpPr>
        <p:spPr>
          <a:xfrm>
            <a:off x="5997032" y="3236560"/>
            <a:ext cx="313266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Destination: /topic/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messenger/5</a:t>
            </a:r>
          </a:p>
        </p:txBody>
      </p:sp>
      <p:pic>
        <p:nvPicPr>
          <p:cNvPr id="58" name="Picture 2" descr="Pc - Free computer icons">
            <a:extLst>
              <a:ext uri="{FF2B5EF4-FFF2-40B4-BE49-F238E27FC236}">
                <a16:creationId xmlns:a16="http://schemas.microsoft.com/office/drawing/2014/main" id="{3267E146-C86D-4D99-D7EF-9AD7EBFE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214" y="24166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9553B0D-6608-9E49-DB9F-62105C06F219}"/>
              </a:ext>
            </a:extLst>
          </p:cNvPr>
          <p:cNvSpPr txBox="1"/>
          <p:nvPr/>
        </p:nvSpPr>
        <p:spPr>
          <a:xfrm>
            <a:off x="9129699" y="3136612"/>
            <a:ext cx="23227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로그인한 상태인</a:t>
            </a:r>
            <a:b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계정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44397-8D48-FF8E-1991-5A6291E7869B}"/>
              </a:ext>
            </a:extLst>
          </p:cNvPr>
          <p:cNvSpPr txBox="1"/>
          <p:nvPr/>
        </p:nvSpPr>
        <p:spPr>
          <a:xfrm>
            <a:off x="1184510" y="3575812"/>
            <a:ext cx="312672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body: 5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초대하고 싶은 계정의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식별값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12710-950E-A378-D0FC-35DC43313119}"/>
              </a:ext>
            </a:extLst>
          </p:cNvPr>
          <p:cNvSpPr txBox="1"/>
          <p:nvPr/>
        </p:nvSpPr>
        <p:spPr>
          <a:xfrm>
            <a:off x="7720339" y="4081521"/>
            <a:ext cx="3701167" cy="2158798"/>
          </a:xfrm>
          <a:prstGeom prst="rect">
            <a:avLst/>
          </a:prstGeom>
          <a:solidFill>
            <a:srgbClr val="009688"/>
          </a:solidFill>
          <a:ln>
            <a:solidFill>
              <a:srgbClr val="009688"/>
            </a:solidFill>
          </a:ln>
        </p:spPr>
        <p:txBody>
          <a:bodyPr wrap="square" lIns="180000" tIns="93600" rIns="180000" bIns="93600" rtlCol="0" anchor="t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로그인한 계정인 경우</a:t>
            </a:r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초대를 받으면 이후 채팅을 받기 위해 해당 채팅방을 구독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로그인한 계정이 아닌 경우</a:t>
            </a:r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마찬가지 데이터베이스에는 내 계정의 </a:t>
            </a:r>
            <a:r>
              <a:rPr lang="ko-KR" altLang="en-US" sz="16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채팅방</a:t>
            </a:r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목록이 저장되어 있기 때문에 로그인한 순간 적절한 채팅방을 구독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2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D2AE0-CCFB-175B-B8D5-8C3AF126696B}"/>
              </a:ext>
            </a:extLst>
          </p:cNvPr>
          <p:cNvSpPr txBox="1"/>
          <p:nvPr/>
        </p:nvSpPr>
        <p:spPr>
          <a:xfrm>
            <a:off x="972449" y="1420618"/>
            <a:ext cx="526869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ERD (DB </a:t>
            </a:r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설계</a:t>
            </a:r>
            <a:r>
              <a:rPr lang="en-US" altLang="ko-KR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A41DD-6DD0-A062-1831-D4405E3EF0F0}"/>
              </a:ext>
            </a:extLst>
          </p:cNvPr>
          <p:cNvSpPr/>
          <p:nvPr/>
        </p:nvSpPr>
        <p:spPr>
          <a:xfrm>
            <a:off x="972449" y="20669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9766D-4803-3416-D762-9A54AA733A98}"/>
              </a:ext>
            </a:extLst>
          </p:cNvPr>
          <p:cNvSpPr txBox="1"/>
          <p:nvPr/>
        </p:nvSpPr>
        <p:spPr>
          <a:xfrm>
            <a:off x="1066800" y="2331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원본이미지로 확인하기</a:t>
            </a:r>
            <a:r>
              <a:rPr lang="ko-KR" altLang="en-US" b="1" dirty="0"/>
              <a:t> </a:t>
            </a:r>
            <a:r>
              <a:rPr lang="en-US" altLang="ko-KR" b="1" dirty="0"/>
              <a:t>&lt;= </a:t>
            </a:r>
            <a:r>
              <a:rPr lang="ko-KR" altLang="en-US" b="1" dirty="0"/>
              <a:t>클릭</a:t>
            </a:r>
          </a:p>
        </p:txBody>
      </p:sp>
      <p:pic>
        <p:nvPicPr>
          <p:cNvPr id="10" name="그림 9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6ED6F017-A9B5-B440-80B8-2F1F1118D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60" y="0"/>
            <a:ext cx="7251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4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D2AE0-CCFB-175B-B8D5-8C3AF126696B}"/>
              </a:ext>
            </a:extLst>
          </p:cNvPr>
          <p:cNvSpPr txBox="1"/>
          <p:nvPr/>
        </p:nvSpPr>
        <p:spPr>
          <a:xfrm>
            <a:off x="972448" y="1115818"/>
            <a:ext cx="108004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담당 기능 </a:t>
            </a:r>
            <a:r>
              <a:rPr lang="en-US" altLang="ko-KR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채팅 전송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A41DD-6DD0-A062-1831-D4405E3EF0F0}"/>
              </a:ext>
            </a:extLst>
          </p:cNvPr>
          <p:cNvSpPr/>
          <p:nvPr/>
        </p:nvSpPr>
        <p:spPr>
          <a:xfrm>
            <a:off x="972449" y="17621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E2C9BD-11A4-9C11-894F-05FA926C0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0" y="2462480"/>
            <a:ext cx="7125315" cy="3438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704868-F614-2316-B7BB-EB0E39EA28BE}"/>
              </a:ext>
            </a:extLst>
          </p:cNvPr>
          <p:cNvSpPr txBox="1"/>
          <p:nvPr/>
        </p:nvSpPr>
        <p:spPr>
          <a:xfrm>
            <a:off x="7629068" y="1110217"/>
            <a:ext cx="4385131" cy="240501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wrap="square" lIns="180000" tIns="93600" rIns="180000" bIns="93600" rtlCol="0" anchor="t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</a:t>
            </a:r>
            <a:r>
              <a:rPr lang="en-US" altLang="ko-KR" sz="16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MessageMapping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주소로 클라이언트는 메시지를 전송한다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b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주소는 채팅방마다 다른 이름을 가진다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({</a:t>
            </a:r>
            <a:r>
              <a:rPr lang="en-US" altLang="ko-KR" sz="16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chatroomCode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이용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또한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@Payload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에는 전달받은 채팅정보가 있다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적절한 계정의 요청인 경우 채팅을 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저장하기 위해 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Service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메서드를 실행하고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destination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주소에 채팅정보를 전달한다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36BC9-2349-96A2-F62D-E41FFDD9C61B}"/>
              </a:ext>
            </a:extLst>
          </p:cNvPr>
          <p:cNvSpPr txBox="1"/>
          <p:nvPr/>
        </p:nvSpPr>
        <p:spPr>
          <a:xfrm>
            <a:off x="7629068" y="3917882"/>
            <a:ext cx="4385129" cy="215879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txBody>
          <a:bodyPr wrap="square" lIns="180000" tIns="93600" rIns="180000" bIns="93600" rtlCol="0" anchor="t">
            <a:spAutoFit/>
          </a:bodyPr>
          <a:lstStyle/>
          <a:p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</a:t>
            </a:r>
            <a:r>
              <a:rPr lang="ko-KR" altLang="en-US" sz="1600" b="1" i="0" dirty="0" err="1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백엔드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서버는 모든 채팅 메시지를 단독으로 처리하고 있다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이는 대규모 실시간 채팅이 발생하는 경우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트래픽이 과도하게 증가할 위험이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있다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endParaRPr lang="en-US" altLang="ko-KR" sz="1600" b="1" i="0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만약 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NoSQL 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서버를 별도로 구축한다면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현재의 규모에서는 눈에 띄는 이점이 없을 수 있지만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대규모 데이터와 트래픽을 처리해야 하는 상황에서는 매우 효과적인 대안이 될 것 같다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AC586E-89F7-89C9-D72E-55630A59A553}"/>
              </a:ext>
            </a:extLst>
          </p:cNvPr>
          <p:cNvSpPr txBox="1"/>
          <p:nvPr/>
        </p:nvSpPr>
        <p:spPr>
          <a:xfrm>
            <a:off x="972448" y="1822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(</a:t>
            </a:r>
            <a:r>
              <a:rPr lang="en-US" altLang="ko-KR" b="1" dirty="0" err="1"/>
              <a:t>MessengerWebsocketController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745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7E61-7534-7B82-833E-039FD15EAE67}"/>
              </a:ext>
            </a:extLst>
          </p:cNvPr>
          <p:cNvSpPr txBox="1"/>
          <p:nvPr/>
        </p:nvSpPr>
        <p:spPr>
          <a:xfrm>
            <a:off x="972448" y="1115818"/>
            <a:ext cx="108004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담당 기능 </a:t>
            </a:r>
            <a:r>
              <a:rPr lang="en-US" altLang="ko-KR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게시판 이미지 업로드 </a:t>
            </a:r>
            <a:r>
              <a:rPr lang="en-US" altLang="ko-KR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(1/2)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1F38A-E501-EFF8-8757-60A2B2BA0682}"/>
              </a:ext>
            </a:extLst>
          </p:cNvPr>
          <p:cNvSpPr/>
          <p:nvPr/>
        </p:nvSpPr>
        <p:spPr>
          <a:xfrm>
            <a:off x="972449" y="17621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F6BA919-FFF4-091C-5F24-9A9B3D8D9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" y="2191555"/>
            <a:ext cx="10401300" cy="41248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EBF5B7-83C5-8451-0592-C350C94D30AA}"/>
              </a:ext>
            </a:extLst>
          </p:cNvPr>
          <p:cNvSpPr txBox="1"/>
          <p:nvPr/>
        </p:nvSpPr>
        <p:spPr>
          <a:xfrm>
            <a:off x="972448" y="1822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(</a:t>
            </a:r>
            <a:r>
              <a:rPr lang="en-US" altLang="ko-KR" b="1" dirty="0" err="1"/>
              <a:t>ProjectService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463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7E61-7534-7B82-833E-039FD15EAE67}"/>
              </a:ext>
            </a:extLst>
          </p:cNvPr>
          <p:cNvSpPr txBox="1"/>
          <p:nvPr/>
        </p:nvSpPr>
        <p:spPr>
          <a:xfrm>
            <a:off x="972448" y="1115818"/>
            <a:ext cx="108004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담당 기능 </a:t>
            </a:r>
            <a:r>
              <a:rPr lang="en-US" altLang="ko-KR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게시판 이미지 업로드 </a:t>
            </a:r>
            <a:r>
              <a:rPr lang="en-US" altLang="ko-KR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(2/2)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1F38A-E501-EFF8-8757-60A2B2BA0682}"/>
              </a:ext>
            </a:extLst>
          </p:cNvPr>
          <p:cNvSpPr/>
          <p:nvPr/>
        </p:nvSpPr>
        <p:spPr>
          <a:xfrm>
            <a:off x="972449" y="17621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3871C-88DB-577F-8969-748FE6FED3F0}"/>
              </a:ext>
            </a:extLst>
          </p:cNvPr>
          <p:cNvSpPr txBox="1"/>
          <p:nvPr/>
        </p:nvSpPr>
        <p:spPr>
          <a:xfrm>
            <a:off x="972446" y="2255087"/>
            <a:ext cx="10800453" cy="2158798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wrap="square" lIns="180000" tIns="93600" rIns="180000" bIns="93600" rtlCol="0" anchor="t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게시판의 이미지는 클라이언트에서 업로드 해달라고 요청하면 일단 해당 이미지를 저장한다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이름의 경우 중복이 될 가능성이 있기 때문에 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UUID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사용하여 랜덤 파일명을 생성하여 파일명 충돌을 방지한다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파일명이 생성됐다면 해당 파일명 자체를 다시 클라이언트로 반환한다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클라이언트는 이 파일명을 이용하여 설정했던 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backend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주소를 통해 이미지를 출력한다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600" b="1" u="sng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http://123.456.789.000/web-images/{</a:t>
            </a:r>
            <a:r>
              <a:rPr lang="ko-KR" altLang="en-US" sz="1600" b="1" u="sng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랜덤파일명</a:t>
            </a:r>
            <a:r>
              <a:rPr lang="en-US" altLang="ko-KR" sz="1600" b="1" u="sng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파일명을 데이터베이스에 저장하는 것은 해당 이미지들이 포함된 게시글이 업로드 되는 경우이다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이유는 해당 파일이 실제로 게시된 글에 있는 내용인지 </a:t>
            </a:r>
            <a:r>
              <a:rPr lang="ko-KR" altLang="en-US" sz="16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아닌지에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따라 데이터 정리를 할지 말지 선택할 수 있기 때문이다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115AA-D5E2-557F-EF0C-FD2F4A0BA2E7}"/>
              </a:ext>
            </a:extLst>
          </p:cNvPr>
          <p:cNvSpPr txBox="1"/>
          <p:nvPr/>
        </p:nvSpPr>
        <p:spPr>
          <a:xfrm>
            <a:off x="972445" y="4660603"/>
            <a:ext cx="10800453" cy="1666356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txBody>
          <a:bodyPr wrap="square" lIns="180000" tIns="93600" rIns="180000" bIns="93600" rtlCol="0" anchor="t">
            <a:spAutoFit/>
          </a:bodyPr>
          <a:lstStyle/>
          <a:p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파일의 저장과 실제 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파일명이 저장되는 것은 시기의 차이가 있다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파일의 저장은 이미지 업로드 직후 바로 저장된다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파일명과 시간정보가 </a:t>
            </a:r>
            <a:r>
              <a:rPr lang="ko-KR" altLang="en-US" sz="1600" b="1" i="0" dirty="0" err="1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저장되는건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게시글이 </a:t>
            </a:r>
            <a:r>
              <a:rPr lang="ko-KR" altLang="en-US" sz="1600" b="1" i="0" dirty="0" err="1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업로드된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시기에 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저장된다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위와 같이 할 경우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나중에 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에는 정보가 없으나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 자체가 저장되어 있는 경우가 발생한다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주기적인 클린업 작업으로 </a:t>
            </a:r>
            <a:r>
              <a:rPr lang="ko-KR" altLang="en-US" sz="1600" b="1" i="0" dirty="0" err="1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스케줄링하면</a:t>
            </a:r>
            <a:r>
              <a:rPr lang="ko-KR" altLang="en-US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저장공간 최적화에 효과적일 것 같다</a:t>
            </a:r>
            <a:r>
              <a:rPr lang="en-US" altLang="ko-KR" sz="1600" b="1" i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91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7E61-7534-7B82-833E-039FD15EAE67}"/>
              </a:ext>
            </a:extLst>
          </p:cNvPr>
          <p:cNvSpPr txBox="1"/>
          <p:nvPr/>
        </p:nvSpPr>
        <p:spPr>
          <a:xfrm>
            <a:off x="972448" y="1115818"/>
            <a:ext cx="108004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회고 및 배운 점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1F38A-E501-EFF8-8757-60A2B2BA0682}"/>
              </a:ext>
            </a:extLst>
          </p:cNvPr>
          <p:cNvSpPr/>
          <p:nvPr/>
        </p:nvSpPr>
        <p:spPr>
          <a:xfrm>
            <a:off x="972449" y="17621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8D0B2-3A89-373B-B16B-81A6CF54DDF6}"/>
              </a:ext>
            </a:extLst>
          </p:cNvPr>
          <p:cNvSpPr txBox="1"/>
          <p:nvPr/>
        </p:nvSpPr>
        <p:spPr>
          <a:xfrm>
            <a:off x="972448" y="1950248"/>
            <a:ext cx="968285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성공적인 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WebSocket 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구현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WebSocket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경우 상당히 애먹었다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하지만 우선적으로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Demo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버전을 개발했고 이를 성공했기 때문에 이후 실제 프로젝트에 적용시키는 것은 크게 무리가 없었다고 생각한다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en-US" altLang="ko-KR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(WebSocket </a:t>
            </a:r>
            <a:r>
              <a:rPr lang="ko-KR" altLang="en-US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데모 </a:t>
            </a:r>
            <a:r>
              <a:rPr lang="en-US" altLang="ko-KR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Backend</a:t>
            </a:r>
            <a:r>
              <a:rPr lang="en-US" altLang="ko-KR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&lt;&lt; </a:t>
            </a:r>
            <a:r>
              <a:rPr lang="ko-KR" altLang="en-US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바로가기</a:t>
            </a:r>
            <a:r>
              <a:rPr lang="en-US" altLang="ko-KR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(WebSocket </a:t>
            </a:r>
            <a:r>
              <a:rPr lang="ko-KR" altLang="en-US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데모 </a:t>
            </a:r>
            <a:r>
              <a:rPr lang="en-US" altLang="ko-KR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Frontend</a:t>
            </a:r>
            <a:r>
              <a:rPr lang="en-US" altLang="ko-KR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&lt;&lt; </a:t>
            </a:r>
            <a:r>
              <a:rPr lang="ko-KR" altLang="en-US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바로가기</a:t>
            </a:r>
            <a:r>
              <a:rPr lang="en-US" altLang="ko-KR" sz="1600" dirty="0">
                <a:solidFill>
                  <a:srgbClr val="C0C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특히 너무나도 기분이 좋았던 이유는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흔하게 써왔던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API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주소를 이용한 단방향 연결 스트림이 아닌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지금까지 사용한적 없던 연결을 지속하는 양방향 연결 스트림을 구현하고 이를 성공했다는 점이다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물론 더 개선할 여지가 남아있지만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앞으로 새로운 것을 공부할 때 이 경험을 기억한다면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두려움 없이 즐거움만 가득할 것이라고 생각한다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EF26A-B9F1-4386-5F9E-97D1C8E2DB90}"/>
              </a:ext>
            </a:extLst>
          </p:cNvPr>
          <p:cNvSpPr txBox="1"/>
          <p:nvPr/>
        </p:nvSpPr>
        <p:spPr>
          <a:xfrm>
            <a:off x="972448" y="4385805"/>
            <a:ext cx="968285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AWS EC2 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이용하여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서버 배포를 수행하다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이전까지 프로젝트에서는 로컬서버에서 실행하는 방식을 택했지만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</a:p>
          <a:p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Front-end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프로젝트와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Back-end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프로젝트를 빌드해보고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빌드 된 파일들을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 Hub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올린 다음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AWS EC2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각각 서버 배포를 해보면서 어느정도 서버 배포의 과정을 알 수 있었다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 시도가 첫 시도였기 때문에 아직 문서를 여러 번 보면서 작업해야 하고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현업 수준과 매우 다를 수 있지만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한편으로는 앞으로 개발할 프로그램을 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외부의 많은 사람들에게 보여줄 수 있다는 점이 이번 프로젝트에서 얻어간 제일 큰 성취라고 생각한다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53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7E61-7534-7B82-833E-039FD15EAE67}"/>
              </a:ext>
            </a:extLst>
          </p:cNvPr>
          <p:cNvSpPr txBox="1"/>
          <p:nvPr/>
        </p:nvSpPr>
        <p:spPr>
          <a:xfrm>
            <a:off x="972448" y="1115818"/>
            <a:ext cx="108004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회고 및 배운 점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1F38A-E501-EFF8-8757-60A2B2BA0682}"/>
              </a:ext>
            </a:extLst>
          </p:cNvPr>
          <p:cNvSpPr/>
          <p:nvPr/>
        </p:nvSpPr>
        <p:spPr>
          <a:xfrm>
            <a:off x="972449" y="17621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8D0B2-3A89-373B-B16B-81A6CF54DDF6}"/>
              </a:ext>
            </a:extLst>
          </p:cNvPr>
          <p:cNvSpPr txBox="1"/>
          <p:nvPr/>
        </p:nvSpPr>
        <p:spPr>
          <a:xfrm>
            <a:off x="972448" y="1950248"/>
            <a:ext cx="96828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부족했던 </a:t>
            </a:r>
            <a:r>
              <a:rPr lang="ko-KR" altLang="en-US" sz="20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컨벤션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이번 프로젝트를 통해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컨벤션의 중요성을 얻어갔다고 생각한다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우리 팀원 모두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커밋메시지를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간단한 한 줄로 작성하는 경향이 있었는데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이는 나중에 오류가 발생했을 경우 히스토리를 추적하는데 어려움을 겪게 됐다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협업 과정에서의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메시지는 프로젝트 이해도를 높이고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빠른 문제 해결에 기여하는 핵심 요소임을 인지하게 됐다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앞으로 프로젝트를 시작하기 전과 진행하는 동안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다음과 같은 점을 고려하고자 합니다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메시지를 위한 명확한 가이드라인 수립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메시지의 질을 검토하고 지적하는 정기적인 리뷰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메시지가 가이드라인을 준수하고 있는지 자동으로 검증하는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훅 구현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 진행된 프로젝트에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커밋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컨벤션을 적용하는 것은 불가능 하지만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경험은 앞으로의 프로젝트에서 같은 실수를 하지 않을 교훈이 될 것이다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65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900" y="0"/>
            <a:ext cx="8476342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수행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2/2 (</a:t>
            </a:r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작성예정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5017-85AE-DA57-300C-FCA1195206B1}"/>
              </a:ext>
            </a:extLst>
          </p:cNvPr>
          <p:cNvSpPr txBox="1"/>
          <p:nvPr/>
        </p:nvSpPr>
        <p:spPr>
          <a:xfrm>
            <a:off x="1267900" y="2166241"/>
            <a:ext cx="3817248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 프로젝트</a:t>
            </a:r>
            <a:endParaRPr lang="en-US" altLang="ko-KR" sz="4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4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4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그룹웨어 시스템</a:t>
            </a:r>
            <a:endParaRPr lang="en-US" altLang="ko-KR" sz="4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4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D2AE0-CCFB-175B-B8D5-8C3AF126696B}"/>
              </a:ext>
            </a:extLst>
          </p:cNvPr>
          <p:cNvSpPr txBox="1"/>
          <p:nvPr/>
        </p:nvSpPr>
        <p:spPr>
          <a:xfrm>
            <a:off x="6434976" y="1835242"/>
            <a:ext cx="330926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목차</a:t>
            </a:r>
            <a:endParaRPr lang="en-US" altLang="ko-KR" sz="3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A41DD-6DD0-A062-1831-D4405E3EF0F0}"/>
              </a:ext>
            </a:extLst>
          </p:cNvPr>
          <p:cNvSpPr/>
          <p:nvPr/>
        </p:nvSpPr>
        <p:spPr>
          <a:xfrm>
            <a:off x="6434976" y="2481573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55A9A-5400-CE3A-BF2B-8A31E2AFA8A9}"/>
              </a:ext>
            </a:extLst>
          </p:cNvPr>
          <p:cNvSpPr txBox="1"/>
          <p:nvPr/>
        </p:nvSpPr>
        <p:spPr>
          <a:xfrm>
            <a:off x="6434976" y="2535573"/>
            <a:ext cx="4659103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소개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 기술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아키텍처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웹소켓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아키텍처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ERD(DB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설계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담당 기능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회고 및 배운 점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47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마무리</a:t>
            </a:r>
            <a:endParaRPr lang="en-US" altLang="ko-KR" sz="5000" b="1" u="sng" dirty="0">
              <a:solidFill>
                <a:srgbClr val="00968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6D1E-0429-7C04-ACC9-9AC6E2EA2E2E}"/>
              </a:ext>
            </a:extLst>
          </p:cNvPr>
          <p:cNvSpPr txBox="1"/>
          <p:nvPr/>
        </p:nvSpPr>
        <p:spPr>
          <a:xfrm>
            <a:off x="1267899" y="1258729"/>
            <a:ext cx="9608820" cy="32624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 해결을 즐기는</a:t>
            </a:r>
            <a:endParaRPr lang="en-US" altLang="ko-KR" sz="3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새로운 정보에 거리낌 없는</a:t>
            </a:r>
            <a:endParaRPr lang="en-US" altLang="ko-KR" sz="3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3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5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신입 </a:t>
            </a:r>
            <a:r>
              <a:rPr lang="ko-KR" altLang="en-US" sz="5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백엔드</a:t>
            </a:r>
            <a:r>
              <a:rPr lang="ko-KR" altLang="en-US" sz="5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개발자 </a:t>
            </a:r>
            <a:r>
              <a:rPr lang="ko-KR" altLang="en-US" sz="50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이준경</a:t>
            </a:r>
            <a:r>
              <a:rPr lang="ko-KR" altLang="en-US" sz="5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이었습니다</a:t>
            </a:r>
            <a:r>
              <a:rPr lang="en-US" altLang="ko-KR" sz="5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5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감사합니다</a:t>
            </a:r>
            <a:r>
              <a:rPr lang="en-US" altLang="ko-KR" sz="5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B92D8-C265-6E59-C34E-4134041BDCC4}"/>
              </a:ext>
            </a:extLst>
          </p:cNvPr>
          <p:cNvSpPr txBox="1"/>
          <p:nvPr/>
        </p:nvSpPr>
        <p:spPr>
          <a:xfrm>
            <a:off x="6096000" y="4521199"/>
            <a:ext cx="4927600" cy="17525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Bef>
                <a:spcPts val="500"/>
              </a:spcBef>
            </a:pP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연락처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010-8223-3782</a:t>
            </a:r>
          </a:p>
          <a:p>
            <a:pPr algn="r">
              <a:spcBef>
                <a:spcPts val="500"/>
              </a:spcBef>
            </a:pP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이메일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worldreaming@gmail.com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>
              <a:spcBef>
                <a:spcPts val="500"/>
              </a:spcBef>
            </a:pPr>
            <a:r>
              <a:rPr lang="ko-KR" altLang="en-US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깃허브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/>
              </a:rPr>
              <a:t>https://github.com/ljk1782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8502CF-E349-0AB7-49EA-2D3AE80B69EE}"/>
              </a:ext>
            </a:extLst>
          </p:cNvPr>
          <p:cNvSpPr/>
          <p:nvPr/>
        </p:nvSpPr>
        <p:spPr>
          <a:xfrm>
            <a:off x="1231898" y="1258728"/>
            <a:ext cx="45719" cy="3262469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49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900" y="0"/>
            <a:ext cx="6880860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목차</a:t>
            </a:r>
            <a:endParaRPr lang="en-US" altLang="ko-KR" sz="5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7EB0A9-7938-FF43-4593-EC6C700C0320}"/>
              </a:ext>
            </a:extLst>
          </p:cNvPr>
          <p:cNvSpPr/>
          <p:nvPr/>
        </p:nvSpPr>
        <p:spPr>
          <a:xfrm>
            <a:off x="850900" y="1954033"/>
            <a:ext cx="2160000" cy="108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17929-62BA-2C19-AD40-57FFC56AC94B}"/>
              </a:ext>
            </a:extLst>
          </p:cNvPr>
          <p:cNvSpPr txBox="1"/>
          <p:nvPr/>
        </p:nvSpPr>
        <p:spPr>
          <a:xfrm>
            <a:off x="850900" y="1369258"/>
            <a:ext cx="2643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프로필</a:t>
            </a:r>
            <a:endParaRPr lang="en-US" altLang="ko-KR" sz="3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DE3A12-3F69-AF0A-4C99-9FE11616088C}"/>
              </a:ext>
            </a:extLst>
          </p:cNvPr>
          <p:cNvSpPr/>
          <p:nvPr/>
        </p:nvSpPr>
        <p:spPr>
          <a:xfrm>
            <a:off x="850900" y="2844203"/>
            <a:ext cx="2160000" cy="108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3E276-AC17-600B-D3D0-4B3718002CBF}"/>
              </a:ext>
            </a:extLst>
          </p:cNvPr>
          <p:cNvSpPr txBox="1"/>
          <p:nvPr/>
        </p:nvSpPr>
        <p:spPr>
          <a:xfrm>
            <a:off x="850900" y="2259428"/>
            <a:ext cx="2643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 스택</a:t>
            </a:r>
            <a:endParaRPr lang="en-US" altLang="ko-KR" sz="3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10A76B-6690-29CB-F436-EFEDC4B4C7AE}"/>
              </a:ext>
            </a:extLst>
          </p:cNvPr>
          <p:cNvSpPr/>
          <p:nvPr/>
        </p:nvSpPr>
        <p:spPr>
          <a:xfrm>
            <a:off x="1526100" y="4624547"/>
            <a:ext cx="2160000" cy="108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AE30F6-C9A0-4121-2B6B-01D2F637A1D9}"/>
              </a:ext>
            </a:extLst>
          </p:cNvPr>
          <p:cNvSpPr txBox="1"/>
          <p:nvPr/>
        </p:nvSpPr>
        <p:spPr>
          <a:xfrm>
            <a:off x="1526099" y="4039772"/>
            <a:ext cx="86629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그룹웨어 시스템 </a:t>
            </a:r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en-US" altLang="ko-KR" sz="32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(23.12.27 ~ 24.02.28)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844641-F5FB-3943-0B33-12B171FC4130}"/>
              </a:ext>
            </a:extLst>
          </p:cNvPr>
          <p:cNvSpPr/>
          <p:nvPr/>
        </p:nvSpPr>
        <p:spPr>
          <a:xfrm>
            <a:off x="1526100" y="5514717"/>
            <a:ext cx="2160000" cy="108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8F2574-6831-064A-371E-8F69368A0B2F}"/>
              </a:ext>
            </a:extLst>
          </p:cNvPr>
          <p:cNvSpPr txBox="1"/>
          <p:nvPr/>
        </p:nvSpPr>
        <p:spPr>
          <a:xfrm>
            <a:off x="1526100" y="4929942"/>
            <a:ext cx="73105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온라인 쇼핑몰 </a:t>
            </a:r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en-US" altLang="ko-KR" sz="32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 in </a:t>
            </a:r>
            <a:r>
              <a:rPr lang="ko-KR" altLang="en-US" sz="32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가구</a:t>
            </a:r>
            <a:r>
              <a:rPr lang="ko-KR" altLang="en-US" sz="2000" b="1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(23.11.02 ~ 23.12.26)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88F6AF-EE28-50FB-B4F8-EB30E2BFF97D}"/>
              </a:ext>
            </a:extLst>
          </p:cNvPr>
          <p:cNvSpPr/>
          <p:nvPr/>
        </p:nvSpPr>
        <p:spPr>
          <a:xfrm>
            <a:off x="850900" y="3734883"/>
            <a:ext cx="2160000" cy="108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D8268-0A6E-3C5A-76E1-B91230BF155B}"/>
              </a:ext>
            </a:extLst>
          </p:cNvPr>
          <p:cNvSpPr txBox="1"/>
          <p:nvPr/>
        </p:nvSpPr>
        <p:spPr>
          <a:xfrm>
            <a:off x="850899" y="3150108"/>
            <a:ext cx="4171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수행 프로젝트</a:t>
            </a:r>
            <a:endParaRPr lang="en-US" altLang="ko-KR" sz="3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14F573-B32D-A334-B48A-0185B815F2DC}"/>
              </a:ext>
            </a:extLst>
          </p:cNvPr>
          <p:cNvSpPr/>
          <p:nvPr/>
        </p:nvSpPr>
        <p:spPr>
          <a:xfrm>
            <a:off x="850900" y="6404887"/>
            <a:ext cx="2160000" cy="108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EEF50-AB2D-75C4-49E1-1C336A0CB6E5}"/>
              </a:ext>
            </a:extLst>
          </p:cNvPr>
          <p:cNvSpPr txBox="1"/>
          <p:nvPr/>
        </p:nvSpPr>
        <p:spPr>
          <a:xfrm>
            <a:off x="850900" y="5820112"/>
            <a:ext cx="2643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마무리</a:t>
            </a:r>
            <a:endParaRPr lang="en-US" altLang="ko-KR" sz="3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900" y="0"/>
            <a:ext cx="6880860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프로필</a:t>
            </a:r>
            <a:endParaRPr lang="en-US" altLang="ko-KR" sz="5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1BFCD-21B9-74B4-892D-48A4EBBB4F77}"/>
              </a:ext>
            </a:extLst>
          </p:cNvPr>
          <p:cNvSpPr txBox="1"/>
          <p:nvPr/>
        </p:nvSpPr>
        <p:spPr>
          <a:xfrm>
            <a:off x="889815" y="1744424"/>
            <a:ext cx="25929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 B O U T   M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30A6D-180A-6032-5FC9-9A058650AE42}"/>
              </a:ext>
            </a:extLst>
          </p:cNvPr>
          <p:cNvSpPr txBox="1"/>
          <p:nvPr/>
        </p:nvSpPr>
        <p:spPr>
          <a:xfrm>
            <a:off x="888715" y="2260089"/>
            <a:ext cx="42323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이름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이준경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생년월일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1998.04.21</a:t>
            </a: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주소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경기도 의정부시 신곡동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전화번호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010-8223-3782</a:t>
            </a: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이메일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worldreaming@gmail.com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060FFC-CBDB-8FAE-6E63-3344B98DA105}"/>
              </a:ext>
            </a:extLst>
          </p:cNvPr>
          <p:cNvSpPr/>
          <p:nvPr/>
        </p:nvSpPr>
        <p:spPr>
          <a:xfrm>
            <a:off x="889815" y="220608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C4A407-76E0-93F7-6242-941196E1FC65}"/>
              </a:ext>
            </a:extLst>
          </p:cNvPr>
          <p:cNvSpPr txBox="1"/>
          <p:nvPr/>
        </p:nvSpPr>
        <p:spPr>
          <a:xfrm>
            <a:off x="5869215" y="1744424"/>
            <a:ext cx="25929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 D U C A T I O 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CF9A29-4633-D509-55BA-4EFB74C024BE}"/>
              </a:ext>
            </a:extLst>
          </p:cNvPr>
          <p:cNvSpPr txBox="1"/>
          <p:nvPr/>
        </p:nvSpPr>
        <p:spPr>
          <a:xfrm>
            <a:off x="5868115" y="2260089"/>
            <a:ext cx="5870600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React.js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20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Springboot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활용한 자바 </a:t>
            </a:r>
            <a:r>
              <a:rPr lang="ko-KR" altLang="en-US" sz="20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풀스택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개발자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77777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2023.09.19 ~ 2024.02.29</a:t>
            </a:r>
          </a:p>
          <a:p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한경대학교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7777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응용수학과 전공</a:t>
            </a:r>
            <a:endParaRPr lang="en-US" altLang="ko-KR" sz="1600" dirty="0">
              <a:solidFill>
                <a:srgbClr val="777777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7777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컴퓨터공학과 복수전공</a:t>
            </a:r>
            <a:endParaRPr lang="en-US" altLang="ko-KR" sz="1600" dirty="0">
              <a:solidFill>
                <a:srgbClr val="777777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7777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학점 </a:t>
            </a:r>
            <a:r>
              <a:rPr lang="en-US" altLang="ko-KR" sz="1600" dirty="0">
                <a:solidFill>
                  <a:srgbClr val="77777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4.0 / 4.5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77777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졸업 </a:t>
            </a:r>
            <a:r>
              <a:rPr lang="en-US" altLang="ko-KR" sz="1600" dirty="0">
                <a:solidFill>
                  <a:srgbClr val="777777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(2017.03 ~ 2023.08)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4F8237-26DB-E441-A603-3F57B7DEAB2B}"/>
              </a:ext>
            </a:extLst>
          </p:cNvPr>
          <p:cNvSpPr/>
          <p:nvPr/>
        </p:nvSpPr>
        <p:spPr>
          <a:xfrm>
            <a:off x="5869215" y="220608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D00170-0DE4-A2D5-64CE-5F24737D04EC}"/>
              </a:ext>
            </a:extLst>
          </p:cNvPr>
          <p:cNvSpPr txBox="1"/>
          <p:nvPr/>
        </p:nvSpPr>
        <p:spPr>
          <a:xfrm>
            <a:off x="889815" y="4747588"/>
            <a:ext cx="25929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 I C E N S 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CC9346-BC49-5E20-40B0-DE9C67E5368D}"/>
              </a:ext>
            </a:extLst>
          </p:cNvPr>
          <p:cNvSpPr txBox="1"/>
          <p:nvPr/>
        </p:nvSpPr>
        <p:spPr>
          <a:xfrm>
            <a:off x="888715" y="5263253"/>
            <a:ext cx="423230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정보처리기사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(2023.06.09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취득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컴퓨터활용능력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급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(2023.05.26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취득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657A5-897E-5DA8-8D0B-21EE4D0D8EBA}"/>
              </a:ext>
            </a:extLst>
          </p:cNvPr>
          <p:cNvSpPr/>
          <p:nvPr/>
        </p:nvSpPr>
        <p:spPr>
          <a:xfrm>
            <a:off x="889815" y="5209253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DD478-70BD-8F77-F97B-F3F5D3568ABE}"/>
              </a:ext>
            </a:extLst>
          </p:cNvPr>
          <p:cNvSpPr txBox="1"/>
          <p:nvPr/>
        </p:nvSpPr>
        <p:spPr>
          <a:xfrm>
            <a:off x="5869215" y="4747588"/>
            <a:ext cx="25929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 H A N </a:t>
            </a:r>
            <a:r>
              <a:rPr lang="en-US" altLang="ko-KR" sz="2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E 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6E2600-A644-F794-8D76-91B5CA52C221}"/>
              </a:ext>
            </a:extLst>
          </p:cNvPr>
          <p:cNvSpPr txBox="1"/>
          <p:nvPr/>
        </p:nvSpPr>
        <p:spPr>
          <a:xfrm>
            <a:off x="5868115" y="5263253"/>
            <a:ext cx="42323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깃허브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https://github.com/ljk1782</a:t>
            </a:r>
            <a:endParaRPr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1F864A-EE99-D049-7ED8-94DD9D543238}"/>
              </a:ext>
            </a:extLst>
          </p:cNvPr>
          <p:cNvSpPr/>
          <p:nvPr/>
        </p:nvSpPr>
        <p:spPr>
          <a:xfrm>
            <a:off x="5869215" y="5209253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62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900" y="0"/>
            <a:ext cx="6880860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기술 스택</a:t>
            </a:r>
            <a:endParaRPr lang="en-US" altLang="ko-KR" sz="5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1BFCD-21B9-74B4-892D-48A4EBBB4F77}"/>
              </a:ext>
            </a:extLst>
          </p:cNvPr>
          <p:cNvSpPr txBox="1"/>
          <p:nvPr/>
        </p:nvSpPr>
        <p:spPr>
          <a:xfrm>
            <a:off x="7111992" y="1468652"/>
            <a:ext cx="25929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Server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060FFC-CBDB-8FAE-6E63-3344B98DA105}"/>
              </a:ext>
            </a:extLst>
          </p:cNvPr>
          <p:cNvSpPr/>
          <p:nvPr/>
        </p:nvSpPr>
        <p:spPr>
          <a:xfrm>
            <a:off x="7111992" y="1930317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94423-DA9D-5D4A-3DF6-2C5C3AAB4EA4}"/>
              </a:ext>
            </a:extLst>
          </p:cNvPr>
          <p:cNvSpPr txBox="1"/>
          <p:nvPr/>
        </p:nvSpPr>
        <p:spPr>
          <a:xfrm>
            <a:off x="7111992" y="1984317"/>
            <a:ext cx="3814629" cy="907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Apache Tomcat</a:t>
            </a: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solidFill>
                  <a:srgbClr val="B2B2B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AWS EC2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5017-85AE-DA57-300C-FCA1195206B1}"/>
              </a:ext>
            </a:extLst>
          </p:cNvPr>
          <p:cNvSpPr txBox="1"/>
          <p:nvPr/>
        </p:nvSpPr>
        <p:spPr>
          <a:xfrm>
            <a:off x="1015992" y="1468652"/>
            <a:ext cx="25929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Back-End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7DA73B-46F3-003A-4D57-34BD1BC00274}"/>
              </a:ext>
            </a:extLst>
          </p:cNvPr>
          <p:cNvSpPr/>
          <p:nvPr/>
        </p:nvSpPr>
        <p:spPr>
          <a:xfrm>
            <a:off x="1015992" y="1930317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C02C1-DDBF-3BF4-FF75-14493C5E2964}"/>
              </a:ext>
            </a:extLst>
          </p:cNvPr>
          <p:cNvSpPr txBox="1"/>
          <p:nvPr/>
        </p:nvSpPr>
        <p:spPr>
          <a:xfrm>
            <a:off x="1015992" y="1984317"/>
            <a:ext cx="5824356" cy="907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Java,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Framework,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Boot</a:t>
            </a: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RESTful API(JSON), </a:t>
            </a:r>
            <a:r>
              <a:rPr lang="en-US" altLang="ko-KR" sz="2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MyBatis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2400" dirty="0">
                <a:solidFill>
                  <a:srgbClr val="B2B2B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2DDDB-7114-7137-F8F6-3BE1848B9833}"/>
              </a:ext>
            </a:extLst>
          </p:cNvPr>
          <p:cNvSpPr txBox="1"/>
          <p:nvPr/>
        </p:nvSpPr>
        <p:spPr>
          <a:xfrm>
            <a:off x="1015992" y="3084970"/>
            <a:ext cx="25929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Front-End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1EA55D-4B60-7D92-8303-DC26C1F2EC8A}"/>
              </a:ext>
            </a:extLst>
          </p:cNvPr>
          <p:cNvSpPr/>
          <p:nvPr/>
        </p:nvSpPr>
        <p:spPr>
          <a:xfrm>
            <a:off x="1015992" y="3546635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CD6E7-4D71-85ED-C9EA-1845608268BB}"/>
              </a:ext>
            </a:extLst>
          </p:cNvPr>
          <p:cNvSpPr txBox="1"/>
          <p:nvPr/>
        </p:nvSpPr>
        <p:spPr>
          <a:xfrm>
            <a:off x="1015992" y="3600635"/>
            <a:ext cx="4735784" cy="907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HTML5, CSS3, JavaScript(ES6), </a:t>
            </a: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jQuery, React, </a:t>
            </a:r>
            <a:r>
              <a:rPr lang="en-US" altLang="ko-KR" sz="2400" dirty="0">
                <a:solidFill>
                  <a:srgbClr val="B2B2B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WebSocket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75D0F-4DA5-7048-A917-E9CB07AD44A5}"/>
              </a:ext>
            </a:extLst>
          </p:cNvPr>
          <p:cNvSpPr txBox="1"/>
          <p:nvPr/>
        </p:nvSpPr>
        <p:spPr>
          <a:xfrm>
            <a:off x="1015992" y="4588592"/>
            <a:ext cx="25929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C01E6A-E357-C605-52C5-00F67D606ED8}"/>
              </a:ext>
            </a:extLst>
          </p:cNvPr>
          <p:cNvSpPr/>
          <p:nvPr/>
        </p:nvSpPr>
        <p:spPr>
          <a:xfrm>
            <a:off x="1015992" y="5050257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14145D-4BB8-E13D-CDE7-7F8D6303A6F8}"/>
              </a:ext>
            </a:extLst>
          </p:cNvPr>
          <p:cNvSpPr txBox="1"/>
          <p:nvPr/>
        </p:nvSpPr>
        <p:spPr>
          <a:xfrm>
            <a:off x="1015992" y="5104257"/>
            <a:ext cx="201304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MySQL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56D306-BA9F-49D8-A1A4-EC4A69A3AFE2}"/>
              </a:ext>
            </a:extLst>
          </p:cNvPr>
          <p:cNvSpPr txBox="1"/>
          <p:nvPr/>
        </p:nvSpPr>
        <p:spPr>
          <a:xfrm>
            <a:off x="7111992" y="5487026"/>
            <a:ext cx="25929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Collaborations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940324-E462-E063-D414-0F5B5102535B}"/>
              </a:ext>
            </a:extLst>
          </p:cNvPr>
          <p:cNvSpPr/>
          <p:nvPr/>
        </p:nvSpPr>
        <p:spPr>
          <a:xfrm>
            <a:off x="7111992" y="5948691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B02A8-CE16-EE17-E7A6-5C4A4E3BD30C}"/>
              </a:ext>
            </a:extLst>
          </p:cNvPr>
          <p:cNvSpPr txBox="1"/>
          <p:nvPr/>
        </p:nvSpPr>
        <p:spPr>
          <a:xfrm>
            <a:off x="7111992" y="6002691"/>
            <a:ext cx="41220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GitHub, notion, Figma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1B3643-F4F4-1307-2407-10D7193AF6AB}"/>
              </a:ext>
            </a:extLst>
          </p:cNvPr>
          <p:cNvSpPr txBox="1"/>
          <p:nvPr/>
        </p:nvSpPr>
        <p:spPr>
          <a:xfrm>
            <a:off x="7111992" y="3520390"/>
            <a:ext cx="25929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Tools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06E611-0FC6-0B2A-EA22-5714E3B9DEED}"/>
              </a:ext>
            </a:extLst>
          </p:cNvPr>
          <p:cNvSpPr/>
          <p:nvPr/>
        </p:nvSpPr>
        <p:spPr>
          <a:xfrm>
            <a:off x="7111992" y="3982055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AC687-5229-0146-2F9D-B591C0CB3B44}"/>
              </a:ext>
            </a:extLst>
          </p:cNvPr>
          <p:cNvSpPr txBox="1"/>
          <p:nvPr/>
        </p:nvSpPr>
        <p:spPr>
          <a:xfrm>
            <a:off x="7111992" y="4036055"/>
            <a:ext cx="3814629" cy="907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IntelliJ IDEA, VS Code</a:t>
            </a: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solidFill>
                  <a:srgbClr val="B2B2B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Docker, FileZilla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D67028-8A98-AD53-6854-34219193A68F}"/>
              </a:ext>
            </a:extLst>
          </p:cNvPr>
          <p:cNvSpPr txBox="1"/>
          <p:nvPr/>
        </p:nvSpPr>
        <p:spPr>
          <a:xfrm>
            <a:off x="1015992" y="5717858"/>
            <a:ext cx="25929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5FC35B-7C04-8687-FB6D-A0D88775DCC2}"/>
              </a:ext>
            </a:extLst>
          </p:cNvPr>
          <p:cNvSpPr/>
          <p:nvPr/>
        </p:nvSpPr>
        <p:spPr>
          <a:xfrm>
            <a:off x="1015992" y="6179523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871A52-DACB-A632-02EA-BF9F9EDCBDFF}"/>
              </a:ext>
            </a:extLst>
          </p:cNvPr>
          <p:cNvSpPr txBox="1"/>
          <p:nvPr/>
        </p:nvSpPr>
        <p:spPr>
          <a:xfrm>
            <a:off x="1015991" y="6233523"/>
            <a:ext cx="566310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solidFill>
                  <a:srgbClr val="B2B2B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Linux (Ubuntu 20.04 LTS)</a:t>
            </a:r>
          </a:p>
        </p:txBody>
      </p:sp>
    </p:spTree>
    <p:extLst>
      <p:ext uri="{BB962C8B-B14F-4D97-AF65-F5344CB8AC3E}">
        <p14:creationId xmlns:p14="http://schemas.microsoft.com/office/powerpoint/2010/main" val="245753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900" y="0"/>
            <a:ext cx="6880860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수행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5017-85AE-DA57-300C-FCA1195206B1}"/>
              </a:ext>
            </a:extLst>
          </p:cNvPr>
          <p:cNvSpPr txBox="1"/>
          <p:nvPr/>
        </p:nvSpPr>
        <p:spPr>
          <a:xfrm>
            <a:off x="1267900" y="2166241"/>
            <a:ext cx="3817248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 프로젝트</a:t>
            </a:r>
            <a:endParaRPr lang="en-US" altLang="ko-KR" sz="4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4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4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그룹웨어 시스템</a:t>
            </a:r>
            <a:endParaRPr lang="en-US" altLang="ko-KR" sz="4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4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D2AE0-CCFB-175B-B8D5-8C3AF126696B}"/>
              </a:ext>
            </a:extLst>
          </p:cNvPr>
          <p:cNvSpPr txBox="1"/>
          <p:nvPr/>
        </p:nvSpPr>
        <p:spPr>
          <a:xfrm>
            <a:off x="6434976" y="1835242"/>
            <a:ext cx="330926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목차</a:t>
            </a:r>
            <a:endParaRPr lang="en-US" altLang="ko-KR" sz="3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A41DD-6DD0-A062-1831-D4405E3EF0F0}"/>
              </a:ext>
            </a:extLst>
          </p:cNvPr>
          <p:cNvSpPr/>
          <p:nvPr/>
        </p:nvSpPr>
        <p:spPr>
          <a:xfrm>
            <a:off x="6434976" y="2481573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55A9A-5400-CE3A-BF2B-8A31E2AFA8A9}"/>
              </a:ext>
            </a:extLst>
          </p:cNvPr>
          <p:cNvSpPr txBox="1"/>
          <p:nvPr/>
        </p:nvSpPr>
        <p:spPr>
          <a:xfrm>
            <a:off x="6434976" y="2535573"/>
            <a:ext cx="4659103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소개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 기술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아키텍처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웹소켓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아키텍처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ERD(DB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설계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담당 기능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회고 및 배운 점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94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WittyWave</a:t>
            </a:r>
            <a:endParaRPr lang="en-US" altLang="ko-KR" sz="5000" b="1" u="sng" dirty="0">
              <a:solidFill>
                <a:srgbClr val="00968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D2AE0-CCFB-175B-B8D5-8C3AF126696B}"/>
              </a:ext>
            </a:extLst>
          </p:cNvPr>
          <p:cNvSpPr txBox="1"/>
          <p:nvPr/>
        </p:nvSpPr>
        <p:spPr>
          <a:xfrm>
            <a:off x="972449" y="1420618"/>
            <a:ext cx="330926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소개</a:t>
            </a:r>
            <a:endParaRPr lang="en-US" altLang="ko-KR" sz="3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A41DD-6DD0-A062-1831-D4405E3EF0F0}"/>
              </a:ext>
            </a:extLst>
          </p:cNvPr>
          <p:cNvSpPr/>
          <p:nvPr/>
        </p:nvSpPr>
        <p:spPr>
          <a:xfrm>
            <a:off x="972449" y="20669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55A9A-5400-CE3A-BF2B-8A31E2AFA8A9}"/>
              </a:ext>
            </a:extLst>
          </p:cNvPr>
          <p:cNvSpPr txBox="1"/>
          <p:nvPr/>
        </p:nvSpPr>
        <p:spPr>
          <a:xfrm>
            <a:off x="540649" y="2120949"/>
            <a:ext cx="635726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팀의 효율성을 높이기 위한 통합 그룹웨어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기간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2023.12.27 ~ 2024.02.28 (8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인원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풀스택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맡은 역할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- </a:t>
            </a:r>
            <a:r>
              <a:rPr lang="en-US" altLang="ko-KR" sz="2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BackEnd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&amp; </a:t>
            </a:r>
            <a:r>
              <a:rPr lang="en-US" altLang="ko-KR" sz="2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FrontEnd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- AWS EC2 +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를 이용한 서버 배포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400" b="1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프로젝트 </a:t>
            </a:r>
            <a:r>
              <a:rPr lang="en-US" altLang="ko-KR" sz="2400" b="1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GitHub </a:t>
            </a:r>
            <a:r>
              <a:rPr lang="ko-KR" altLang="en-US" sz="2400" b="1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바로가기</a:t>
            </a:r>
            <a:endParaRPr lang="en-US" altLang="ko-KR" sz="2400" b="1" dirty="0">
              <a:solidFill>
                <a:srgbClr val="00968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98550-A269-0503-B056-248C2803B634}"/>
              </a:ext>
            </a:extLst>
          </p:cNvPr>
          <p:cNvSpPr txBox="1"/>
          <p:nvPr/>
        </p:nvSpPr>
        <p:spPr>
          <a:xfrm>
            <a:off x="6377214" y="2120949"/>
            <a:ext cx="5865586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 기능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-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사내 메신저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-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캘린더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- 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관리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- AWS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EC2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</a:t>
            </a: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이용한 서버 배포</a:t>
            </a:r>
            <a:endParaRPr lang="en-US" altLang="ko-KR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95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D2AE0-CCFB-175B-B8D5-8C3AF126696B}"/>
              </a:ext>
            </a:extLst>
          </p:cNvPr>
          <p:cNvSpPr txBox="1"/>
          <p:nvPr/>
        </p:nvSpPr>
        <p:spPr>
          <a:xfrm>
            <a:off x="972449" y="1420618"/>
            <a:ext cx="330926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 기술</a:t>
            </a:r>
            <a:endParaRPr lang="en-US" altLang="ko-KR" sz="3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A41DD-6DD0-A062-1831-D4405E3EF0F0}"/>
              </a:ext>
            </a:extLst>
          </p:cNvPr>
          <p:cNvSpPr/>
          <p:nvPr/>
        </p:nvSpPr>
        <p:spPr>
          <a:xfrm>
            <a:off x="972449" y="20669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98" name="Picture 2" descr="Free Java Logo Icon - Download in Flat Style">
            <a:extLst>
              <a:ext uri="{FF2B5EF4-FFF2-40B4-BE49-F238E27FC236}">
                <a16:creationId xmlns:a16="http://schemas.microsoft.com/office/drawing/2014/main" id="{EE834C07-3174-FA07-FEF0-3F95814D2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18" y="240756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eclipse에서 spring-boot로 web 만들기 - 👨‍💻꿈꾸는 태태태의 공간">
            <a:extLst>
              <a:ext uri="{FF2B5EF4-FFF2-40B4-BE49-F238E27FC236}">
                <a16:creationId xmlns:a16="http://schemas.microsoft.com/office/drawing/2014/main" id="{A875132D-C381-023E-906A-4F320CC5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42" y="240756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Spring Data JPA and H2. Spring Data makes persistence much… | by Diego  Pacheco | Medium">
            <a:extLst>
              <a:ext uri="{FF2B5EF4-FFF2-40B4-BE49-F238E27FC236}">
                <a16:creationId xmlns:a16="http://schemas.microsoft.com/office/drawing/2014/main" id="{9492AE43-0594-9583-649E-8AA54A831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15695" r="15695" b="15695"/>
          <a:stretch/>
        </p:blipFill>
        <p:spPr bwMode="auto">
          <a:xfrm>
            <a:off x="3522933" y="240756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ring Security Tutorials - Java Code Geeks">
            <a:extLst>
              <a:ext uri="{FF2B5EF4-FFF2-40B4-BE49-F238E27FC236}">
                <a16:creationId xmlns:a16="http://schemas.microsoft.com/office/drawing/2014/main" id="{63E730F7-F8B5-A432-3841-F80612CE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933" y="240756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WT - refresh,access 토큰 정리">
            <a:extLst>
              <a:ext uri="{FF2B5EF4-FFF2-40B4-BE49-F238E27FC236}">
                <a16:creationId xmlns:a16="http://schemas.microsoft.com/office/drawing/2014/main" id="{AC6B6BFD-010A-B04C-00E3-049100866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316" y="240756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">
            <a:extLst>
              <a:ext uri="{FF2B5EF4-FFF2-40B4-BE49-F238E27FC236}">
                <a16:creationId xmlns:a16="http://schemas.microsoft.com/office/drawing/2014/main" id="{7DB3C418-7F6C-0D30-2C5D-BFBC68E7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45" y="445635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y review of Notion from a blogger's perspective - Numeric Citizen Blog">
            <a:extLst>
              <a:ext uri="{FF2B5EF4-FFF2-40B4-BE49-F238E27FC236}">
                <a16:creationId xmlns:a16="http://schemas.microsoft.com/office/drawing/2014/main" id="{714BDBD1-7B34-8321-1390-6BA4F6C5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66" y="4456359"/>
            <a:ext cx="69170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igma's new icon | Figma Blog">
            <a:extLst>
              <a:ext uri="{FF2B5EF4-FFF2-40B4-BE49-F238E27FC236}">
                <a16:creationId xmlns:a16="http://schemas.microsoft.com/office/drawing/2014/main" id="{3EA451E9-D295-208A-0481-E674BF008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60" y="445635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MySQL Logo PNG vector in SVG, PDF, AI, CDR format">
            <a:extLst>
              <a:ext uri="{FF2B5EF4-FFF2-40B4-BE49-F238E27FC236}">
                <a16:creationId xmlns:a16="http://schemas.microsoft.com/office/drawing/2014/main" id="{A9F8FF7B-EBDE-3D55-C74F-B7553BB03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97" y="4550058"/>
            <a:ext cx="96123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ETL to Dockerhub | Open-source Data Integration | Airbyte">
            <a:extLst>
              <a:ext uri="{FF2B5EF4-FFF2-40B4-BE49-F238E27FC236}">
                <a16:creationId xmlns:a16="http://schemas.microsoft.com/office/drawing/2014/main" id="{C9DF7AF5-75D1-487D-2479-6AE8241AA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46" y="45589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Ubuntu - 나무위키">
            <a:extLst>
              <a:ext uri="{FF2B5EF4-FFF2-40B4-BE49-F238E27FC236}">
                <a16:creationId xmlns:a16="http://schemas.microsoft.com/office/drawing/2014/main" id="{8E265981-D30A-DF17-67EF-B1897FFB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792" y="45589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What is AWS EC2? | Amazon Elastic Compute Cloud | ServerWatch">
            <a:extLst>
              <a:ext uri="{FF2B5EF4-FFF2-40B4-BE49-F238E27FC236}">
                <a16:creationId xmlns:a16="http://schemas.microsoft.com/office/drawing/2014/main" id="{FE5D6F04-82E5-E6E2-2A42-AE651579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91" y="449402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wiftWebSocket on CocoaPods.org">
            <a:extLst>
              <a:ext uri="{FF2B5EF4-FFF2-40B4-BE49-F238E27FC236}">
                <a16:creationId xmlns:a16="http://schemas.microsoft.com/office/drawing/2014/main" id="{C62F04BC-7BE3-19CE-DA4B-7214FD330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88" y="2407567"/>
            <a:ext cx="96123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302C2C-77FF-8ABD-8F14-E8C5551B35D8}"/>
              </a:ext>
            </a:extLst>
          </p:cNvPr>
          <p:cNvSpPr txBox="1"/>
          <p:nvPr/>
        </p:nvSpPr>
        <p:spPr>
          <a:xfrm>
            <a:off x="972449" y="3244908"/>
            <a:ext cx="97685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Java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CC197-C017-44D3-6885-55733BE1F8DD}"/>
              </a:ext>
            </a:extLst>
          </p:cNvPr>
          <p:cNvSpPr txBox="1"/>
          <p:nvPr/>
        </p:nvSpPr>
        <p:spPr>
          <a:xfrm>
            <a:off x="1823418" y="3234034"/>
            <a:ext cx="137451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 Boot 3.2.1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05BA2-FE20-812D-AB6F-A91008AFC225}"/>
              </a:ext>
            </a:extLst>
          </p:cNvPr>
          <p:cNvSpPr txBox="1"/>
          <p:nvPr/>
        </p:nvSpPr>
        <p:spPr>
          <a:xfrm>
            <a:off x="3132449" y="3222492"/>
            <a:ext cx="137451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 Data JPA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35962-7E80-CE8D-BD1F-1C97682DC3E2}"/>
              </a:ext>
            </a:extLst>
          </p:cNvPr>
          <p:cNvSpPr txBox="1"/>
          <p:nvPr/>
        </p:nvSpPr>
        <p:spPr>
          <a:xfrm>
            <a:off x="4242933" y="3222491"/>
            <a:ext cx="137451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 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00563-DC4E-D2EF-2EC0-533061E4F3C2}"/>
              </a:ext>
            </a:extLst>
          </p:cNvPr>
          <p:cNvSpPr txBox="1"/>
          <p:nvPr/>
        </p:nvSpPr>
        <p:spPr>
          <a:xfrm>
            <a:off x="5305061" y="3266020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JWT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209AA-FC4C-59A9-28DE-EA1514895FD6}"/>
              </a:ext>
            </a:extLst>
          </p:cNvPr>
          <p:cNvSpPr txBox="1"/>
          <p:nvPr/>
        </p:nvSpPr>
        <p:spPr>
          <a:xfrm>
            <a:off x="7280961" y="3259723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 Socket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251E0-6DB6-1E8A-30FF-29B7745E6DB4}"/>
              </a:ext>
            </a:extLst>
          </p:cNvPr>
          <p:cNvSpPr txBox="1"/>
          <p:nvPr/>
        </p:nvSpPr>
        <p:spPr>
          <a:xfrm>
            <a:off x="1115747" y="5232393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GitHub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25CC8-9675-98D7-0C08-232B4A959369}"/>
              </a:ext>
            </a:extLst>
          </p:cNvPr>
          <p:cNvSpPr txBox="1"/>
          <p:nvPr/>
        </p:nvSpPr>
        <p:spPr>
          <a:xfrm>
            <a:off x="2165545" y="5218648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8F8EAB-26BE-7FAE-3CC1-BFE93269229D}"/>
              </a:ext>
            </a:extLst>
          </p:cNvPr>
          <p:cNvSpPr txBox="1"/>
          <p:nvPr/>
        </p:nvSpPr>
        <p:spPr>
          <a:xfrm>
            <a:off x="3537805" y="5232393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Figma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28D34-8C2C-8ED4-7EBC-D542EFF0373C}"/>
              </a:ext>
            </a:extLst>
          </p:cNvPr>
          <p:cNvSpPr txBox="1"/>
          <p:nvPr/>
        </p:nvSpPr>
        <p:spPr>
          <a:xfrm>
            <a:off x="5665060" y="5256313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MySQL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0E93-F2AE-8B37-295F-48E0BD8182C9}"/>
              </a:ext>
            </a:extLst>
          </p:cNvPr>
          <p:cNvSpPr txBox="1"/>
          <p:nvPr/>
        </p:nvSpPr>
        <p:spPr>
          <a:xfrm>
            <a:off x="6707282" y="5256313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45A95-8663-6900-BEBE-90401EE5BEA6}"/>
              </a:ext>
            </a:extLst>
          </p:cNvPr>
          <p:cNvSpPr txBox="1"/>
          <p:nvPr/>
        </p:nvSpPr>
        <p:spPr>
          <a:xfrm>
            <a:off x="7778883" y="5278904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Ubuntu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C55B68-8736-995B-2AA4-2F08DE7C46E5}"/>
              </a:ext>
            </a:extLst>
          </p:cNvPr>
          <p:cNvSpPr txBox="1"/>
          <p:nvPr/>
        </p:nvSpPr>
        <p:spPr>
          <a:xfrm>
            <a:off x="8879536" y="5256313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AWS EC2</a:t>
            </a:r>
          </a:p>
        </p:txBody>
      </p:sp>
      <p:pic>
        <p:nvPicPr>
          <p:cNvPr id="4112" name="Picture 16" descr="upload.wikimedia.org/wikipedia/commons/thumb/0/01/...">
            <a:extLst>
              <a:ext uri="{FF2B5EF4-FFF2-40B4-BE49-F238E27FC236}">
                <a16:creationId xmlns:a16="http://schemas.microsoft.com/office/drawing/2014/main" id="{3A14DA49-1F16-853B-2FDC-2C96D42E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722" y="449402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65246F-5BFE-3320-BA7C-D58E346AEE1A}"/>
              </a:ext>
            </a:extLst>
          </p:cNvPr>
          <p:cNvSpPr txBox="1"/>
          <p:nvPr/>
        </p:nvSpPr>
        <p:spPr>
          <a:xfrm>
            <a:off x="10074736" y="5298836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FileZilla</a:t>
            </a:r>
          </a:p>
        </p:txBody>
      </p:sp>
    </p:spTree>
    <p:extLst>
      <p:ext uri="{BB962C8B-B14F-4D97-AF65-F5344CB8AC3E}">
        <p14:creationId xmlns:p14="http://schemas.microsoft.com/office/powerpoint/2010/main" val="27231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172D29-9061-DD32-2BD1-F2863D40F2D0}"/>
              </a:ext>
            </a:extLst>
          </p:cNvPr>
          <p:cNvSpPr/>
          <p:nvPr/>
        </p:nvSpPr>
        <p:spPr>
          <a:xfrm>
            <a:off x="6647999" y="1939646"/>
            <a:ext cx="2815217" cy="1667791"/>
          </a:xfrm>
          <a:prstGeom prst="roundRect">
            <a:avLst>
              <a:gd name="adj" fmla="val 7042"/>
            </a:avLst>
          </a:prstGeom>
          <a:noFill/>
          <a:ln>
            <a:solidFill>
              <a:srgbClr val="0091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5A82BD2-8F11-EE4C-3AA2-D6DA6C74B525}"/>
              </a:ext>
            </a:extLst>
          </p:cNvPr>
          <p:cNvSpPr/>
          <p:nvPr/>
        </p:nvSpPr>
        <p:spPr>
          <a:xfrm>
            <a:off x="6060099" y="1336431"/>
            <a:ext cx="3775883" cy="5259267"/>
          </a:xfrm>
          <a:prstGeom prst="roundRect">
            <a:avLst>
              <a:gd name="adj" fmla="val 7042"/>
            </a:avLst>
          </a:prstGeom>
          <a:noFill/>
          <a:ln>
            <a:solidFill>
              <a:srgbClr val="0096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D2AE0-CCFB-175B-B8D5-8C3AF126696B}"/>
              </a:ext>
            </a:extLst>
          </p:cNvPr>
          <p:cNvSpPr txBox="1"/>
          <p:nvPr/>
        </p:nvSpPr>
        <p:spPr>
          <a:xfrm>
            <a:off x="972449" y="1420618"/>
            <a:ext cx="526869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아키텍처</a:t>
            </a:r>
            <a:endParaRPr lang="en-US" altLang="ko-KR" sz="3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A41DD-6DD0-A062-1831-D4405E3EF0F0}"/>
              </a:ext>
            </a:extLst>
          </p:cNvPr>
          <p:cNvSpPr/>
          <p:nvPr/>
        </p:nvSpPr>
        <p:spPr>
          <a:xfrm>
            <a:off x="972449" y="20669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074" name="Picture 2" descr="IntelliJ IDEA - 위키백과, 우리 모두의 백과사전">
            <a:extLst>
              <a:ext uri="{FF2B5EF4-FFF2-40B4-BE49-F238E27FC236}">
                <a16:creationId xmlns:a16="http://schemas.microsoft.com/office/drawing/2014/main" id="{EC5AE129-DBBD-882A-F44C-86688F68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6" y="24162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2E1760-B225-8B07-29C8-53AAE9E73DA6}"/>
              </a:ext>
            </a:extLst>
          </p:cNvPr>
          <p:cNvSpPr txBox="1"/>
          <p:nvPr/>
        </p:nvSpPr>
        <p:spPr>
          <a:xfrm>
            <a:off x="471303" y="3136292"/>
            <a:ext cx="90956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IntelliJ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9ED31-BE1F-FFEF-50A4-97F454B00435}"/>
              </a:ext>
            </a:extLst>
          </p:cNvPr>
          <p:cNvSpPr txBox="1"/>
          <p:nvPr/>
        </p:nvSpPr>
        <p:spPr>
          <a:xfrm>
            <a:off x="1952898" y="3178587"/>
            <a:ext cx="161856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Gradle Build</a:t>
            </a:r>
          </a:p>
        </p:txBody>
      </p:sp>
      <p:pic>
        <p:nvPicPr>
          <p:cNvPr id="3076" name="Picture 4" descr="Gradle Build Tool">
            <a:extLst>
              <a:ext uri="{FF2B5EF4-FFF2-40B4-BE49-F238E27FC236}">
                <a16:creationId xmlns:a16="http://schemas.microsoft.com/office/drawing/2014/main" id="{D2AAA8BE-6076-FE2C-EA93-DD6CEDC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79" y="24045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0AF4E4-F548-6E73-989F-D952FB1ABEC0}"/>
              </a:ext>
            </a:extLst>
          </p:cNvPr>
          <p:cNvSpPr txBox="1"/>
          <p:nvPr/>
        </p:nvSpPr>
        <p:spPr>
          <a:xfrm>
            <a:off x="2056663" y="5544487"/>
            <a:ext cx="137045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npm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build</a:t>
            </a:r>
          </a:p>
        </p:txBody>
      </p:sp>
      <p:pic>
        <p:nvPicPr>
          <p:cNvPr id="3080" name="Picture 8" descr="NPM (개발 서버 실행과 빌드)">
            <a:extLst>
              <a:ext uri="{FF2B5EF4-FFF2-40B4-BE49-F238E27FC236}">
                <a16:creationId xmlns:a16="http://schemas.microsoft.com/office/drawing/2014/main" id="{D13ACE00-52EB-2818-085A-23508D4C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48" y="4871642"/>
            <a:ext cx="144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ct (software) - Wikipedia">
            <a:extLst>
              <a:ext uri="{FF2B5EF4-FFF2-40B4-BE49-F238E27FC236}">
                <a16:creationId xmlns:a16="http://schemas.microsoft.com/office/drawing/2014/main" id="{0AE1A54B-4B81-367F-5E7E-96C9D9B9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087" y="5070012"/>
            <a:ext cx="79065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TL to Dockerhub | Open-source Data Integration | Airbyte">
            <a:extLst>
              <a:ext uri="{FF2B5EF4-FFF2-40B4-BE49-F238E27FC236}">
                <a16:creationId xmlns:a16="http://schemas.microsoft.com/office/drawing/2014/main" id="{D039F525-498F-3E77-B6E7-6D728155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90" y="241851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8E7DAE-3F27-B5D1-2FE8-3DDA9D87A60F}"/>
              </a:ext>
            </a:extLst>
          </p:cNvPr>
          <p:cNvSpPr txBox="1"/>
          <p:nvPr/>
        </p:nvSpPr>
        <p:spPr>
          <a:xfrm>
            <a:off x="4105828" y="3090446"/>
            <a:ext cx="14231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 Hub</a:t>
            </a:r>
          </a:p>
        </p:txBody>
      </p:sp>
      <p:pic>
        <p:nvPicPr>
          <p:cNvPr id="3084" name="Picture 12" descr="What is AWS EC2? | Amazon Elastic Compute Cloud | ServerWatch">
            <a:extLst>
              <a:ext uri="{FF2B5EF4-FFF2-40B4-BE49-F238E27FC236}">
                <a16:creationId xmlns:a16="http://schemas.microsoft.com/office/drawing/2014/main" id="{37A1DFAC-7066-3B4A-536D-1580EDD4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63" y="11226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1ACD1-FC9A-C824-115E-9AA41F38D026}"/>
              </a:ext>
            </a:extLst>
          </p:cNvPr>
          <p:cNvSpPr txBox="1"/>
          <p:nvPr/>
        </p:nvSpPr>
        <p:spPr>
          <a:xfrm>
            <a:off x="7539256" y="1230355"/>
            <a:ext cx="17655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AWS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EC2 (Ubuntu)</a:t>
            </a:r>
          </a:p>
        </p:txBody>
      </p:sp>
      <p:pic>
        <p:nvPicPr>
          <p:cNvPr id="3086" name="Picture 14" descr="Ubuntu - 나무위키">
            <a:extLst>
              <a:ext uri="{FF2B5EF4-FFF2-40B4-BE49-F238E27FC236}">
                <a16:creationId xmlns:a16="http://schemas.microsoft.com/office/drawing/2014/main" id="{CA41071A-EAE6-58CE-9E45-688E67F5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16" y="109759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TL to Dockerhub | Open-source Data Integration | Airbyte">
            <a:extLst>
              <a:ext uri="{FF2B5EF4-FFF2-40B4-BE49-F238E27FC236}">
                <a16:creationId xmlns:a16="http://schemas.microsoft.com/office/drawing/2014/main" id="{FF6A1445-046E-52D1-81E4-BD342DFA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65" y="163848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40C477-178B-40DC-0BD8-CDE955FFA6C6}"/>
              </a:ext>
            </a:extLst>
          </p:cNvPr>
          <p:cNvSpPr txBox="1"/>
          <p:nvPr/>
        </p:nvSpPr>
        <p:spPr>
          <a:xfrm>
            <a:off x="6888023" y="1799644"/>
            <a:ext cx="18364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 Container 1</a:t>
            </a:r>
          </a:p>
        </p:txBody>
      </p:sp>
      <p:pic>
        <p:nvPicPr>
          <p:cNvPr id="3088" name="Picture 16" descr="eclipse에서 spring-boot로 web 만들기 - 👨‍💻꿈꾸는 태태태의 공간">
            <a:extLst>
              <a:ext uri="{FF2B5EF4-FFF2-40B4-BE49-F238E27FC236}">
                <a16:creationId xmlns:a16="http://schemas.microsoft.com/office/drawing/2014/main" id="{70D6BA5E-4BF1-213C-358F-5B0D5FFEA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17" y="225943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F0FFAA-8A23-7B35-6C46-8373243BEEB3}"/>
              </a:ext>
            </a:extLst>
          </p:cNvPr>
          <p:cNvSpPr txBox="1"/>
          <p:nvPr/>
        </p:nvSpPr>
        <p:spPr>
          <a:xfrm>
            <a:off x="6722692" y="2979439"/>
            <a:ext cx="134725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 Boot</a:t>
            </a:r>
          </a:p>
        </p:txBody>
      </p:sp>
      <p:pic>
        <p:nvPicPr>
          <p:cNvPr id="3092" name="Picture 20" descr="Spring Data JPA and H2. Spring Data makes persistence much… | by Diego  Pacheco | Medium">
            <a:extLst>
              <a:ext uri="{FF2B5EF4-FFF2-40B4-BE49-F238E27FC236}">
                <a16:creationId xmlns:a16="http://schemas.microsoft.com/office/drawing/2014/main" id="{C50CACD2-8F00-EF18-292E-3F82DD9D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199" y="224376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99D35B-ED9D-61F8-F981-5EA5CC900D9D}"/>
              </a:ext>
            </a:extLst>
          </p:cNvPr>
          <p:cNvSpPr txBox="1"/>
          <p:nvPr/>
        </p:nvSpPr>
        <p:spPr>
          <a:xfrm>
            <a:off x="8069942" y="2913606"/>
            <a:ext cx="134725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 Data</a:t>
            </a:r>
            <a:b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JPA</a:t>
            </a:r>
          </a:p>
        </p:txBody>
      </p:sp>
      <p:pic>
        <p:nvPicPr>
          <p:cNvPr id="3094" name="Picture 22" descr="MySQL Logo PNG vector in SVG, PDF, AI, CDR format">
            <a:extLst>
              <a:ext uri="{FF2B5EF4-FFF2-40B4-BE49-F238E27FC236}">
                <a16:creationId xmlns:a16="http://schemas.microsoft.com/office/drawing/2014/main" id="{C26C8FB0-3A74-9F08-4F91-892A2F20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190" y="2294580"/>
            <a:ext cx="96123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03C27-F8BF-7105-F3F5-0FF4A4A77414}"/>
              </a:ext>
            </a:extLst>
          </p:cNvPr>
          <p:cNvSpPr txBox="1"/>
          <p:nvPr/>
        </p:nvSpPr>
        <p:spPr>
          <a:xfrm>
            <a:off x="10451183" y="2993134"/>
            <a:ext cx="134725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MySQL</a:t>
            </a:r>
          </a:p>
        </p:txBody>
      </p:sp>
      <p:pic>
        <p:nvPicPr>
          <p:cNvPr id="3096" name="Picture 24" descr="Visual Studio Code Logo PNG vector in SVG, PDF, AI, CDR format">
            <a:extLst>
              <a:ext uri="{FF2B5EF4-FFF2-40B4-BE49-F238E27FC236}">
                <a16:creationId xmlns:a16="http://schemas.microsoft.com/office/drawing/2014/main" id="{95A2D9F4-505A-E738-7888-8EF0D7C1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66" y="4817384"/>
            <a:ext cx="96123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57F473-6F5D-0CC3-22B9-2B6595735C33}"/>
              </a:ext>
            </a:extLst>
          </p:cNvPr>
          <p:cNvSpPr txBox="1"/>
          <p:nvPr/>
        </p:nvSpPr>
        <p:spPr>
          <a:xfrm>
            <a:off x="273475" y="5537384"/>
            <a:ext cx="134725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VS Code</a:t>
            </a:r>
          </a:p>
        </p:txBody>
      </p:sp>
      <p:pic>
        <p:nvPicPr>
          <p:cNvPr id="19" name="Picture 10" descr="ETL to Dockerhub | Open-source Data Integration | Airbyte">
            <a:extLst>
              <a:ext uri="{FF2B5EF4-FFF2-40B4-BE49-F238E27FC236}">
                <a16:creationId xmlns:a16="http://schemas.microsoft.com/office/drawing/2014/main" id="{29002EA4-82DF-51D5-3275-7B7EB8B7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80" y="48209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B3533E-3D70-AE1A-EC79-D7ACEB03A80E}"/>
              </a:ext>
            </a:extLst>
          </p:cNvPr>
          <p:cNvSpPr txBox="1"/>
          <p:nvPr/>
        </p:nvSpPr>
        <p:spPr>
          <a:xfrm>
            <a:off x="4153018" y="5492919"/>
            <a:ext cx="14231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 Hub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A40F135-60CD-3CF5-036D-0EF28AF69F31}"/>
              </a:ext>
            </a:extLst>
          </p:cNvPr>
          <p:cNvSpPr/>
          <p:nvPr/>
        </p:nvSpPr>
        <p:spPr>
          <a:xfrm>
            <a:off x="6631471" y="4693153"/>
            <a:ext cx="2815217" cy="1667791"/>
          </a:xfrm>
          <a:prstGeom prst="roundRect">
            <a:avLst>
              <a:gd name="adj" fmla="val 7042"/>
            </a:avLst>
          </a:prstGeom>
          <a:noFill/>
          <a:ln>
            <a:solidFill>
              <a:srgbClr val="0091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0" descr="ETL to Dockerhub | Open-source Data Integration | Airbyte">
            <a:extLst>
              <a:ext uri="{FF2B5EF4-FFF2-40B4-BE49-F238E27FC236}">
                <a16:creationId xmlns:a16="http://schemas.microsoft.com/office/drawing/2014/main" id="{50C5A0F5-583D-A7C5-B305-7CB55450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37" y="439199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B08D110-3D7C-1169-7793-972279BA554A}"/>
              </a:ext>
            </a:extLst>
          </p:cNvPr>
          <p:cNvSpPr txBox="1"/>
          <p:nvPr/>
        </p:nvSpPr>
        <p:spPr>
          <a:xfrm>
            <a:off x="6896237" y="4494184"/>
            <a:ext cx="18364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Docker Container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F1A3DD-5AC9-65F2-9856-531D03E96F48}"/>
              </a:ext>
            </a:extLst>
          </p:cNvPr>
          <p:cNvSpPr txBox="1"/>
          <p:nvPr/>
        </p:nvSpPr>
        <p:spPr>
          <a:xfrm>
            <a:off x="7214186" y="5884933"/>
            <a:ext cx="137045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React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12BF25-DFCE-D461-1847-AFDBC7E364AD}"/>
              </a:ext>
            </a:extLst>
          </p:cNvPr>
          <p:cNvCxnSpPr>
            <a:cxnSpLocks/>
          </p:cNvCxnSpPr>
          <p:nvPr/>
        </p:nvCxnSpPr>
        <p:spPr>
          <a:xfrm>
            <a:off x="1407173" y="2783561"/>
            <a:ext cx="64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1A6B7A-8206-E607-B3AA-432035A0B40B}"/>
              </a:ext>
            </a:extLst>
          </p:cNvPr>
          <p:cNvCxnSpPr>
            <a:cxnSpLocks/>
          </p:cNvCxnSpPr>
          <p:nvPr/>
        </p:nvCxnSpPr>
        <p:spPr>
          <a:xfrm>
            <a:off x="1407174" y="5231642"/>
            <a:ext cx="64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61532C-842A-BE38-E046-9666BC289721}"/>
              </a:ext>
            </a:extLst>
          </p:cNvPr>
          <p:cNvCxnSpPr>
            <a:cxnSpLocks/>
          </p:cNvCxnSpPr>
          <p:nvPr/>
        </p:nvCxnSpPr>
        <p:spPr>
          <a:xfrm>
            <a:off x="3460553" y="2823922"/>
            <a:ext cx="64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7663507-2C2F-65C3-04CB-011A7EC8865B}"/>
              </a:ext>
            </a:extLst>
          </p:cNvPr>
          <p:cNvCxnSpPr>
            <a:cxnSpLocks/>
          </p:cNvCxnSpPr>
          <p:nvPr/>
        </p:nvCxnSpPr>
        <p:spPr>
          <a:xfrm>
            <a:off x="3460553" y="5207275"/>
            <a:ext cx="64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BDC603A-4CE7-42D5-2F0F-3E2DF65C95C8}"/>
              </a:ext>
            </a:extLst>
          </p:cNvPr>
          <p:cNvCxnSpPr>
            <a:cxnSpLocks/>
          </p:cNvCxnSpPr>
          <p:nvPr/>
        </p:nvCxnSpPr>
        <p:spPr>
          <a:xfrm>
            <a:off x="5737461" y="2823922"/>
            <a:ext cx="64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71B19D6-3357-AE21-C95B-A72B6112F56B}"/>
              </a:ext>
            </a:extLst>
          </p:cNvPr>
          <p:cNvCxnSpPr>
            <a:cxnSpLocks/>
          </p:cNvCxnSpPr>
          <p:nvPr/>
        </p:nvCxnSpPr>
        <p:spPr>
          <a:xfrm>
            <a:off x="5737461" y="5331702"/>
            <a:ext cx="645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5805E39-5CAE-D693-8AE4-84ED4619D0FB}"/>
              </a:ext>
            </a:extLst>
          </p:cNvPr>
          <p:cNvCxnSpPr>
            <a:cxnSpLocks/>
          </p:cNvCxnSpPr>
          <p:nvPr/>
        </p:nvCxnSpPr>
        <p:spPr>
          <a:xfrm>
            <a:off x="9634562" y="2823922"/>
            <a:ext cx="6452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86A3050-4EA1-34A9-6B70-876B6748CA8F}"/>
              </a:ext>
            </a:extLst>
          </p:cNvPr>
          <p:cNvCxnSpPr>
            <a:cxnSpLocks/>
          </p:cNvCxnSpPr>
          <p:nvPr/>
        </p:nvCxnSpPr>
        <p:spPr>
          <a:xfrm rot="5400000">
            <a:off x="7148124" y="4069357"/>
            <a:ext cx="6452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83DC9A9-39AF-C251-FB3E-4DEDEF7655CC}"/>
              </a:ext>
            </a:extLst>
          </p:cNvPr>
          <p:cNvSpPr txBox="1"/>
          <p:nvPr/>
        </p:nvSpPr>
        <p:spPr>
          <a:xfrm>
            <a:off x="7470761" y="3908596"/>
            <a:ext cx="14231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7722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46F41C-0012-2C77-9EB9-082701A514A5}"/>
              </a:ext>
            </a:extLst>
          </p:cNvPr>
          <p:cNvSpPr/>
          <p:nvPr/>
        </p:nvSpPr>
        <p:spPr>
          <a:xfrm>
            <a:off x="1231900" y="0"/>
            <a:ext cx="36000" cy="1080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684FA-F622-E2FF-B4DA-B05EAB1CF6AB}"/>
              </a:ext>
            </a:extLst>
          </p:cNvPr>
          <p:cNvSpPr txBox="1"/>
          <p:nvPr/>
        </p:nvSpPr>
        <p:spPr>
          <a:xfrm>
            <a:off x="1267899" y="0"/>
            <a:ext cx="7948671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 프로젝트 </a:t>
            </a:r>
            <a:r>
              <a:rPr lang="en-US" altLang="ko-KR" sz="5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en-US" altLang="ko-KR" sz="5000" b="1" u="sng" dirty="0">
                <a:solidFill>
                  <a:srgbClr val="00968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WittyWave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D2AE0-CCFB-175B-B8D5-8C3AF126696B}"/>
              </a:ext>
            </a:extLst>
          </p:cNvPr>
          <p:cNvSpPr txBox="1"/>
          <p:nvPr/>
        </p:nvSpPr>
        <p:spPr>
          <a:xfrm>
            <a:off x="972449" y="1420618"/>
            <a:ext cx="526869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웹소켓</a:t>
            </a:r>
            <a:r>
              <a:rPr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아키텍처</a:t>
            </a:r>
            <a:endParaRPr lang="en-US" altLang="ko-KR" sz="3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A41DD-6DD0-A062-1831-D4405E3EF0F0}"/>
              </a:ext>
            </a:extLst>
          </p:cNvPr>
          <p:cNvSpPr/>
          <p:nvPr/>
        </p:nvSpPr>
        <p:spPr>
          <a:xfrm>
            <a:off x="972449" y="2066949"/>
            <a:ext cx="2160000" cy="54000"/>
          </a:xfrm>
          <a:prstGeom prst="rect">
            <a:avLst/>
          </a:prstGeom>
          <a:solidFill>
            <a:srgbClr val="4AB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42" name="Picture 2" descr="Pc - Free computer icons">
            <a:extLst>
              <a:ext uri="{FF2B5EF4-FFF2-40B4-BE49-F238E27FC236}">
                <a16:creationId xmlns:a16="http://schemas.microsoft.com/office/drawing/2014/main" id="{CBDDB64E-EFD0-F26A-FD8F-E1C402DD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7" y="27672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89244-62F7-73DA-A9DE-DDB5732EE8CD}"/>
              </a:ext>
            </a:extLst>
          </p:cNvPr>
          <p:cNvSpPr txBox="1"/>
          <p:nvPr/>
        </p:nvSpPr>
        <p:spPr>
          <a:xfrm>
            <a:off x="339105" y="3487280"/>
            <a:ext cx="9095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Sender Pub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05D97-FF8B-2472-549B-508EAB0A6F2A}"/>
              </a:ext>
            </a:extLst>
          </p:cNvPr>
          <p:cNvSpPr txBox="1"/>
          <p:nvPr/>
        </p:nvSpPr>
        <p:spPr>
          <a:xfrm>
            <a:off x="433887" y="2259449"/>
            <a:ext cx="16185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메시지 흐름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949ECD-25DD-3F45-EA03-5F0689449BB3}"/>
              </a:ext>
            </a:extLst>
          </p:cNvPr>
          <p:cNvCxnSpPr>
            <a:cxnSpLocks/>
          </p:cNvCxnSpPr>
          <p:nvPr/>
        </p:nvCxnSpPr>
        <p:spPr>
          <a:xfrm>
            <a:off x="1358786" y="3239678"/>
            <a:ext cx="2880000" cy="0"/>
          </a:xfrm>
          <a:prstGeom prst="straightConnector1">
            <a:avLst/>
          </a:prstGeom>
          <a:ln w="38100">
            <a:solidFill>
              <a:srgbClr val="0091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9A25D2-CF54-ADD7-1914-5489B993B68A}"/>
              </a:ext>
            </a:extLst>
          </p:cNvPr>
          <p:cNvSpPr txBox="1"/>
          <p:nvPr/>
        </p:nvSpPr>
        <p:spPr>
          <a:xfrm>
            <a:off x="1873048" y="2833416"/>
            <a:ext cx="125940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메시지 전송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C8084-B51F-1089-E92E-9434E2AA46CC}"/>
              </a:ext>
            </a:extLst>
          </p:cNvPr>
          <p:cNvSpPr txBox="1"/>
          <p:nvPr/>
        </p:nvSpPr>
        <p:spPr>
          <a:xfrm>
            <a:off x="1231900" y="3284144"/>
            <a:ext cx="312672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/messenger/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chatrooms/1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/send</a:t>
            </a:r>
          </a:p>
        </p:txBody>
      </p:sp>
      <p:pic>
        <p:nvPicPr>
          <p:cNvPr id="10246" name="Picture 6" descr="SpringOne: Modern Java Component Design with Spring 4.2 – Chelsea Troy">
            <a:extLst>
              <a:ext uri="{FF2B5EF4-FFF2-40B4-BE49-F238E27FC236}">
                <a16:creationId xmlns:a16="http://schemas.microsoft.com/office/drawing/2014/main" id="{BF112526-0627-993B-61A0-8F6033D54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26" y="27672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AFDD8BA-D739-9FD7-C30A-B0DEE11344D2}"/>
              </a:ext>
            </a:extLst>
          </p:cNvPr>
          <p:cNvSpPr txBox="1"/>
          <p:nvPr/>
        </p:nvSpPr>
        <p:spPr>
          <a:xfrm>
            <a:off x="4263845" y="3414214"/>
            <a:ext cx="9095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Spring Boot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A0193A-A735-89A7-FCDD-04788EE63437}"/>
              </a:ext>
            </a:extLst>
          </p:cNvPr>
          <p:cNvSpPr txBox="1"/>
          <p:nvPr/>
        </p:nvSpPr>
        <p:spPr>
          <a:xfrm>
            <a:off x="183444" y="4561424"/>
            <a:ext cx="5262938" cy="1916212"/>
          </a:xfrm>
          <a:prstGeom prst="rect">
            <a:avLst/>
          </a:prstGeom>
          <a:solidFill>
            <a:srgbClr val="009688"/>
          </a:solidFill>
        </p:spPr>
        <p:txBody>
          <a:bodyPr wrap="square" lIns="180000" tIns="93600" rIns="180000" bIns="93600" rtlCol="0" anchor="t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클라이언트와 서버는 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WebSocket+stomp.js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연결</a:t>
            </a:r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로그인이 성공한 경우 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확인하여 알맞은 채팅방들을 구독</a:t>
            </a:r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(/topic/messenger/</a:t>
            </a:r>
            <a:r>
              <a:rPr lang="en-US" altLang="ko-KR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chatrooms/{</a:t>
            </a:r>
            <a:r>
              <a:rPr lang="ko-KR" altLang="en-US" sz="16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채팅방</a:t>
            </a:r>
            <a:r>
              <a:rPr lang="en-US" altLang="ko-KR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}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메시지 </a:t>
            </a:r>
            <a:r>
              <a:rPr lang="ko-KR" altLang="en-US" sz="16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전송시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헤더에 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JWT </a:t>
            </a:r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토큰을 같이 전송하여 </a:t>
            </a:r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전송자가 누구인지를 파악 </a:t>
            </a:r>
            <a:endParaRPr lang="en-US" altLang="ko-KR" sz="1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84DDBC-76EB-3E49-32F0-DA5A77C0AEE0}"/>
              </a:ext>
            </a:extLst>
          </p:cNvPr>
          <p:cNvCxnSpPr>
            <a:cxnSpLocks/>
          </p:cNvCxnSpPr>
          <p:nvPr/>
        </p:nvCxnSpPr>
        <p:spPr>
          <a:xfrm>
            <a:off x="5242234" y="3173148"/>
            <a:ext cx="3960000" cy="0"/>
          </a:xfrm>
          <a:prstGeom prst="straightConnector1">
            <a:avLst/>
          </a:prstGeom>
          <a:ln w="38100">
            <a:solidFill>
              <a:srgbClr val="0091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ACD6A4-D400-09A5-D5C3-D3B3FB3D5A36}"/>
              </a:ext>
            </a:extLst>
          </p:cNvPr>
          <p:cNvSpPr txBox="1"/>
          <p:nvPr/>
        </p:nvSpPr>
        <p:spPr>
          <a:xfrm>
            <a:off x="5257188" y="2493593"/>
            <a:ext cx="194518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메시지 저장 및  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채팅방에 전송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09EB55-BC7E-C56F-8382-01F5BA24BE7F}"/>
              </a:ext>
            </a:extLst>
          </p:cNvPr>
          <p:cNvCxnSpPr>
            <a:cxnSpLocks/>
          </p:cNvCxnSpPr>
          <p:nvPr/>
        </p:nvCxnSpPr>
        <p:spPr>
          <a:xfrm rot="5400000">
            <a:off x="5494506" y="3705682"/>
            <a:ext cx="1080000" cy="0"/>
          </a:xfrm>
          <a:prstGeom prst="straightConnector1">
            <a:avLst/>
          </a:prstGeom>
          <a:ln w="38100">
            <a:solidFill>
              <a:srgbClr val="0091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22" descr="MySQL Logo PNG vector in SVG, PDF, AI, CDR format">
            <a:extLst>
              <a:ext uri="{FF2B5EF4-FFF2-40B4-BE49-F238E27FC236}">
                <a16:creationId xmlns:a16="http://schemas.microsoft.com/office/drawing/2014/main" id="{5A6B6E2E-C050-ABEB-B39D-1D41E985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82" y="4392573"/>
            <a:ext cx="96123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5A77104-E36F-5E08-6BBB-1B5EA6769B87}"/>
              </a:ext>
            </a:extLst>
          </p:cNvPr>
          <p:cNvSpPr txBox="1"/>
          <p:nvPr/>
        </p:nvSpPr>
        <p:spPr>
          <a:xfrm>
            <a:off x="5408745" y="5098828"/>
            <a:ext cx="137451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MySQL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D4427E-5FF2-FB3C-A81D-DBE90233312E}"/>
              </a:ext>
            </a:extLst>
          </p:cNvPr>
          <p:cNvSpPr txBox="1"/>
          <p:nvPr/>
        </p:nvSpPr>
        <p:spPr>
          <a:xfrm>
            <a:off x="5997032" y="3236560"/>
            <a:ext cx="313266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Destination: /topic/messenger/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chatrooms/1</a:t>
            </a:r>
          </a:p>
        </p:txBody>
      </p:sp>
      <p:pic>
        <p:nvPicPr>
          <p:cNvPr id="56" name="Picture 2" descr="Pc - Free computer icons">
            <a:extLst>
              <a:ext uri="{FF2B5EF4-FFF2-40B4-BE49-F238E27FC236}">
                <a16:creationId xmlns:a16="http://schemas.microsoft.com/office/drawing/2014/main" id="{74E698D2-1E76-B234-C5D5-4ED2EF50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100" y="76217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D2675FC-E704-E2ED-DC90-1005DBF48574}"/>
              </a:ext>
            </a:extLst>
          </p:cNvPr>
          <p:cNvSpPr txBox="1"/>
          <p:nvPr/>
        </p:nvSpPr>
        <p:spPr>
          <a:xfrm>
            <a:off x="10764769" y="1482174"/>
            <a:ext cx="108433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Sender Pub</a:t>
            </a:r>
          </a:p>
        </p:txBody>
      </p:sp>
      <p:pic>
        <p:nvPicPr>
          <p:cNvPr id="58" name="Picture 2" descr="Pc - Free computer icons">
            <a:extLst>
              <a:ext uri="{FF2B5EF4-FFF2-40B4-BE49-F238E27FC236}">
                <a16:creationId xmlns:a16="http://schemas.microsoft.com/office/drawing/2014/main" id="{3267E146-C86D-4D99-D7EF-9AD7EBFE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843" y="218250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9553B0D-6608-9E49-DB9F-62105C06F219}"/>
              </a:ext>
            </a:extLst>
          </p:cNvPr>
          <p:cNvSpPr txBox="1"/>
          <p:nvPr/>
        </p:nvSpPr>
        <p:spPr>
          <a:xfrm>
            <a:off x="10763512" y="2902505"/>
            <a:ext cx="108433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Pub 1</a:t>
            </a:r>
            <a:b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(room 1)</a:t>
            </a:r>
          </a:p>
        </p:txBody>
      </p:sp>
      <p:pic>
        <p:nvPicPr>
          <p:cNvPr id="60" name="Picture 2" descr="Pc - Free computer icons">
            <a:extLst>
              <a:ext uri="{FF2B5EF4-FFF2-40B4-BE49-F238E27FC236}">
                <a16:creationId xmlns:a16="http://schemas.microsoft.com/office/drawing/2014/main" id="{5B399822-9CC0-4BCE-D3F9-17552A55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843" y="384857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D7B0B83-A631-60DF-6CC9-217C21AC301A}"/>
              </a:ext>
            </a:extLst>
          </p:cNvPr>
          <p:cNvSpPr txBox="1"/>
          <p:nvPr/>
        </p:nvSpPr>
        <p:spPr>
          <a:xfrm>
            <a:off x="10763512" y="4568579"/>
            <a:ext cx="108433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i="1" u="sng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Pub 2</a:t>
            </a:r>
            <a:br>
              <a:rPr lang="en-US" altLang="ko-KR" sz="1600" b="1" i="1" u="sng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b="1" i="1" u="sng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(room 2)</a:t>
            </a:r>
          </a:p>
        </p:txBody>
      </p:sp>
      <p:pic>
        <p:nvPicPr>
          <p:cNvPr id="62" name="Picture 2" descr="Pc - Free computer icons">
            <a:extLst>
              <a:ext uri="{FF2B5EF4-FFF2-40B4-BE49-F238E27FC236}">
                <a16:creationId xmlns:a16="http://schemas.microsoft.com/office/drawing/2014/main" id="{92356115-241E-2C27-915A-92567F56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843" y="54110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D69F35E-1070-CBD6-22AE-817BBA211047}"/>
              </a:ext>
            </a:extLst>
          </p:cNvPr>
          <p:cNvSpPr txBox="1"/>
          <p:nvPr/>
        </p:nvSpPr>
        <p:spPr>
          <a:xfrm>
            <a:off x="10763512" y="6131084"/>
            <a:ext cx="108433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Pub 3</a:t>
            </a:r>
            <a:b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(room 1)</a:t>
            </a:r>
          </a:p>
        </p:txBody>
      </p:sp>
      <p:cxnSp>
        <p:nvCxnSpPr>
          <p:cNvPr id="3079" name="직선 화살표 연결선 3078">
            <a:extLst>
              <a:ext uri="{FF2B5EF4-FFF2-40B4-BE49-F238E27FC236}">
                <a16:creationId xmlns:a16="http://schemas.microsoft.com/office/drawing/2014/main" id="{86D12920-DE1F-BFBA-177D-0C065724A1E8}"/>
              </a:ext>
            </a:extLst>
          </p:cNvPr>
          <p:cNvCxnSpPr/>
          <p:nvPr/>
        </p:nvCxnSpPr>
        <p:spPr>
          <a:xfrm flipV="1">
            <a:off x="9202234" y="1295400"/>
            <a:ext cx="1561278" cy="1782968"/>
          </a:xfrm>
          <a:prstGeom prst="straightConnector1">
            <a:avLst/>
          </a:prstGeom>
          <a:ln w="38100">
            <a:solidFill>
              <a:srgbClr val="0091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1" name="직선 화살표 연결선 3080">
            <a:extLst>
              <a:ext uri="{FF2B5EF4-FFF2-40B4-BE49-F238E27FC236}">
                <a16:creationId xmlns:a16="http://schemas.microsoft.com/office/drawing/2014/main" id="{C9F8A766-2CB2-720D-9669-F8D6CF1C594D}"/>
              </a:ext>
            </a:extLst>
          </p:cNvPr>
          <p:cNvCxnSpPr>
            <a:cxnSpLocks/>
          </p:cNvCxnSpPr>
          <p:nvPr/>
        </p:nvCxnSpPr>
        <p:spPr>
          <a:xfrm flipV="1">
            <a:off x="9267141" y="2767280"/>
            <a:ext cx="1446420" cy="360000"/>
          </a:xfrm>
          <a:prstGeom prst="straightConnector1">
            <a:avLst/>
          </a:prstGeom>
          <a:ln w="38100">
            <a:solidFill>
              <a:srgbClr val="0091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7" name="직선 화살표 연결선 3086">
            <a:extLst>
              <a:ext uri="{FF2B5EF4-FFF2-40B4-BE49-F238E27FC236}">
                <a16:creationId xmlns:a16="http://schemas.microsoft.com/office/drawing/2014/main" id="{402ECB1A-8D12-9C04-9F6D-4DC5A3A5A149}"/>
              </a:ext>
            </a:extLst>
          </p:cNvPr>
          <p:cNvCxnSpPr>
            <a:cxnSpLocks/>
          </p:cNvCxnSpPr>
          <p:nvPr/>
        </p:nvCxnSpPr>
        <p:spPr>
          <a:xfrm>
            <a:off x="9274619" y="3194892"/>
            <a:ext cx="1488893" cy="1197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1" name="직선 화살표 연결선 3090">
            <a:extLst>
              <a:ext uri="{FF2B5EF4-FFF2-40B4-BE49-F238E27FC236}">
                <a16:creationId xmlns:a16="http://schemas.microsoft.com/office/drawing/2014/main" id="{7825ECF7-FCF6-DA11-A828-87AC482A67DA}"/>
              </a:ext>
            </a:extLst>
          </p:cNvPr>
          <p:cNvCxnSpPr>
            <a:cxnSpLocks/>
          </p:cNvCxnSpPr>
          <p:nvPr/>
        </p:nvCxnSpPr>
        <p:spPr>
          <a:xfrm>
            <a:off x="9202234" y="3236560"/>
            <a:ext cx="1587609" cy="2894524"/>
          </a:xfrm>
          <a:prstGeom prst="straightConnector1">
            <a:avLst/>
          </a:prstGeom>
          <a:ln w="38100">
            <a:solidFill>
              <a:srgbClr val="0091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7" name="타원 3096">
            <a:extLst>
              <a:ext uri="{FF2B5EF4-FFF2-40B4-BE49-F238E27FC236}">
                <a16:creationId xmlns:a16="http://schemas.microsoft.com/office/drawing/2014/main" id="{AEFF6E90-5ED3-CFA6-0096-1A5CBD688E12}"/>
              </a:ext>
            </a:extLst>
          </p:cNvPr>
          <p:cNvSpPr/>
          <p:nvPr/>
        </p:nvSpPr>
        <p:spPr>
          <a:xfrm>
            <a:off x="9760550" y="3494673"/>
            <a:ext cx="569990" cy="5699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00" name="직선 연결선 3099">
            <a:extLst>
              <a:ext uri="{FF2B5EF4-FFF2-40B4-BE49-F238E27FC236}">
                <a16:creationId xmlns:a16="http://schemas.microsoft.com/office/drawing/2014/main" id="{548D8F62-040C-379C-0832-A702AB837BD7}"/>
              </a:ext>
            </a:extLst>
          </p:cNvPr>
          <p:cNvCxnSpPr>
            <a:stCxn id="3097" idx="7"/>
            <a:endCxn id="3097" idx="3"/>
          </p:cNvCxnSpPr>
          <p:nvPr/>
        </p:nvCxnSpPr>
        <p:spPr>
          <a:xfrm flipH="1">
            <a:off x="9844023" y="3578146"/>
            <a:ext cx="403044" cy="4030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8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1368</Words>
  <Application>Microsoft Office PowerPoint</Application>
  <PresentationFormat>와이드스크린</PresentationFormat>
  <Paragraphs>299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wnsrud1782@hknu.ac.kr</dc:creator>
  <cp:lastModifiedBy>wnsrud1782@hknu.ac.kr</cp:lastModifiedBy>
  <cp:revision>2</cp:revision>
  <dcterms:created xsi:type="dcterms:W3CDTF">2024-03-27T10:34:28Z</dcterms:created>
  <dcterms:modified xsi:type="dcterms:W3CDTF">2024-03-27T22:34:20Z</dcterms:modified>
</cp:coreProperties>
</file>