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368" r:id="rId2"/>
    <p:sldId id="370" r:id="rId3"/>
    <p:sldId id="365" r:id="rId4"/>
    <p:sldId id="366" r:id="rId5"/>
    <p:sldId id="367" r:id="rId6"/>
    <p:sldId id="369" r:id="rId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E"/>
    <a:srgbClr val="1903BD"/>
    <a:srgbClr val="1A0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9099" autoAdjust="0"/>
  </p:normalViewPr>
  <p:slideViewPr>
    <p:cSldViewPr snapToGrid="0">
      <p:cViewPr varScale="1">
        <p:scale>
          <a:sx n="77" d="100"/>
          <a:sy n="77" d="100"/>
        </p:scale>
        <p:origin x="102" y="3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316-23E7-45A3-B268-97E6F05FDA27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C91-1FC3-428B-BA96-66EEA6263978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6390-C7E6-4B8B-A64B-3D341E0ADFD3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33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9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lang="en-US" sz="3200" b="1" kern="1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 latinLnBrk="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 latinLnBrk="0">
              <a:lnSpc>
                <a:spcPct val="120000"/>
              </a:lnSpc>
              <a:buClr>
                <a:srgbClr val="002060"/>
              </a:buClr>
              <a:defRPr/>
            </a:lvl2pPr>
            <a:lvl3pPr latinLnBrk="0">
              <a:lnSpc>
                <a:spcPct val="120000"/>
              </a:lnSpc>
              <a:defRPr/>
            </a:lvl3pPr>
            <a:lvl4pPr latinLnBrk="0">
              <a:lnSpc>
                <a:spcPct val="120000"/>
              </a:lnSpc>
              <a:defRPr/>
            </a:lvl4pPr>
            <a:lvl5pPr latinLnBrk="0"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F56-8BCE-416B-9042-FF2EF3ECB73C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523-8CE0-4532-AB78-B0488FBF04C3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7BC5-CF5D-4A55-85A0-9DD882F527F8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CA7-233E-44CA-8DCB-F9C6972B5D31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C3EA-2B06-4679-A100-0069FCF0E1D0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5652-413D-422F-B305-790D6A23FBD9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29F-114A-493C-890D-F2574F4B6485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BC6C-4651-45EA-94F2-06D861EEFFD4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er.or.kr/life/weatherstory/weatherstory_view.do?pageIndex=1&amp;seq=1349&amp;p_group_seq=70&amp;weatherstoryNum=WE062&amp;chg_season=&amp;chg_place=&amp;arr_season=&amp;searchWord=" TargetMode="External"/><Relationship Id="rId2" Type="http://schemas.openxmlformats.org/officeDocument/2006/relationships/hyperlink" Target="http://premium.chosun.com/site/data/html_dir/2013/11/27/201311270199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20c5/8ac6831813bd7e7791af710b166d5a04e2e0.pdf" TargetMode="External"/><Relationship Id="rId4" Type="http://schemas.openxmlformats.org/officeDocument/2006/relationships/hyperlink" Target="http://hqcenter.snu.ac.kr/archives/jiphyunjeon/%EC%9D%BC%EA%B5%90%EC%B0%A8%EC%99%80-%EA%B1%B4%EA%B0%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d.adobe.com/view/795b8b3a-a0b7-4166-4930-6a9ba87f8935-0f6a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F82-CA93-459A-9F3C-8473C9F1B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Mission 2. </a:t>
            </a:r>
            <a:br>
              <a:rPr lang="en-US" altLang="ko-KR" dirty="0"/>
            </a:br>
            <a:r>
              <a:rPr lang="en-US" altLang="ko-KR" dirty="0"/>
              <a:t>GUI Prototyping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8A837-3ED5-45C5-A8A8-A20B89BEF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김수인</a:t>
            </a:r>
            <a:r>
              <a:rPr lang="en-US" altLang="ko-KR" dirty="0"/>
              <a:t>/ </a:t>
            </a:r>
            <a:r>
              <a:rPr lang="ko-KR" altLang="en-US" dirty="0"/>
              <a:t>이준기</a:t>
            </a:r>
            <a:r>
              <a:rPr lang="en-US" altLang="ko-KR" dirty="0"/>
              <a:t>/ </a:t>
            </a:r>
            <a:r>
              <a:rPr lang="ko-KR" altLang="en-US" dirty="0"/>
              <a:t>이승준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D2940-1511-4C58-A45C-B55B105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76527-AF29-4726-8A14-F28C7CC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F82-CA93-459A-9F3C-8473C9F1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197504"/>
            <a:ext cx="8317525" cy="766090"/>
          </a:xfrm>
        </p:spPr>
        <p:txBody>
          <a:bodyPr>
            <a:normAutofit/>
          </a:bodyPr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Survey_1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D2940-1511-4C58-A45C-B55B105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76527-AF29-4726-8A14-F28C7CC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14F657-E13C-4C84-92A4-F5F6BD54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88" y="1217981"/>
            <a:ext cx="6537624" cy="49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F82-CA93-459A-9F3C-8473C9F1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197504"/>
            <a:ext cx="8317525" cy="766090"/>
          </a:xfrm>
        </p:spPr>
        <p:txBody>
          <a:bodyPr>
            <a:normAutofit/>
          </a:bodyPr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Survey_1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D2940-1511-4C58-A45C-B55B105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76527-AF29-4726-8A14-F28C7CC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09CF0F-C20B-4E21-98C8-A6AD6360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7" y="1764292"/>
            <a:ext cx="4131823" cy="3329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B2B87F-6196-49BB-B492-EBBE05A9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33" y="1764293"/>
            <a:ext cx="3564932" cy="33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F82-CA93-459A-9F3C-8473C9F1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197504"/>
            <a:ext cx="8317525" cy="766090"/>
          </a:xfrm>
        </p:spPr>
        <p:txBody>
          <a:bodyPr>
            <a:normAutofit/>
          </a:bodyPr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Survey_2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D2940-1511-4C58-A45C-B55B105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76527-AF29-4726-8A14-F28C7CC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876B2-2A3A-428F-9AA1-10B405F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9" y="1255851"/>
            <a:ext cx="4448749" cy="21002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D61C03-F6C8-490F-86FB-1C4E0350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68" y="1226240"/>
            <a:ext cx="4197135" cy="5422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A31FE1-A8CB-402B-9F89-A5E42741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7" y="3648347"/>
            <a:ext cx="4411181" cy="265594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9B1B7E-F6FF-43E8-B3E8-0417B8B89FD4}"/>
              </a:ext>
            </a:extLst>
          </p:cNvPr>
          <p:cNvCxnSpPr>
            <a:cxnSpLocks/>
          </p:cNvCxnSpPr>
          <p:nvPr/>
        </p:nvCxnSpPr>
        <p:spPr>
          <a:xfrm>
            <a:off x="123241" y="3454052"/>
            <a:ext cx="444674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A5D21C-7C4D-4BE1-9A30-F2FBB86315D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69981" y="1226240"/>
            <a:ext cx="2019" cy="522437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F82-CA93-459A-9F3C-8473C9F1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197504"/>
            <a:ext cx="8317525" cy="766090"/>
          </a:xfrm>
        </p:spPr>
        <p:txBody>
          <a:bodyPr>
            <a:normAutofit/>
          </a:bodyPr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Survey_2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D2940-1511-4C58-A45C-B55B105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76527-AF29-4726-8A14-F28C7CC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1CD5A-7A37-4EAD-B1D1-9537B53B2B4D}"/>
              </a:ext>
            </a:extLst>
          </p:cNvPr>
          <p:cNvSpPr txBox="1"/>
          <p:nvPr/>
        </p:nvSpPr>
        <p:spPr>
          <a:xfrm>
            <a:off x="362181" y="1447047"/>
            <a:ext cx="8566173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linkClick r:id="rId2"/>
              </a:rPr>
              <a:t>링크</a:t>
            </a:r>
            <a:r>
              <a:rPr lang="en-US" altLang="ko-KR" sz="1600" dirty="0">
                <a:hlinkClick r:id="rId2"/>
              </a:rPr>
              <a:t>1. Premium </a:t>
            </a:r>
            <a:r>
              <a:rPr lang="en-US" altLang="ko-KR" sz="1600" dirty="0" err="1">
                <a:hlinkClick r:id="rId2"/>
              </a:rPr>
              <a:t>Chosun</a:t>
            </a:r>
            <a:r>
              <a:rPr lang="en-US" altLang="ko-KR" sz="1600" dirty="0">
                <a:hlinkClick r:id="rId2"/>
              </a:rPr>
              <a:t>,  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2"/>
              </a:rPr>
              <a:t>『</a:t>
            </a:r>
            <a:r>
              <a:rPr lang="ko-KR" altLang="en-US" sz="1600" dirty="0">
                <a:hlinkClick r:id="rId2"/>
              </a:rPr>
              <a:t>기온 </a:t>
            </a:r>
            <a:r>
              <a:rPr lang="en-US" altLang="ko-KR" sz="1600" dirty="0">
                <a:hlinkClick r:id="rId2"/>
              </a:rPr>
              <a:t>10</a:t>
            </a:r>
            <a:r>
              <a:rPr lang="en-US" altLang="ko-KR" sz="16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°C</a:t>
            </a:r>
            <a:r>
              <a:rPr lang="en-US" altLang="ko-KR" sz="1600" dirty="0">
                <a:hlinkClick r:id="rId2"/>
              </a:rPr>
              <a:t> </a:t>
            </a:r>
            <a:r>
              <a:rPr lang="ko-KR" altLang="en-US" sz="1600" dirty="0">
                <a:hlinkClick r:id="rId2"/>
              </a:rPr>
              <a:t>떨어지면 심근경색 확률 </a:t>
            </a:r>
            <a:r>
              <a:rPr lang="en-US" altLang="ko-KR" sz="1600" dirty="0">
                <a:hlinkClick r:id="rId2"/>
              </a:rPr>
              <a:t>20% </a:t>
            </a:r>
            <a:r>
              <a:rPr lang="ko-KR" altLang="en-US" sz="1600" dirty="0">
                <a:hlinkClick r:id="rId2"/>
              </a:rPr>
              <a:t>증가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2"/>
              </a:rPr>
              <a:t>』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협심증 </a:t>
            </a:r>
            <a:r>
              <a:rPr lang="en-US" altLang="ko-KR" sz="1600" dirty="0"/>
              <a:t>&amp; </a:t>
            </a:r>
            <a:r>
              <a:rPr lang="ko-KR" altLang="en-US" sz="1600" dirty="0"/>
              <a:t>심근경색증 등 심혈관질환과 날씨 </a:t>
            </a:r>
            <a:r>
              <a:rPr lang="en-US" altLang="ko-KR" sz="1600" dirty="0"/>
              <a:t>(</a:t>
            </a:r>
            <a:r>
              <a:rPr lang="ko-KR" altLang="en-US" sz="1600" dirty="0"/>
              <a:t>기온</a:t>
            </a:r>
            <a:r>
              <a:rPr lang="en-US" altLang="ko-KR" sz="1600" dirty="0"/>
              <a:t>, </a:t>
            </a:r>
            <a:r>
              <a:rPr lang="ko-KR" altLang="en-US" sz="1600" dirty="0"/>
              <a:t>일교차</a:t>
            </a:r>
            <a:r>
              <a:rPr lang="en-US" altLang="ko-KR" sz="1600" dirty="0"/>
              <a:t>) </a:t>
            </a:r>
            <a:r>
              <a:rPr lang="ko-KR" altLang="en-US" sz="1600" dirty="0"/>
              <a:t>와의 관계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linkClick r:id="rId3"/>
              </a:rPr>
              <a:t>링크</a:t>
            </a:r>
            <a:r>
              <a:rPr lang="en-US" altLang="ko-KR" sz="1600" dirty="0">
                <a:hlinkClick r:id="rId3"/>
              </a:rPr>
              <a:t>2. </a:t>
            </a:r>
            <a:r>
              <a:rPr lang="en-US" altLang="ko-KR" sz="1600" dirty="0" err="1">
                <a:hlinkClick r:id="rId3"/>
              </a:rPr>
              <a:t>MyWater</a:t>
            </a:r>
            <a:r>
              <a:rPr lang="en-US" altLang="ko-KR" sz="1600" dirty="0">
                <a:hlinkClick r:id="rId3"/>
              </a:rPr>
              <a:t> (</a:t>
            </a:r>
            <a:r>
              <a:rPr lang="ko-KR" altLang="en-US" sz="1600" dirty="0" err="1">
                <a:hlinkClick r:id="rId3"/>
              </a:rPr>
              <a:t>물정보포털</a:t>
            </a:r>
            <a:r>
              <a:rPr lang="en-US" altLang="ko-KR" sz="1600" dirty="0">
                <a:hlinkClick r:id="rId3"/>
              </a:rPr>
              <a:t>),  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『</a:t>
            </a:r>
            <a:r>
              <a:rPr lang="ko-KR" altLang="en-US" sz="1600" dirty="0">
                <a:latin typeface="+mn-ea"/>
                <a:hlinkClick r:id="rId3"/>
              </a:rPr>
              <a:t>날씨가 질병에 어떤 영향을 주는지 미리 파악하여 </a:t>
            </a:r>
            <a:r>
              <a:rPr lang="en-US" altLang="ko-KR" sz="1600" dirty="0">
                <a:latin typeface="+mn-ea"/>
                <a:hlinkClick r:id="rId3"/>
              </a:rPr>
              <a:t>… 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』</a:t>
            </a: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보건기상지수 및 감기기상지수에 대한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linkClick r:id="rId4"/>
              </a:rPr>
              <a:t>링크</a:t>
            </a:r>
            <a:r>
              <a:rPr lang="en-US" altLang="ko-KR" sz="1600" dirty="0">
                <a:hlinkClick r:id="rId4"/>
              </a:rPr>
              <a:t>3. </a:t>
            </a:r>
            <a:r>
              <a:rPr lang="ko-KR" altLang="en-US" sz="1600" dirty="0">
                <a:hlinkClick r:id="rId4"/>
              </a:rPr>
              <a:t>서울대학교 의과대학 국민건강지식센터</a:t>
            </a:r>
            <a:r>
              <a:rPr lang="en-US" altLang="ko-KR" sz="1600" dirty="0">
                <a:hlinkClick r:id="rId4"/>
              </a:rPr>
              <a:t>, </a:t>
            </a:r>
            <a:r>
              <a:rPr lang="ko-KR" altLang="en-US" sz="1600" dirty="0">
                <a:hlinkClick r:id="rId4"/>
              </a:rPr>
              <a:t>노년기 </a:t>
            </a:r>
            <a:r>
              <a:rPr lang="en-US" altLang="ko-KR" sz="1600" dirty="0">
                <a:hlinkClick r:id="rId4"/>
              </a:rPr>
              <a:t>- </a:t>
            </a:r>
            <a:r>
              <a:rPr lang="ko-KR" altLang="en-US" sz="1600" dirty="0">
                <a:hlinkClick r:id="rId4"/>
              </a:rPr>
              <a:t>일교차와 건강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심혈관계질환</a:t>
            </a:r>
            <a:r>
              <a:rPr lang="en-US" altLang="ko-KR" sz="1600" dirty="0"/>
              <a:t>(</a:t>
            </a:r>
            <a:r>
              <a:rPr lang="ko-KR" altLang="en-US" sz="1600" dirty="0"/>
              <a:t>협심증</a:t>
            </a:r>
            <a:r>
              <a:rPr lang="en-US" altLang="ko-KR" sz="1600" dirty="0"/>
              <a:t>) </a:t>
            </a:r>
            <a:r>
              <a:rPr lang="ko-KR" altLang="en-US" sz="1600" dirty="0"/>
              <a:t>과 호흡기계질환</a:t>
            </a:r>
            <a:r>
              <a:rPr lang="en-US" altLang="ko-KR" sz="1600" dirty="0"/>
              <a:t>(</a:t>
            </a:r>
            <a:r>
              <a:rPr lang="ko-KR" altLang="en-US" sz="1600" dirty="0"/>
              <a:t>만성 폐쇄성 폐질환</a:t>
            </a:r>
            <a:r>
              <a:rPr lang="en-US" altLang="ko-KR" sz="1600" dirty="0"/>
              <a:t>, </a:t>
            </a:r>
            <a:r>
              <a:rPr lang="ko-KR" altLang="en-US" sz="1600" dirty="0"/>
              <a:t>천식</a:t>
            </a:r>
            <a:r>
              <a:rPr lang="en-US" altLang="ko-KR" sz="1600" dirty="0"/>
              <a:t>)</a:t>
            </a:r>
            <a:r>
              <a:rPr lang="ko-KR" altLang="en-US" sz="1600" dirty="0"/>
              <a:t>과 날씨</a:t>
            </a:r>
            <a:r>
              <a:rPr lang="en-US" altLang="ko-KR" sz="1600" dirty="0"/>
              <a:t>(</a:t>
            </a:r>
            <a:r>
              <a:rPr lang="ko-KR" altLang="en-US" sz="1600" dirty="0"/>
              <a:t>일교차</a:t>
            </a:r>
            <a:r>
              <a:rPr lang="en-US" altLang="ko-KR" sz="1600" dirty="0"/>
              <a:t>)</a:t>
            </a:r>
            <a:r>
              <a:rPr lang="ko-KR" altLang="en-US" sz="1600" dirty="0"/>
              <a:t>와의 관계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hlinkClick r:id="rId5"/>
              </a:rPr>
              <a:t>링크</a:t>
            </a:r>
            <a:r>
              <a:rPr lang="en-US" altLang="ko-KR" sz="1600" dirty="0">
                <a:latin typeface="+mn-ea"/>
                <a:hlinkClick r:id="rId5"/>
              </a:rPr>
              <a:t>4. Steven M. </a:t>
            </a:r>
            <a:r>
              <a:rPr lang="en-US" altLang="ko-KR" sz="1600" dirty="0" err="1">
                <a:latin typeface="+mn-ea"/>
                <a:hlinkClick r:id="rId5"/>
              </a:rPr>
              <a:t>Babin</a:t>
            </a:r>
            <a:r>
              <a:rPr lang="en-US" altLang="ko-KR" sz="1600" dirty="0">
                <a:latin typeface="+mn-ea"/>
                <a:hlinkClick r:id="rId5"/>
              </a:rPr>
              <a:t>, 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『 </a:t>
            </a:r>
            <a:r>
              <a:rPr lang="en-US" altLang="ko-KR" sz="1600" dirty="0">
                <a:latin typeface="+mn-ea"/>
                <a:hlinkClick r:id="rId5"/>
              </a:rPr>
              <a:t>Weather and Climate Effects on Disease </a:t>
            </a:r>
            <a:r>
              <a:rPr lang="en-US" altLang="ko-KR" sz="1600" dirty="0" err="1">
                <a:latin typeface="+mn-ea"/>
                <a:hlinkClick r:id="rId5"/>
              </a:rPr>
              <a:t>Backgound</a:t>
            </a:r>
            <a:r>
              <a:rPr lang="en-US" altLang="ko-KR" sz="1600" dirty="0">
                <a:latin typeface="+mn-ea"/>
                <a:hlinkClick r:id="rId5"/>
              </a:rPr>
              <a:t> Levels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 』</a:t>
            </a: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Correlation between temperature and patient data (ICD-9)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급성기관지염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인플루엔자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폐렴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급성인두염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비인두염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위장염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기관지폐렴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전염성설사증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9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19C7-846A-473D-ADEB-D088121F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Prototyping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328E6-1D48-4542-9F8C-AEB5041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6E18E-7589-4234-B904-4388B7C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1DE326-877F-4EEC-A1E2-6FF2B933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1" y="1245883"/>
            <a:ext cx="2638647" cy="4653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14560-973A-4C9E-BB6F-F4716537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21" y="1245883"/>
            <a:ext cx="2651985" cy="4653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FE4218-61A9-40FB-BC76-CD2648B6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24" y="1245883"/>
            <a:ext cx="2632419" cy="4653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AA0E0B-7EBC-4C91-93CF-CE0806BCD3C7}"/>
              </a:ext>
            </a:extLst>
          </p:cNvPr>
          <p:cNvSpPr txBox="1"/>
          <p:nvPr/>
        </p:nvSpPr>
        <p:spPr>
          <a:xfrm>
            <a:off x="893066" y="5990327"/>
            <a:ext cx="73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https://xd.adobe.com/view/795b8b3a-a0b7-4166-4930-6a9ba87f8935-0f6a/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5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사용자 지정 1">
      <a:majorFont>
        <a:latin typeface="Century Gothic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6188</TotalTime>
  <Words>188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DengXian</vt:lpstr>
      <vt:lpstr>맑은 고딕</vt:lpstr>
      <vt:lpstr>Batang</vt:lpstr>
      <vt:lpstr>Arial</vt:lpstr>
      <vt:lpstr>Calibri</vt:lpstr>
      <vt:lpstr>Century Gothic</vt:lpstr>
      <vt:lpstr>Wingdings</vt:lpstr>
      <vt:lpstr>Office Theme</vt:lpstr>
      <vt:lpstr>Mission 2.  GUI Prototyping</vt:lpstr>
      <vt:lpstr>Additional Background Survey_1</vt:lpstr>
      <vt:lpstr>Additional Background Survey_1</vt:lpstr>
      <vt:lpstr>Additional Background Survey_2</vt:lpstr>
      <vt:lpstr>Additional Background Survey_2</vt:lpstr>
      <vt:lpstr>GUI Prototyping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Seung Jun Lee</cp:lastModifiedBy>
  <cp:revision>331</cp:revision>
  <cp:lastPrinted>2019-09-04T14:21:19Z</cp:lastPrinted>
  <dcterms:created xsi:type="dcterms:W3CDTF">2016-03-06T05:48:58Z</dcterms:created>
  <dcterms:modified xsi:type="dcterms:W3CDTF">2019-10-07T23:31:05Z</dcterms:modified>
</cp:coreProperties>
</file>