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412" r:id="rId2"/>
    <p:sldId id="418" r:id="rId3"/>
    <p:sldId id="402" r:id="rId4"/>
    <p:sldId id="403" r:id="rId5"/>
    <p:sldId id="404" r:id="rId6"/>
    <p:sldId id="417" r:id="rId7"/>
    <p:sldId id="407" r:id="rId8"/>
    <p:sldId id="408" r:id="rId9"/>
    <p:sldId id="409" r:id="rId10"/>
    <p:sldId id="410" r:id="rId11"/>
    <p:sldId id="411" r:id="rId12"/>
    <p:sldId id="419" r:id="rId13"/>
    <p:sldId id="318" r:id="rId14"/>
    <p:sldId id="379" r:id="rId15"/>
    <p:sldId id="377" r:id="rId16"/>
    <p:sldId id="378" r:id="rId17"/>
    <p:sldId id="365" r:id="rId18"/>
    <p:sldId id="366" r:id="rId19"/>
    <p:sldId id="368" r:id="rId20"/>
    <p:sldId id="369" r:id="rId21"/>
    <p:sldId id="370" r:id="rId22"/>
    <p:sldId id="400" r:id="rId23"/>
    <p:sldId id="401" r:id="rId24"/>
    <p:sldId id="413" r:id="rId25"/>
    <p:sldId id="414" r:id="rId26"/>
    <p:sldId id="415" r:id="rId27"/>
    <p:sldId id="416"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0"/>
    <p:restoredTop sz="9460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188"/>
    </p:cViewPr>
  </p:sorter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zh-CN" altLang="en-US"/>
          </a:p>
        </p:txBody>
      </p:sp>
      <p:sp>
        <p:nvSpPr>
          <p:cNvPr id="819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819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819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31A12D8-92B5-4A5E-9606-35AF4C41F835}" type="slidenum">
              <a:rPr lang="zh-CN" altLang="en-US"/>
              <a:pPr>
                <a:defRPr/>
              </a:pPr>
              <a:t>‹#›</a:t>
            </a:fld>
            <a:endParaRPr lang="en-US" altLang="zh-CN"/>
          </a:p>
        </p:txBody>
      </p:sp>
    </p:spTree>
    <p:extLst>
      <p:ext uri="{BB962C8B-B14F-4D97-AF65-F5344CB8AC3E}">
        <p14:creationId xmlns="" xmlns:p14="http://schemas.microsoft.com/office/powerpoint/2010/main" val="42474013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zh-CN" alt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5693453-D9F2-4491-8AC9-D22FBED3D253}" type="slidenum">
              <a:rPr lang="zh-CN" altLang="en-US"/>
              <a:pPr>
                <a:defRPr/>
              </a:pPr>
              <a:t>‹#›</a:t>
            </a:fld>
            <a:endParaRPr lang="en-US" altLang="zh-CN"/>
          </a:p>
        </p:txBody>
      </p:sp>
    </p:spTree>
    <p:extLst>
      <p:ext uri="{BB962C8B-B14F-4D97-AF65-F5344CB8AC3E}">
        <p14:creationId xmlns="" xmlns:p14="http://schemas.microsoft.com/office/powerpoint/2010/main" val="7435995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79525" y="1600200"/>
            <a:ext cx="7085013" cy="1066800"/>
          </a:xfrm>
        </p:spPr>
        <p:txBody>
          <a:bodyPr/>
          <a:lstStyle>
            <a:lvl1pPr>
              <a:defRPr/>
            </a:lvl1pPr>
          </a:lstStyle>
          <a:p>
            <a:pPr lvl="0"/>
            <a:r>
              <a:rPr lang="zh-CN" altLang="en-US" noProof="0" smtClean="0"/>
              <a:t>单击此处编辑母版标题样式</a:t>
            </a:r>
          </a:p>
        </p:txBody>
      </p:sp>
      <p:sp>
        <p:nvSpPr>
          <p:cNvPr id="3075" name="Rectangle 3"/>
          <p:cNvSpPr>
            <a:spLocks noGrp="1" noChangeArrowheads="1"/>
          </p:cNvSpPr>
          <p:nvPr>
            <p:ph type="subTitle" idx="1"/>
          </p:nvPr>
        </p:nvSpPr>
        <p:spPr>
          <a:xfrm>
            <a:off x="1279525" y="2819400"/>
            <a:ext cx="5256213" cy="1143000"/>
          </a:xfrm>
        </p:spPr>
        <p:txBody>
          <a:bodyPr/>
          <a:lstStyle>
            <a:lvl1pPr marL="0" indent="0">
              <a:buFontTx/>
              <a:buNone/>
              <a:defRPr/>
            </a:lvl1pPr>
          </a:lstStyle>
          <a:p>
            <a:pPr lvl="0"/>
            <a:r>
              <a:rPr lang="zh-CN" altLang="en-US" noProof="0" smtClean="0"/>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AA2904C-5802-4513-8EAF-FDA398D79BE7}" type="slidenum">
              <a:rPr lang="zh-CN" altLang="en-US"/>
              <a:pPr>
                <a:defRPr/>
              </a:pPr>
              <a:t>‹#›</a:t>
            </a:fld>
            <a:endParaRPr lang="en-US" altLang="zh-CN"/>
          </a:p>
        </p:txBody>
      </p:sp>
    </p:spTree>
    <p:extLst>
      <p:ext uri="{BB962C8B-B14F-4D97-AF65-F5344CB8AC3E}">
        <p14:creationId xmlns="" xmlns:p14="http://schemas.microsoft.com/office/powerpoint/2010/main" val="2639257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38945F39-A3AC-4857-AEDC-06D80F6AAFA6}" type="slidenum">
              <a:rPr lang="zh-CN" altLang="en-US"/>
              <a:pPr>
                <a:defRPr/>
              </a:pPr>
              <a:t>‹#›</a:t>
            </a:fld>
            <a:endParaRPr lang="en-US" altLang="zh-CN"/>
          </a:p>
        </p:txBody>
      </p:sp>
    </p:spTree>
    <p:extLst>
      <p:ext uri="{BB962C8B-B14F-4D97-AF65-F5344CB8AC3E}">
        <p14:creationId xmlns="" xmlns:p14="http://schemas.microsoft.com/office/powerpoint/2010/main" val="3802518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4475" y="685800"/>
            <a:ext cx="1771650" cy="54403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79525" y="685800"/>
            <a:ext cx="5162550" cy="54403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F686157C-010D-4966-B681-27FAE37D3AA4}" type="slidenum">
              <a:rPr lang="zh-CN" altLang="en-US"/>
              <a:pPr>
                <a:defRPr/>
              </a:pPr>
              <a:t>‹#›</a:t>
            </a:fld>
            <a:endParaRPr lang="en-US" altLang="zh-CN"/>
          </a:p>
        </p:txBody>
      </p:sp>
    </p:spTree>
    <p:extLst>
      <p:ext uri="{BB962C8B-B14F-4D97-AF65-F5344CB8AC3E}">
        <p14:creationId xmlns="" xmlns:p14="http://schemas.microsoft.com/office/powerpoint/2010/main" val="294838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279525" y="685800"/>
            <a:ext cx="7086600" cy="54403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fld id="{B1A7469E-7004-46CF-A774-43319E685568}" type="slidenum">
              <a:rPr lang="zh-CN" altLang="en-US"/>
              <a:pPr>
                <a:defRPr/>
              </a:pPr>
              <a:t>‹#›</a:t>
            </a:fld>
            <a:endParaRPr lang="en-US" altLang="zh-CN"/>
          </a:p>
        </p:txBody>
      </p:sp>
    </p:spTree>
    <p:extLst>
      <p:ext uri="{BB962C8B-B14F-4D97-AF65-F5344CB8AC3E}">
        <p14:creationId xmlns="" xmlns:p14="http://schemas.microsoft.com/office/powerpoint/2010/main" val="1408279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E63FCBD6-1662-4990-881F-EDF1197691C9}" type="slidenum">
              <a:rPr lang="zh-CN" altLang="en-US"/>
              <a:pPr>
                <a:defRPr/>
              </a:pPr>
              <a:t>‹#›</a:t>
            </a:fld>
            <a:endParaRPr lang="en-US" altLang="zh-CN"/>
          </a:p>
        </p:txBody>
      </p:sp>
    </p:spTree>
    <p:extLst>
      <p:ext uri="{BB962C8B-B14F-4D97-AF65-F5344CB8AC3E}">
        <p14:creationId xmlns="" xmlns:p14="http://schemas.microsoft.com/office/powerpoint/2010/main" val="2350255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DAB168B7-DE79-4047-AD31-8767309AD1E4}" type="slidenum">
              <a:rPr lang="zh-CN" altLang="en-US"/>
              <a:pPr>
                <a:defRPr/>
              </a:pPr>
              <a:t>‹#›</a:t>
            </a:fld>
            <a:endParaRPr lang="en-US" altLang="zh-CN"/>
          </a:p>
        </p:txBody>
      </p:sp>
    </p:spTree>
    <p:extLst>
      <p:ext uri="{BB962C8B-B14F-4D97-AF65-F5344CB8AC3E}">
        <p14:creationId xmlns="" xmlns:p14="http://schemas.microsoft.com/office/powerpoint/2010/main" val="1176792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79525" y="1600200"/>
            <a:ext cx="2552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984625" y="1600200"/>
            <a:ext cx="2552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EF36C64C-23F7-4D49-B820-CECE2CB898B1}" type="slidenum">
              <a:rPr lang="zh-CN" altLang="en-US"/>
              <a:pPr>
                <a:defRPr/>
              </a:pPr>
              <a:t>‹#›</a:t>
            </a:fld>
            <a:endParaRPr lang="en-US" altLang="zh-CN"/>
          </a:p>
        </p:txBody>
      </p:sp>
    </p:spTree>
    <p:extLst>
      <p:ext uri="{BB962C8B-B14F-4D97-AF65-F5344CB8AC3E}">
        <p14:creationId xmlns="" xmlns:p14="http://schemas.microsoft.com/office/powerpoint/2010/main" val="2828390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318587E8-8384-403C-A94E-1C38FDA070A4}" type="slidenum">
              <a:rPr lang="zh-CN" altLang="en-US"/>
              <a:pPr>
                <a:defRPr/>
              </a:pPr>
              <a:t>‹#›</a:t>
            </a:fld>
            <a:endParaRPr lang="en-US" altLang="zh-CN"/>
          </a:p>
        </p:txBody>
      </p:sp>
    </p:spTree>
    <p:extLst>
      <p:ext uri="{BB962C8B-B14F-4D97-AF65-F5344CB8AC3E}">
        <p14:creationId xmlns="" xmlns:p14="http://schemas.microsoft.com/office/powerpoint/2010/main" val="252280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fld id="{BD8E7C66-A759-4E81-A6B5-00586239CDE1}" type="slidenum">
              <a:rPr lang="zh-CN" altLang="en-US"/>
              <a:pPr>
                <a:defRPr/>
              </a:pPr>
              <a:t>‹#›</a:t>
            </a:fld>
            <a:endParaRPr lang="en-US" altLang="zh-CN"/>
          </a:p>
        </p:txBody>
      </p:sp>
    </p:spTree>
    <p:extLst>
      <p:ext uri="{BB962C8B-B14F-4D97-AF65-F5344CB8AC3E}">
        <p14:creationId xmlns="" xmlns:p14="http://schemas.microsoft.com/office/powerpoint/2010/main" val="211860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ln/>
        </p:spPr>
        <p:txBody>
          <a:bodyPr/>
          <a:lstStyle>
            <a:lvl1pPr>
              <a:defRPr/>
            </a:lvl1pPr>
          </a:lstStyle>
          <a:p>
            <a:pPr>
              <a:defRPr/>
            </a:pPr>
            <a:fld id="{F56DBCB1-0C85-447F-96A0-35B1B3774AE1}" type="slidenum">
              <a:rPr lang="zh-CN" altLang="en-US"/>
              <a:pPr>
                <a:defRPr/>
              </a:pPr>
              <a:t>‹#›</a:t>
            </a:fld>
            <a:endParaRPr lang="en-US" altLang="zh-CN"/>
          </a:p>
        </p:txBody>
      </p:sp>
    </p:spTree>
    <p:extLst>
      <p:ext uri="{BB962C8B-B14F-4D97-AF65-F5344CB8AC3E}">
        <p14:creationId xmlns="" xmlns:p14="http://schemas.microsoft.com/office/powerpoint/2010/main" val="2361922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2712A026-42E3-40E6-9699-414742436190}" type="slidenum">
              <a:rPr lang="zh-CN" altLang="en-US"/>
              <a:pPr>
                <a:defRPr/>
              </a:pPr>
              <a:t>‹#›</a:t>
            </a:fld>
            <a:endParaRPr lang="en-US" altLang="zh-CN"/>
          </a:p>
        </p:txBody>
      </p:sp>
    </p:spTree>
    <p:extLst>
      <p:ext uri="{BB962C8B-B14F-4D97-AF65-F5344CB8AC3E}">
        <p14:creationId xmlns="" xmlns:p14="http://schemas.microsoft.com/office/powerpoint/2010/main" val="1196826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CEE5926B-EFB5-4151-B87B-55841C0AA35A}" type="slidenum">
              <a:rPr lang="zh-CN" altLang="en-US"/>
              <a:pPr>
                <a:defRPr/>
              </a:pPr>
              <a:t>‹#›</a:t>
            </a:fld>
            <a:endParaRPr lang="en-US" altLang="zh-CN"/>
          </a:p>
        </p:txBody>
      </p:sp>
    </p:spTree>
    <p:extLst>
      <p:ext uri="{BB962C8B-B14F-4D97-AF65-F5344CB8AC3E}">
        <p14:creationId xmlns="" xmlns:p14="http://schemas.microsoft.com/office/powerpoint/2010/main" val="399049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79525" y="685800"/>
            <a:ext cx="7086600" cy="731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1279525" y="1600200"/>
            <a:ext cx="52578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1" name="Rectangle 7"/>
          <p:cNvSpPr>
            <a:spLocks noGrp="1" noChangeArrowheads="1"/>
          </p:cNvSpPr>
          <p:nvPr>
            <p:ph type="dt" sz="half" idx="2"/>
          </p:nvPr>
        </p:nvSpPr>
        <p:spPr bwMode="auto">
          <a:xfrm>
            <a:off x="457200" y="6429375"/>
            <a:ext cx="2133600" cy="323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Century Gothic" pitchFamily="34" charset="0"/>
              </a:defRPr>
            </a:lvl1pPr>
          </a:lstStyle>
          <a:p>
            <a:pPr>
              <a:defRPr/>
            </a:pPr>
            <a:endParaRPr lang="en-US" altLang="zh-CN"/>
          </a:p>
        </p:txBody>
      </p:sp>
      <p:sp>
        <p:nvSpPr>
          <p:cNvPr id="1032" name="Rectangle 8"/>
          <p:cNvSpPr>
            <a:spLocks noGrp="1" noChangeArrowheads="1"/>
          </p:cNvSpPr>
          <p:nvPr>
            <p:ph type="ftr" sz="quarter" idx="3"/>
          </p:nvPr>
        </p:nvSpPr>
        <p:spPr bwMode="auto">
          <a:xfrm>
            <a:off x="3124200" y="6429375"/>
            <a:ext cx="2895600" cy="323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latin typeface="Century Gothic" pitchFamily="34" charset="0"/>
              </a:defRPr>
            </a:lvl1pPr>
          </a:lstStyle>
          <a:p>
            <a:pPr>
              <a:defRPr/>
            </a:pPr>
            <a:endParaRPr lang="en-US" altLang="zh-CN"/>
          </a:p>
        </p:txBody>
      </p:sp>
      <p:sp>
        <p:nvSpPr>
          <p:cNvPr id="1033" name="Rectangle 9"/>
          <p:cNvSpPr>
            <a:spLocks noGrp="1" noChangeArrowheads="1"/>
          </p:cNvSpPr>
          <p:nvPr>
            <p:ph type="sldNum" sz="quarter" idx="4"/>
          </p:nvPr>
        </p:nvSpPr>
        <p:spPr bwMode="auto">
          <a:xfrm>
            <a:off x="6553200" y="6429375"/>
            <a:ext cx="2133600" cy="323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Century Gothic" panose="020B0502020202020204" pitchFamily="34" charset="0"/>
              </a:defRPr>
            </a:lvl1pPr>
          </a:lstStyle>
          <a:p>
            <a:pPr>
              <a:defRPr/>
            </a:pPr>
            <a:fld id="{3BEE3B3C-43D7-4430-926F-44FE5D058F0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29"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宋体" pitchFamily="2" charset="-122"/>
          <a:ea typeface="宋体" pitchFamily="2" charset="-122"/>
        </a:defRPr>
      </a:lvl2pPr>
      <a:lvl3pPr algn="l" rtl="0" eaLnBrk="0" fontAlgn="base" hangingPunct="0">
        <a:spcBef>
          <a:spcPct val="0"/>
        </a:spcBef>
        <a:spcAft>
          <a:spcPct val="0"/>
        </a:spcAft>
        <a:defRPr sz="3600">
          <a:solidFill>
            <a:schemeClr val="tx2"/>
          </a:solidFill>
          <a:latin typeface="宋体" pitchFamily="2" charset="-122"/>
          <a:ea typeface="宋体" pitchFamily="2" charset="-122"/>
        </a:defRPr>
      </a:lvl3pPr>
      <a:lvl4pPr algn="l" rtl="0" eaLnBrk="0" fontAlgn="base" hangingPunct="0">
        <a:spcBef>
          <a:spcPct val="0"/>
        </a:spcBef>
        <a:spcAft>
          <a:spcPct val="0"/>
        </a:spcAft>
        <a:defRPr sz="3600">
          <a:solidFill>
            <a:schemeClr val="tx2"/>
          </a:solidFill>
          <a:latin typeface="宋体" pitchFamily="2" charset="-122"/>
          <a:ea typeface="宋体" pitchFamily="2" charset="-122"/>
        </a:defRPr>
      </a:lvl4pPr>
      <a:lvl5pPr algn="l" rtl="0" eaLnBrk="0" fontAlgn="base" hangingPunct="0">
        <a:spcBef>
          <a:spcPct val="0"/>
        </a:spcBef>
        <a:spcAft>
          <a:spcPct val="0"/>
        </a:spcAft>
        <a:defRPr sz="3600">
          <a:solidFill>
            <a:schemeClr val="tx2"/>
          </a:solidFill>
          <a:latin typeface="宋体" pitchFamily="2" charset="-122"/>
          <a:ea typeface="宋体" pitchFamily="2" charset="-122"/>
        </a:defRPr>
      </a:lvl5pPr>
      <a:lvl6pPr marL="457200" algn="l" rtl="0" fontAlgn="base">
        <a:spcBef>
          <a:spcPct val="0"/>
        </a:spcBef>
        <a:spcAft>
          <a:spcPct val="0"/>
        </a:spcAft>
        <a:defRPr sz="3600">
          <a:solidFill>
            <a:schemeClr val="tx2"/>
          </a:solidFill>
          <a:latin typeface="宋体" pitchFamily="2" charset="-122"/>
          <a:ea typeface="宋体" pitchFamily="2" charset="-122"/>
        </a:defRPr>
      </a:lvl6pPr>
      <a:lvl7pPr marL="914400" algn="l" rtl="0" fontAlgn="base">
        <a:spcBef>
          <a:spcPct val="0"/>
        </a:spcBef>
        <a:spcAft>
          <a:spcPct val="0"/>
        </a:spcAft>
        <a:defRPr sz="3600">
          <a:solidFill>
            <a:schemeClr val="tx2"/>
          </a:solidFill>
          <a:latin typeface="宋体" pitchFamily="2" charset="-122"/>
          <a:ea typeface="宋体" pitchFamily="2" charset="-122"/>
        </a:defRPr>
      </a:lvl7pPr>
      <a:lvl8pPr marL="1371600" algn="l" rtl="0" fontAlgn="base">
        <a:spcBef>
          <a:spcPct val="0"/>
        </a:spcBef>
        <a:spcAft>
          <a:spcPct val="0"/>
        </a:spcAft>
        <a:defRPr sz="3600">
          <a:solidFill>
            <a:schemeClr val="tx2"/>
          </a:solidFill>
          <a:latin typeface="宋体" pitchFamily="2" charset="-122"/>
          <a:ea typeface="宋体" pitchFamily="2" charset="-122"/>
        </a:defRPr>
      </a:lvl8pPr>
      <a:lvl9pPr marL="1828800" algn="l" rtl="0" fontAlgn="base">
        <a:spcBef>
          <a:spcPct val="0"/>
        </a:spcBef>
        <a:spcAft>
          <a:spcPct val="0"/>
        </a:spcAft>
        <a:defRPr sz="3600">
          <a:solidFill>
            <a:schemeClr val="tx2"/>
          </a:solidFill>
          <a:latin typeface="宋体" pitchFamily="2" charset="-122"/>
          <a:ea typeface="宋体" pitchFamily="2" charset="-122"/>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www.mypcera.com/photo/ren/22/01.gif"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908175" y="700088"/>
            <a:ext cx="4762500"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FontTx/>
              <a:buNone/>
            </a:pPr>
            <a:r>
              <a:rPr kumimoji="1" lang="zh-CN" altLang="en-US" sz="4400" b="1" dirty="0" smtClean="0"/>
              <a:t>心身医学</a:t>
            </a:r>
            <a:endParaRPr kumimoji="1" lang="zh-CN" altLang="en-US" sz="4400" b="1" dirty="0"/>
          </a:p>
        </p:txBody>
      </p:sp>
      <p:pic>
        <p:nvPicPr>
          <p:cNvPr id="31748" name="Picture 4" descr="00020"/>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463" y="5378450"/>
            <a:ext cx="1125537" cy="150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矩形 4"/>
          <p:cNvSpPr/>
          <p:nvPr/>
        </p:nvSpPr>
        <p:spPr>
          <a:xfrm>
            <a:off x="1142976" y="1785926"/>
            <a:ext cx="6929486" cy="2862322"/>
          </a:xfrm>
          <a:prstGeom prst="rect">
            <a:avLst/>
          </a:prstGeom>
        </p:spPr>
        <p:txBody>
          <a:bodyPr wrap="square">
            <a:spAutoFit/>
          </a:bodyPr>
          <a:lstStyle/>
          <a:p>
            <a:r>
              <a:rPr lang="zh-CN" altLang="en-US" sz="3600" b="1" dirty="0" smtClean="0">
                <a:latin typeface="宋体" pitchFamily="2" charset="-122"/>
              </a:rPr>
              <a:t>心身医学</a:t>
            </a:r>
            <a:r>
              <a:rPr kumimoji="1" lang="zh-CN" altLang="en-US" sz="3600" b="1" dirty="0" smtClean="0">
                <a:latin typeface="宋体" pitchFamily="2" charset="-122"/>
              </a:rPr>
              <a:t>强调在人类疾病的产生、发展和治疗过程中</a:t>
            </a:r>
            <a:r>
              <a:rPr kumimoji="1" lang="en-US" altLang="zh-CN" sz="3600" b="1" dirty="0" smtClean="0">
                <a:latin typeface="宋体" pitchFamily="2" charset="-122"/>
              </a:rPr>
              <a:t>, </a:t>
            </a:r>
            <a:r>
              <a:rPr kumimoji="1" lang="zh-CN" altLang="en-US" sz="3600" b="1" dirty="0" smtClean="0">
                <a:latin typeface="宋体" pitchFamily="2" charset="-122"/>
              </a:rPr>
              <a:t>生理与心理、社会因素之间的相互关系。</a:t>
            </a:r>
            <a:r>
              <a:rPr lang="zh-CN" altLang="en-US" sz="3600" b="1" dirty="0" smtClean="0">
                <a:latin typeface="宋体" pitchFamily="2" charset="-122"/>
              </a:rPr>
              <a:t>着重研究心身疾病的发生，</a:t>
            </a:r>
            <a:r>
              <a:rPr kumimoji="1" lang="zh-CN" altLang="en-US" sz="3600" b="1" dirty="0" smtClean="0">
                <a:solidFill>
                  <a:srgbClr val="FF0000"/>
                </a:solidFill>
                <a:latin typeface="宋体" pitchFamily="2" charset="-122"/>
              </a:rPr>
              <a:t>以防治心身疾病</a:t>
            </a:r>
            <a:r>
              <a:rPr kumimoji="1" lang="zh-CN" altLang="en-US" sz="3600" b="1" dirty="0" smtClean="0">
                <a:solidFill>
                  <a:srgbClr val="FF0000"/>
                </a:solidFill>
                <a:effectLst>
                  <a:outerShdw blurRad="38100" dist="38100" dir="2700000" algn="tl">
                    <a:srgbClr val="C0C0C0"/>
                  </a:outerShdw>
                </a:effectLst>
                <a:latin typeface="宋体" pitchFamily="2" charset="-122"/>
              </a:rPr>
              <a:t>为</a:t>
            </a:r>
            <a:r>
              <a:rPr kumimoji="1" lang="zh-CN" altLang="en-US" sz="3600" b="1" dirty="0" smtClean="0">
                <a:solidFill>
                  <a:srgbClr val="FF0000"/>
                </a:solidFill>
                <a:latin typeface="宋体" pitchFamily="2" charset="-122"/>
              </a:rPr>
              <a:t>根本目的</a:t>
            </a:r>
            <a:r>
              <a:rPr kumimoji="1" lang="zh-CN" altLang="en-US" sz="3600" dirty="0" smtClean="0">
                <a:solidFill>
                  <a:srgbClr val="FF0000"/>
                </a:solidFill>
                <a:latin typeface="宋体" pitchFamily="2" charset="-122"/>
              </a:rPr>
              <a:t>。</a:t>
            </a:r>
            <a:r>
              <a:rPr kumimoji="1" lang="zh-CN" altLang="en-US" sz="3600" dirty="0" smtClean="0">
                <a:latin typeface="宋体" pitchFamily="2" charset="-122"/>
              </a:rPr>
              <a:t> </a:t>
            </a:r>
            <a:endParaRPr lang="zh-CN" altLang="en-US" sz="3600" dirty="0">
              <a:latin typeface="宋体" pitchFamily="2" charset="-122"/>
            </a:endParaRPr>
          </a:p>
        </p:txBody>
      </p:sp>
    </p:spTree>
    <p:extLst>
      <p:ext uri="{BB962C8B-B14F-4D97-AF65-F5344CB8AC3E}">
        <p14:creationId xmlns="" xmlns:p14="http://schemas.microsoft.com/office/powerpoint/2010/main" val="3553658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042988" y="620713"/>
            <a:ext cx="7546975" cy="5616575"/>
          </a:xfrm>
          <a:noFill/>
        </p:spPr>
        <p:txBody>
          <a:bodyPr/>
          <a:lstStyle/>
          <a:p>
            <a:pPr eaLnBrk="1" hangingPunct="1">
              <a:lnSpc>
                <a:spcPct val="120000"/>
              </a:lnSpc>
              <a:spcBef>
                <a:spcPct val="5000"/>
              </a:spcBef>
            </a:pPr>
            <a:r>
              <a:rPr lang="en-US" altLang="zh-CN" b="1" smtClean="0"/>
              <a:t>C</a:t>
            </a:r>
            <a:r>
              <a:rPr lang="zh-CN" altLang="en-US" b="1" smtClean="0"/>
              <a:t>型性格</a:t>
            </a:r>
            <a:br>
              <a:rPr lang="zh-CN" altLang="en-US" b="1" smtClean="0"/>
            </a:br>
            <a:r>
              <a:rPr lang="zh-CN" altLang="en-US" b="1" smtClean="0"/>
              <a:t>特点：双重性、责任感、较内敛</a:t>
            </a:r>
            <a:br>
              <a:rPr lang="zh-CN" altLang="en-US" b="1" smtClean="0"/>
            </a:br>
            <a:r>
              <a:rPr lang="zh-CN" altLang="en-US" b="1" smtClean="0"/>
              <a:t>处处为别人着想，表面不跟别人计</a:t>
            </a:r>
            <a:r>
              <a:rPr lang="en-US" altLang="zh-CN" b="1" smtClean="0"/>
              <a:t/>
            </a:r>
            <a:br>
              <a:rPr lang="en-US" altLang="zh-CN" b="1" smtClean="0"/>
            </a:br>
            <a:r>
              <a:rPr lang="zh-CN" altLang="en-US" b="1" smtClean="0"/>
              <a:t>较，内心又很纠结；对人际关系过</a:t>
            </a:r>
            <a:r>
              <a:rPr lang="en-US" altLang="zh-CN" b="1" smtClean="0"/>
              <a:t/>
            </a:r>
            <a:br>
              <a:rPr lang="en-US" altLang="zh-CN" b="1" smtClean="0"/>
            </a:br>
            <a:r>
              <a:rPr lang="zh-CN" altLang="en-US" b="1" smtClean="0"/>
              <a:t>分焦虑、过于敏感；性情</a:t>
            </a:r>
            <a:r>
              <a:rPr lang="en-US" altLang="zh-CN" b="1" smtClean="0"/>
              <a:t/>
            </a:r>
            <a:br>
              <a:rPr lang="en-US" altLang="zh-CN" b="1" smtClean="0"/>
            </a:br>
            <a:r>
              <a:rPr lang="zh-CN" altLang="en-US" b="1" smtClean="0"/>
              <a:t>压抑，好生闷气，不善于</a:t>
            </a:r>
            <a:r>
              <a:rPr lang="en-US" altLang="zh-CN" b="1" smtClean="0"/>
              <a:t/>
            </a:r>
            <a:br>
              <a:rPr lang="en-US" altLang="zh-CN" b="1" smtClean="0"/>
            </a:br>
            <a:r>
              <a:rPr lang="zh-CN" altLang="en-US" b="1" smtClean="0"/>
              <a:t>表达自己的情绪</a:t>
            </a:r>
            <a:r>
              <a:rPr lang="zh-CN" altLang="en-US" smtClean="0"/>
              <a:t> </a:t>
            </a:r>
            <a:r>
              <a:rPr lang="zh-CN" altLang="en-US" b="1" smtClean="0"/>
              <a:t>。</a:t>
            </a:r>
            <a:r>
              <a:rPr lang="zh-CN" altLang="en-US" smtClean="0"/>
              <a:t> </a:t>
            </a:r>
          </a:p>
        </p:txBody>
      </p:sp>
      <p:pic>
        <p:nvPicPr>
          <p:cNvPr id="40963" name="Picture 3" descr="00020"/>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463" y="5307013"/>
            <a:ext cx="1125537" cy="150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0964" name="Picture 4" descr="01">
            <a:hlinkClick r:id="rId3"/>
          </p:cNvPr>
          <p:cNvPicPr>
            <a:picLocks noChangeAspect="1" noChangeArrowheads="1" noCrop="1"/>
          </p:cNvPicPr>
          <p:nvPr/>
        </p:nvPicPr>
        <p:blipFill>
          <a:blip r:embed="rId4">
            <a:extLst>
              <a:ext uri="{28A0092B-C50C-407E-A947-70E740481C1C}">
                <a14:useLocalDpi xmlns="" xmlns:a14="http://schemas.microsoft.com/office/drawing/2010/main" val="0"/>
              </a:ext>
            </a:extLst>
          </a:blip>
          <a:srcRect/>
          <a:stretch>
            <a:fillRect/>
          </a:stretch>
        </p:blipFill>
        <p:spPr bwMode="auto">
          <a:xfrm>
            <a:off x="6372225" y="404813"/>
            <a:ext cx="2232025" cy="151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350045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935288" y="825500"/>
            <a:ext cx="3724275" cy="731838"/>
          </a:xfrm>
        </p:spPr>
        <p:txBody>
          <a:bodyPr/>
          <a:lstStyle/>
          <a:p>
            <a:pPr eaLnBrk="1" hangingPunct="1"/>
            <a:r>
              <a:rPr lang="zh-CN" altLang="en-US" b="1" smtClean="0"/>
              <a:t>社会因素</a:t>
            </a:r>
          </a:p>
        </p:txBody>
      </p:sp>
      <p:sp>
        <p:nvSpPr>
          <p:cNvPr id="41987" name="Rectangle 3"/>
          <p:cNvSpPr>
            <a:spLocks noGrp="1" noChangeArrowheads="1"/>
          </p:cNvSpPr>
          <p:nvPr>
            <p:ph type="body" idx="1"/>
          </p:nvPr>
        </p:nvSpPr>
        <p:spPr>
          <a:xfrm>
            <a:off x="2051050" y="1668463"/>
            <a:ext cx="5257800" cy="4929187"/>
          </a:xfrm>
        </p:spPr>
        <p:txBody>
          <a:bodyPr/>
          <a:lstStyle/>
          <a:p>
            <a:pPr eaLnBrk="1" hangingPunct="1">
              <a:lnSpc>
                <a:spcPct val="130000"/>
              </a:lnSpc>
              <a:spcAft>
                <a:spcPct val="10000"/>
              </a:spcAft>
              <a:buFont typeface="Wingdings" panose="05000000000000000000" pitchFamily="2" charset="2"/>
              <a:buChar char="Ø"/>
            </a:pPr>
            <a:r>
              <a:rPr lang="zh-CN" altLang="en-US" sz="3600" b="1" smtClean="0"/>
              <a:t>社会环境的影响</a:t>
            </a:r>
            <a:endParaRPr lang="en-US" altLang="zh-CN" sz="3600" b="1" smtClean="0"/>
          </a:p>
          <a:p>
            <a:pPr eaLnBrk="1" hangingPunct="1">
              <a:lnSpc>
                <a:spcPct val="130000"/>
              </a:lnSpc>
              <a:spcAft>
                <a:spcPct val="10000"/>
              </a:spcAft>
              <a:buFont typeface="Wingdings" panose="05000000000000000000" pitchFamily="2" charset="2"/>
              <a:buChar char="Ø"/>
            </a:pPr>
            <a:r>
              <a:rPr lang="zh-CN" altLang="en-US" sz="3600" b="1" smtClean="0"/>
              <a:t>现代文明的发展</a:t>
            </a:r>
          </a:p>
          <a:p>
            <a:pPr eaLnBrk="1" hangingPunct="1">
              <a:lnSpc>
                <a:spcPct val="130000"/>
              </a:lnSpc>
              <a:spcAft>
                <a:spcPct val="10000"/>
              </a:spcAft>
              <a:buFont typeface="Wingdings" panose="05000000000000000000" pitchFamily="2" charset="2"/>
              <a:buChar char="Ø"/>
            </a:pPr>
            <a:r>
              <a:rPr lang="zh-CN" altLang="en-US" sz="3600" b="1" smtClean="0"/>
              <a:t>生活方式的改变</a:t>
            </a:r>
          </a:p>
          <a:p>
            <a:pPr eaLnBrk="1" hangingPunct="1">
              <a:lnSpc>
                <a:spcPct val="130000"/>
              </a:lnSpc>
              <a:spcAft>
                <a:spcPct val="10000"/>
              </a:spcAft>
              <a:buFont typeface="Wingdings" panose="05000000000000000000" pitchFamily="2" charset="2"/>
              <a:buChar char="Ø"/>
            </a:pPr>
            <a:r>
              <a:rPr lang="zh-CN" altLang="en-US" sz="3600" b="1" smtClean="0"/>
              <a:t>职业因素的竞争</a:t>
            </a:r>
          </a:p>
          <a:p>
            <a:pPr eaLnBrk="1" hangingPunct="1">
              <a:lnSpc>
                <a:spcPct val="130000"/>
              </a:lnSpc>
              <a:spcAft>
                <a:spcPct val="10000"/>
              </a:spcAft>
              <a:buFont typeface="Wingdings" panose="05000000000000000000" pitchFamily="2" charset="2"/>
              <a:buChar char="Ø"/>
            </a:pPr>
            <a:r>
              <a:rPr lang="zh-CN" altLang="en-US" sz="3600" b="1" smtClean="0"/>
              <a:t>生态环境的变化</a:t>
            </a:r>
          </a:p>
          <a:p>
            <a:pPr eaLnBrk="1" hangingPunct="1">
              <a:lnSpc>
                <a:spcPct val="130000"/>
              </a:lnSpc>
              <a:spcAft>
                <a:spcPct val="10000"/>
              </a:spcAft>
              <a:buFont typeface="Wingdings" panose="05000000000000000000" pitchFamily="2" charset="2"/>
              <a:buChar char="Ø"/>
            </a:pPr>
            <a:endParaRPr lang="zh-CN" altLang="en-US" sz="3600" b="1" smtClean="0"/>
          </a:p>
        </p:txBody>
      </p:sp>
      <p:pic>
        <p:nvPicPr>
          <p:cNvPr id="41988" name="Picture 4" descr="00020"/>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463" y="5373688"/>
            <a:ext cx="1125537" cy="150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354554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心身疾病发病机制 </a:t>
            </a:r>
            <a:endParaRPr lang="zh-CN" altLang="en-US" b="1" dirty="0"/>
          </a:p>
        </p:txBody>
      </p:sp>
      <p:sp>
        <p:nvSpPr>
          <p:cNvPr id="3" name="内容占位符 2"/>
          <p:cNvSpPr>
            <a:spLocks noGrp="1"/>
          </p:cNvSpPr>
          <p:nvPr>
            <p:ph idx="1"/>
          </p:nvPr>
        </p:nvSpPr>
        <p:spPr>
          <a:xfrm>
            <a:off x="1279524" y="1500174"/>
            <a:ext cx="7221565" cy="4625989"/>
          </a:xfrm>
        </p:spPr>
        <p:txBody>
          <a:bodyPr/>
          <a:lstStyle/>
          <a:p>
            <a:r>
              <a:rPr lang="zh-CN" altLang="en-US" sz="2000" b="1" dirty="0" smtClean="0"/>
              <a:t>心理社会因素在心身疾病的发生、发展和转归中起着重要作用。当生活事件导致的心理刺激达到一定的强度、频率和时限，再加上个体的某些个性特征使其对生活事 件的敏感性增强、耐受性和心理防御水平降低，就可能造成强烈、持久的紧张应激，从而导致大脑皮层激 烈、持续的心理情绪反应。这些情绪活动，通过边缘系统和下丘脑，使蓝斑交感肾上腺髓质系统强烈兴 奋，导致儿茶酚胺分泌增加，引起一系列控制内脏生理过程的</a:t>
            </a:r>
            <a:r>
              <a:rPr lang="zh-CN" altLang="en-US" sz="2000" b="1" dirty="0" smtClean="0">
                <a:solidFill>
                  <a:srgbClr val="FF0000"/>
                </a:solidFill>
              </a:rPr>
              <a:t>植物神经系统</a:t>
            </a:r>
            <a:r>
              <a:rPr lang="zh-CN" altLang="en-US" sz="2000" b="1" dirty="0" smtClean="0"/>
              <a:t>兴奋性增强；同时又可以使下 丘脑垂体肾上腺皮质系统强烈兴奋，导致糖皮质激素分泌增多，进而使全身</a:t>
            </a:r>
            <a:r>
              <a:rPr lang="zh-CN" altLang="en-US" sz="2000" b="1" dirty="0" smtClean="0">
                <a:solidFill>
                  <a:srgbClr val="FF0000"/>
                </a:solidFill>
              </a:rPr>
              <a:t>内分泌及免疫功能</a:t>
            </a:r>
            <a:r>
              <a:rPr lang="zh-CN" altLang="en-US" sz="2000" b="1" dirty="0" smtClean="0"/>
              <a:t>发生改 变，从而因情绪变化对生理功能产生影响。机体的生理变化可以涉及神经、内分泌、循环、呼吸、消化、 泌尿、生殖、骨胳肌及免疫等全身各系统。如果这些应激反应过于强烈、持久，就可能导致</a:t>
            </a:r>
            <a:r>
              <a:rPr lang="zh-CN" altLang="en-US" sz="2000" b="1" dirty="0" smtClean="0">
                <a:solidFill>
                  <a:srgbClr val="FF0000"/>
                </a:solidFill>
              </a:rPr>
              <a:t>相应器官系统 的功能障碍甚至疾病。</a:t>
            </a:r>
            <a:endParaRPr lang="en-US" altLang="zh-CN" sz="2000" b="1" dirty="0" smtClean="0">
              <a:solidFill>
                <a:srgbClr val="FF0000"/>
              </a:solidFill>
            </a:endParaRPr>
          </a:p>
          <a:p>
            <a:endParaRPr lang="zh-CN" altLang="en-US" sz="2000" dirty="0" smtClean="0"/>
          </a:p>
          <a:p>
            <a:endParaRPr lang="zh-CN" alt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00020"/>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463" y="5307013"/>
            <a:ext cx="1125537" cy="150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6499" name="Rectangle 3"/>
          <p:cNvSpPr>
            <a:spLocks noChangeArrowheads="1"/>
          </p:cNvSpPr>
          <p:nvPr/>
        </p:nvSpPr>
        <p:spPr bwMode="auto">
          <a:xfrm>
            <a:off x="1116013" y="987425"/>
            <a:ext cx="7345362" cy="4745038"/>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cap="sq">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lnSpc>
                <a:spcPct val="120000"/>
              </a:lnSpc>
              <a:spcBef>
                <a:spcPct val="0"/>
              </a:spcBef>
              <a:buFontTx/>
              <a:buNone/>
            </a:pPr>
            <a:r>
              <a:rPr kumimoji="1" lang="zh-CN" altLang="en-US" sz="3600" b="1">
                <a:latin typeface="Times New Roman" panose="02020603050405020304" pitchFamily="18" charset="0"/>
              </a:rPr>
              <a:t>心理应激</a:t>
            </a:r>
          </a:p>
          <a:p>
            <a:pPr eaLnBrk="1" hangingPunct="1">
              <a:lnSpc>
                <a:spcPct val="120000"/>
              </a:lnSpc>
              <a:spcBef>
                <a:spcPct val="0"/>
              </a:spcBef>
              <a:buFontTx/>
              <a:buNone/>
            </a:pPr>
            <a:r>
              <a:rPr kumimoji="1" lang="zh-CN" altLang="en-US" sz="3600" b="1">
                <a:latin typeface="Arial" panose="020B0604020202020204" pitchFamily="34" charset="0"/>
              </a:rPr>
              <a:t>由刺激引起的伴有躯体生理机能及心理活动改变的一种心身紧张状态。</a:t>
            </a:r>
            <a:r>
              <a:rPr kumimoji="1" lang="zh-CN" altLang="en-US" sz="3600">
                <a:latin typeface="Arial" panose="020B0604020202020204" pitchFamily="34" charset="0"/>
              </a:rPr>
              <a:t> </a:t>
            </a:r>
          </a:p>
          <a:p>
            <a:pPr eaLnBrk="1" hangingPunct="1">
              <a:lnSpc>
                <a:spcPct val="120000"/>
              </a:lnSpc>
              <a:spcBef>
                <a:spcPct val="0"/>
              </a:spcBef>
              <a:buFontTx/>
              <a:buNone/>
            </a:pPr>
            <a:r>
              <a:rPr kumimoji="1" lang="zh-CN" altLang="en-US" sz="3600" b="1">
                <a:latin typeface="Arial" panose="020B0604020202020204" pitchFamily="34" charset="0"/>
              </a:rPr>
              <a:t>应激是环境对机体的一种刺激；是机体对有害刺激的一种反应；</a:t>
            </a:r>
            <a:endParaRPr kumimoji="1" lang="en-US" altLang="zh-CN" sz="3600" b="1">
              <a:latin typeface="Arial" panose="020B0604020202020204" pitchFamily="34" charset="0"/>
            </a:endParaRPr>
          </a:p>
          <a:p>
            <a:pPr eaLnBrk="1" hangingPunct="1">
              <a:lnSpc>
                <a:spcPct val="120000"/>
              </a:lnSpc>
              <a:spcBef>
                <a:spcPct val="0"/>
              </a:spcBef>
              <a:buFontTx/>
              <a:buNone/>
            </a:pPr>
            <a:r>
              <a:rPr kumimoji="1" lang="zh-CN" altLang="en-US" sz="3600" b="1">
                <a:latin typeface="Arial" panose="020B0604020202020204" pitchFamily="34" charset="0"/>
              </a:rPr>
              <a:t>是机体与环境之间相互作用</a:t>
            </a:r>
            <a:endParaRPr kumimoji="1" lang="en-US" altLang="zh-CN" sz="3600" b="1">
              <a:latin typeface="Arial" panose="020B0604020202020204" pitchFamily="34" charset="0"/>
            </a:endParaRPr>
          </a:p>
          <a:p>
            <a:pPr eaLnBrk="1" hangingPunct="1">
              <a:lnSpc>
                <a:spcPct val="120000"/>
              </a:lnSpc>
              <a:spcBef>
                <a:spcPct val="0"/>
              </a:spcBef>
              <a:buFontTx/>
              <a:buNone/>
            </a:pPr>
            <a:r>
              <a:rPr kumimoji="1" lang="zh-CN" altLang="en-US" sz="3600" b="1">
                <a:latin typeface="Arial" panose="020B0604020202020204" pitchFamily="34" charset="0"/>
              </a:rPr>
              <a:t>的反应过程。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6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010" name="Rectangle 18"/>
          <p:cNvSpPr>
            <a:spLocks noChangeArrowheads="1"/>
          </p:cNvSpPr>
          <p:nvPr/>
        </p:nvSpPr>
        <p:spPr bwMode="auto">
          <a:xfrm>
            <a:off x="2844800" y="947738"/>
            <a:ext cx="5472113" cy="75193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cap="sq">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68686"/>
                  </a:outerShdw>
                </a:effectLst>
              </a14:hiddenEffects>
            </a:ext>
          </a:extLst>
        </p:spPr>
        <p:txBody>
          <a:bodyPr>
            <a:spAutoFit/>
            <a:flatTx/>
          </a:bodyPr>
          <a:lstStyle/>
          <a:p>
            <a:pPr eaLnBrk="1" hangingPunct="1">
              <a:lnSpc>
                <a:spcPct val="140000"/>
              </a:lnSpc>
              <a:defRPr/>
            </a:pPr>
            <a:r>
              <a:rPr lang="zh-CN" altLang="en-US" sz="3600" b="1" dirty="0">
                <a:latin typeface="+mj-ea"/>
                <a:ea typeface="+mj-ea"/>
              </a:rPr>
              <a:t>心理</a:t>
            </a:r>
            <a:r>
              <a:rPr lang="zh-CN" altLang="en-US" sz="3600" b="1" dirty="0" smtClean="0">
                <a:latin typeface="+mj-ea"/>
                <a:ea typeface="+mj-ea"/>
              </a:rPr>
              <a:t>应激</a:t>
            </a:r>
            <a:r>
              <a:rPr lang="zh-CN" altLang="en-US" sz="3600" b="1" dirty="0" smtClean="0">
                <a:latin typeface="+mj-ea"/>
                <a:ea typeface="+mj-ea"/>
              </a:rPr>
              <a:t>表现</a:t>
            </a:r>
            <a:endParaRPr lang="zh-CN" altLang="en-US" sz="3600" b="1" dirty="0">
              <a:latin typeface="+mj-ea"/>
              <a:ea typeface="+mj-ea"/>
            </a:endParaRPr>
          </a:p>
        </p:txBody>
      </p:sp>
      <p:pic>
        <p:nvPicPr>
          <p:cNvPr id="21507" name="Picture 22" descr="00020"/>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3663" y="5351463"/>
            <a:ext cx="1125537" cy="150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508" name="Rectangle 23"/>
          <p:cNvSpPr>
            <a:spLocks noChangeArrowheads="1"/>
          </p:cNvSpPr>
          <p:nvPr/>
        </p:nvSpPr>
        <p:spPr bwMode="auto">
          <a:xfrm>
            <a:off x="1403350" y="1557338"/>
            <a:ext cx="6048375" cy="4895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lnSpc>
                <a:spcPct val="130000"/>
              </a:lnSpc>
              <a:spcBef>
                <a:spcPct val="0"/>
              </a:spcBef>
              <a:buFontTx/>
              <a:buNone/>
            </a:pPr>
            <a:r>
              <a:rPr lang="en-US" altLang="zh-CN" sz="3600" b="1">
                <a:solidFill>
                  <a:schemeClr val="tx2"/>
                </a:solidFill>
                <a:latin typeface="Arial" panose="020B0604020202020204" pitchFamily="34" charset="0"/>
              </a:rPr>
              <a:t>1. </a:t>
            </a:r>
            <a:r>
              <a:rPr lang="zh-CN" altLang="en-US" sz="3600" b="1">
                <a:solidFill>
                  <a:schemeClr val="tx2"/>
                </a:solidFill>
                <a:latin typeface="Arial" panose="020B0604020202020204" pitchFamily="34" charset="0"/>
              </a:rPr>
              <a:t>生理反应</a:t>
            </a:r>
            <a:endParaRPr lang="en-US" altLang="zh-CN" sz="3600" b="1">
              <a:solidFill>
                <a:schemeClr val="tx2"/>
              </a:solidFill>
              <a:latin typeface="Arial" panose="020B0604020202020204" pitchFamily="34" charset="0"/>
            </a:endParaRPr>
          </a:p>
          <a:p>
            <a:pPr eaLnBrk="1" hangingPunct="1">
              <a:lnSpc>
                <a:spcPct val="130000"/>
              </a:lnSpc>
              <a:spcBef>
                <a:spcPct val="0"/>
              </a:spcBef>
              <a:buFontTx/>
              <a:buNone/>
            </a:pPr>
            <a:r>
              <a:rPr lang="en-US" altLang="zh-CN" sz="3600" b="1">
                <a:solidFill>
                  <a:schemeClr val="tx2"/>
                </a:solidFill>
                <a:latin typeface="Arial" panose="020B0604020202020204" pitchFamily="34" charset="0"/>
              </a:rPr>
              <a:t>2. </a:t>
            </a:r>
            <a:r>
              <a:rPr lang="zh-CN" altLang="en-US" sz="3600" b="1">
                <a:solidFill>
                  <a:schemeClr val="tx2"/>
                </a:solidFill>
                <a:latin typeface="Arial" panose="020B0604020202020204" pitchFamily="34" charset="0"/>
              </a:rPr>
              <a:t>心理反应</a:t>
            </a:r>
            <a:endParaRPr lang="en-US" altLang="zh-CN" sz="3600" b="1">
              <a:solidFill>
                <a:schemeClr val="tx2"/>
              </a:solidFill>
              <a:latin typeface="Arial" panose="020B0604020202020204" pitchFamily="34" charset="0"/>
            </a:endParaRPr>
          </a:p>
          <a:p>
            <a:pPr eaLnBrk="1" hangingPunct="1">
              <a:lnSpc>
                <a:spcPct val="130000"/>
              </a:lnSpc>
              <a:spcBef>
                <a:spcPct val="0"/>
              </a:spcBef>
              <a:buFontTx/>
              <a:buNone/>
            </a:pPr>
            <a:r>
              <a:rPr lang="en-US" altLang="zh-CN" sz="3600" b="1">
                <a:solidFill>
                  <a:schemeClr val="tx2"/>
                </a:solidFill>
                <a:latin typeface="Arial" panose="020B0604020202020204" pitchFamily="34" charset="0"/>
              </a:rPr>
              <a:t>3. </a:t>
            </a:r>
            <a:r>
              <a:rPr lang="zh-CN" altLang="en-US" sz="3600" b="1">
                <a:solidFill>
                  <a:schemeClr val="tx2"/>
                </a:solidFill>
                <a:latin typeface="Arial" panose="020B0604020202020204" pitchFamily="34" charset="0"/>
              </a:rPr>
              <a:t>行为反应</a:t>
            </a:r>
            <a:endParaRPr lang="en-US" altLang="zh-CN" sz="3600" b="1">
              <a:solidFill>
                <a:schemeClr val="tx2"/>
              </a:solidFill>
              <a:latin typeface="Arial" panose="020B0604020202020204" pitchFamily="34" charset="0"/>
            </a:endParaRPr>
          </a:p>
          <a:p>
            <a:pPr eaLnBrk="1" hangingPunct="1">
              <a:lnSpc>
                <a:spcPct val="130000"/>
              </a:lnSpc>
              <a:spcBef>
                <a:spcPct val="0"/>
              </a:spcBef>
              <a:buFontTx/>
              <a:buNone/>
            </a:pPr>
            <a:r>
              <a:rPr lang="zh-CN" altLang="en-US" sz="3600" b="1"/>
              <a:t>主要受神经系统、内分泌系统和免疫系统的影响。</a:t>
            </a:r>
            <a:r>
              <a:rPr lang="zh-CN" altLang="en-US" sz="3600">
                <a:solidFill>
                  <a:schemeClr val="tx2"/>
                </a:solidFill>
                <a:latin typeface="Arial" panose="020B0604020202020204" pitchFamily="34" charset="0"/>
              </a:rPr>
              <a:t/>
            </a:r>
            <a:br>
              <a:rPr lang="zh-CN" altLang="en-US" sz="3600">
                <a:solidFill>
                  <a:schemeClr val="tx2"/>
                </a:solidFill>
                <a:latin typeface="Arial" panose="020B0604020202020204" pitchFamily="34" charset="0"/>
              </a:rPr>
            </a:br>
            <a:endParaRPr lang="zh-CN" altLang="en-US" sz="3600" b="1">
              <a:solidFill>
                <a:schemeClr val="tx2"/>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ChangeArrowheads="1"/>
          </p:cNvSpPr>
          <p:nvPr>
            <p:ph type="title"/>
          </p:nvPr>
        </p:nvSpPr>
        <p:spPr>
          <a:xfrm>
            <a:off x="1042988" y="304800"/>
            <a:ext cx="7632700" cy="6219825"/>
          </a:xfrm>
        </p:spPr>
        <p:txBody>
          <a:bodyPr/>
          <a:lstStyle/>
          <a:p>
            <a:pPr>
              <a:lnSpc>
                <a:spcPct val="110000"/>
              </a:lnSpc>
            </a:pPr>
            <a:r>
              <a:rPr lang="zh-CN" altLang="en-US" b="1" smtClean="0">
                <a:solidFill>
                  <a:schemeClr val="tx1"/>
                </a:solidFill>
              </a:rPr>
              <a:t>生理反应</a:t>
            </a:r>
            <a:br>
              <a:rPr lang="zh-CN" altLang="en-US" b="1" smtClean="0">
                <a:solidFill>
                  <a:schemeClr val="tx1"/>
                </a:solidFill>
              </a:rPr>
            </a:br>
            <a:r>
              <a:rPr lang="zh-CN" altLang="en-US" b="1" smtClean="0">
                <a:solidFill>
                  <a:schemeClr val="tx1"/>
                </a:solidFill>
              </a:rPr>
              <a:t>急性、高水平应激可致心率加快、心肌收缩力增强、血压升高、汗腺分泌、血液重新分配，内脏血流减</a:t>
            </a:r>
            <a:r>
              <a:rPr lang="en-US" altLang="zh-CN" b="1" smtClean="0">
                <a:solidFill>
                  <a:schemeClr val="tx1"/>
                </a:solidFill>
              </a:rPr>
              <a:t/>
            </a:r>
            <a:br>
              <a:rPr lang="en-US" altLang="zh-CN" b="1" smtClean="0">
                <a:solidFill>
                  <a:schemeClr val="tx1"/>
                </a:solidFill>
              </a:rPr>
            </a:br>
            <a:r>
              <a:rPr lang="zh-CN" altLang="en-US" b="1" smtClean="0">
                <a:solidFill>
                  <a:schemeClr val="tx1"/>
                </a:solidFill>
              </a:rPr>
              <a:t>少、分解代谢加速、肝糖元</a:t>
            </a:r>
            <a:r>
              <a:rPr lang="en-US" altLang="zh-CN" b="1" smtClean="0">
                <a:solidFill>
                  <a:schemeClr val="tx1"/>
                </a:solidFill>
              </a:rPr>
              <a:t/>
            </a:r>
            <a:br>
              <a:rPr lang="en-US" altLang="zh-CN" b="1" smtClean="0">
                <a:solidFill>
                  <a:schemeClr val="tx1"/>
                </a:solidFill>
              </a:rPr>
            </a:br>
            <a:r>
              <a:rPr lang="zh-CN" altLang="en-US" b="1" smtClean="0">
                <a:solidFill>
                  <a:schemeClr val="tx1"/>
                </a:solidFill>
              </a:rPr>
              <a:t>分解，血糖升高等。是机体</a:t>
            </a:r>
            <a:r>
              <a:rPr lang="en-US" altLang="zh-CN" b="1" smtClean="0">
                <a:solidFill>
                  <a:schemeClr val="tx1"/>
                </a:solidFill>
              </a:rPr>
              <a:t/>
            </a:r>
            <a:br>
              <a:rPr lang="en-US" altLang="zh-CN" b="1" smtClean="0">
                <a:solidFill>
                  <a:schemeClr val="tx1"/>
                </a:solidFill>
              </a:rPr>
            </a:br>
            <a:r>
              <a:rPr lang="zh-CN" altLang="en-US" b="1" smtClean="0">
                <a:solidFill>
                  <a:schemeClr val="tx1"/>
                </a:solidFill>
              </a:rPr>
              <a:t>应急时的适应性反应，反应的</a:t>
            </a:r>
            <a:r>
              <a:rPr lang="en-US" altLang="zh-CN" b="1" smtClean="0">
                <a:solidFill>
                  <a:schemeClr val="tx1"/>
                </a:solidFill>
              </a:rPr>
              <a:t/>
            </a:r>
            <a:br>
              <a:rPr lang="en-US" altLang="zh-CN" b="1" smtClean="0">
                <a:solidFill>
                  <a:schemeClr val="tx1"/>
                </a:solidFill>
              </a:rPr>
            </a:br>
            <a:r>
              <a:rPr lang="zh-CN" altLang="en-US" b="1" smtClean="0">
                <a:solidFill>
                  <a:schemeClr val="tx1"/>
                </a:solidFill>
              </a:rPr>
              <a:t>后果是机体的极度疲劳。</a:t>
            </a:r>
          </a:p>
        </p:txBody>
      </p:sp>
      <p:pic>
        <p:nvPicPr>
          <p:cNvPr id="22531" name="Picture 6" descr="00020"/>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463" y="5162550"/>
            <a:ext cx="1125537" cy="150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a:xfrm>
            <a:off x="1187450" y="115888"/>
            <a:ext cx="7632700" cy="6553200"/>
          </a:xfrm>
        </p:spPr>
        <p:txBody>
          <a:bodyPr/>
          <a:lstStyle/>
          <a:p>
            <a:pPr>
              <a:lnSpc>
                <a:spcPct val="125000"/>
              </a:lnSpc>
            </a:pPr>
            <a:r>
              <a:rPr lang="zh-CN" altLang="en-US" b="1" smtClean="0">
                <a:solidFill>
                  <a:schemeClr val="tx1"/>
                </a:solidFill>
              </a:rPr>
              <a:t>慢性低水平</a:t>
            </a:r>
            <a:r>
              <a:rPr lang="zh-CN" altLang="en-US" b="1" smtClean="0"/>
              <a:t>应激</a:t>
            </a:r>
            <a:r>
              <a:rPr lang="en-US" altLang="zh-CN" b="1" smtClean="0"/>
              <a:t/>
            </a:r>
            <a:br>
              <a:rPr lang="en-US" altLang="zh-CN" b="1" smtClean="0"/>
            </a:br>
            <a:r>
              <a:rPr lang="zh-CN" altLang="en-US" b="1" smtClean="0"/>
              <a:t>对机体有损耗作用，当机体的系统长期超时工作而得不到休息和恢复，机体就会出现机能失调，内分泌系统及免疫系统机能低下。</a:t>
            </a:r>
            <a:br>
              <a:rPr lang="zh-CN" altLang="en-US" b="1" smtClean="0"/>
            </a:br>
            <a:r>
              <a:rPr lang="zh-CN" altLang="en-US" b="1" smtClean="0"/>
              <a:t>可引起骨骼肌、心肌和平滑</a:t>
            </a:r>
            <a:r>
              <a:rPr lang="en-US" altLang="zh-CN" b="1" smtClean="0"/>
              <a:t/>
            </a:r>
            <a:br>
              <a:rPr lang="en-US" altLang="zh-CN" b="1" smtClean="0"/>
            </a:br>
            <a:r>
              <a:rPr lang="zh-CN" altLang="en-US" b="1" smtClean="0"/>
              <a:t>肌慢性紧张性收缩，导致机</a:t>
            </a:r>
            <a:r>
              <a:rPr lang="en-US" altLang="zh-CN" b="1" smtClean="0"/>
              <a:t/>
            </a:r>
            <a:br>
              <a:rPr lang="en-US" altLang="zh-CN" b="1" smtClean="0"/>
            </a:br>
            <a:r>
              <a:rPr lang="zh-CN" altLang="en-US" b="1" smtClean="0"/>
              <a:t>体慢性疲劳倦怠。</a:t>
            </a:r>
          </a:p>
        </p:txBody>
      </p:sp>
      <p:pic>
        <p:nvPicPr>
          <p:cNvPr id="23555" name="Picture 6" descr="00020"/>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463" y="5162550"/>
            <a:ext cx="1125537" cy="150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2" descr="00020"/>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3663" y="5351463"/>
            <a:ext cx="1125537" cy="150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579" name="Rectangle 23"/>
          <p:cNvSpPr>
            <a:spLocks noChangeArrowheads="1"/>
          </p:cNvSpPr>
          <p:nvPr/>
        </p:nvSpPr>
        <p:spPr bwMode="auto">
          <a:xfrm>
            <a:off x="1042988" y="765175"/>
            <a:ext cx="7632700" cy="5327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lnSpc>
                <a:spcPct val="110000"/>
              </a:lnSpc>
              <a:spcBef>
                <a:spcPct val="0"/>
              </a:spcBef>
              <a:buFontTx/>
              <a:buNone/>
            </a:pPr>
            <a:r>
              <a:rPr lang="zh-CN" altLang="en-US" sz="3600" b="1">
                <a:solidFill>
                  <a:schemeClr val="tx2"/>
                </a:solidFill>
                <a:latin typeface="Arial" panose="020B0604020202020204" pitchFamily="34" charset="0"/>
              </a:rPr>
              <a:t>心理反应</a:t>
            </a:r>
            <a:r>
              <a:rPr lang="zh-CN" altLang="en-US" sz="3600">
                <a:solidFill>
                  <a:schemeClr val="tx2"/>
                </a:solidFill>
                <a:latin typeface="Arial" panose="020B0604020202020204" pitchFamily="34" charset="0"/>
              </a:rPr>
              <a:t/>
            </a:r>
            <a:br>
              <a:rPr lang="zh-CN" altLang="en-US" sz="3600">
                <a:solidFill>
                  <a:schemeClr val="tx2"/>
                </a:solidFill>
                <a:latin typeface="Arial" panose="020B0604020202020204" pitchFamily="34" charset="0"/>
              </a:rPr>
            </a:br>
            <a:r>
              <a:rPr lang="zh-CN" altLang="en-US" sz="3600" b="1">
                <a:solidFill>
                  <a:schemeClr val="tx2"/>
                </a:solidFill>
                <a:latin typeface="Arial" panose="020B0604020202020204" pitchFamily="34" charset="0"/>
              </a:rPr>
              <a:t>警觉、注意力集中、思维敏捷、情绪的适度唤起，这是适度的反应，有助于个体应付环境。</a:t>
            </a:r>
            <a:endParaRPr lang="en-US" altLang="zh-CN" sz="3600" b="1">
              <a:solidFill>
                <a:schemeClr val="tx2"/>
              </a:solidFill>
              <a:latin typeface="Arial" panose="020B0604020202020204" pitchFamily="34" charset="0"/>
            </a:endParaRPr>
          </a:p>
          <a:p>
            <a:pPr eaLnBrk="1" hangingPunct="1">
              <a:lnSpc>
                <a:spcPct val="110000"/>
              </a:lnSpc>
              <a:spcBef>
                <a:spcPct val="0"/>
              </a:spcBef>
              <a:buFontTx/>
              <a:buNone/>
            </a:pPr>
            <a:r>
              <a:rPr lang="zh-CN" altLang="en-US" sz="3600" b="1">
                <a:solidFill>
                  <a:schemeClr val="tx2"/>
                </a:solidFill>
                <a:latin typeface="Arial" panose="020B0604020202020204" pitchFamily="34" charset="0"/>
              </a:rPr>
              <a:t>过度的心理反应如过分焦虑、</a:t>
            </a:r>
            <a:endParaRPr lang="en-US" altLang="zh-CN" sz="3600" b="1">
              <a:solidFill>
                <a:schemeClr val="tx2"/>
              </a:solidFill>
              <a:latin typeface="Arial" panose="020B0604020202020204" pitchFamily="34" charset="0"/>
            </a:endParaRPr>
          </a:p>
          <a:p>
            <a:pPr eaLnBrk="1" hangingPunct="1">
              <a:lnSpc>
                <a:spcPct val="110000"/>
              </a:lnSpc>
              <a:spcBef>
                <a:spcPct val="0"/>
              </a:spcBef>
              <a:buFontTx/>
              <a:buNone/>
            </a:pPr>
            <a:r>
              <a:rPr lang="zh-CN" altLang="en-US" sz="3600" b="1">
                <a:solidFill>
                  <a:schemeClr val="tx2"/>
                </a:solidFill>
                <a:latin typeface="Arial" panose="020B0604020202020204" pitchFamily="34" charset="0"/>
              </a:rPr>
              <a:t>抑郁、愤怒、沮丧、失望等，</a:t>
            </a:r>
            <a:endParaRPr lang="en-US" altLang="zh-CN" sz="3600" b="1">
              <a:solidFill>
                <a:schemeClr val="tx2"/>
              </a:solidFill>
              <a:latin typeface="Arial" panose="020B0604020202020204" pitchFamily="34" charset="0"/>
            </a:endParaRPr>
          </a:p>
          <a:p>
            <a:pPr eaLnBrk="1" hangingPunct="1">
              <a:lnSpc>
                <a:spcPct val="110000"/>
              </a:lnSpc>
              <a:spcBef>
                <a:spcPct val="0"/>
              </a:spcBef>
              <a:buFontTx/>
              <a:buNone/>
            </a:pPr>
            <a:r>
              <a:rPr lang="zh-CN" altLang="en-US" sz="3600" b="1">
                <a:solidFill>
                  <a:schemeClr val="tx2"/>
                </a:solidFill>
                <a:latin typeface="Arial" panose="020B0604020202020204" pitchFamily="34" charset="0"/>
              </a:rPr>
              <a:t>会使人自我评价能力降低、</a:t>
            </a:r>
            <a:endParaRPr lang="en-US" altLang="zh-CN" sz="3600" b="1">
              <a:solidFill>
                <a:schemeClr val="tx2"/>
              </a:solidFill>
              <a:latin typeface="Arial" panose="020B0604020202020204" pitchFamily="34" charset="0"/>
            </a:endParaRPr>
          </a:p>
          <a:p>
            <a:pPr eaLnBrk="1" hangingPunct="1">
              <a:lnSpc>
                <a:spcPct val="110000"/>
              </a:lnSpc>
              <a:spcBef>
                <a:spcPct val="0"/>
              </a:spcBef>
              <a:buFontTx/>
              <a:buNone/>
            </a:pPr>
            <a:r>
              <a:rPr lang="zh-CN" altLang="en-US" sz="3600" b="1">
                <a:solidFill>
                  <a:schemeClr val="tx2"/>
                </a:solidFill>
                <a:latin typeface="Arial" panose="020B0604020202020204" pitchFamily="34" charset="0"/>
              </a:rPr>
              <a:t>自信心减弱，表现出消极被</a:t>
            </a:r>
            <a:endParaRPr lang="en-US" altLang="zh-CN" sz="3600" b="1">
              <a:solidFill>
                <a:schemeClr val="tx2"/>
              </a:solidFill>
              <a:latin typeface="Arial" panose="020B0604020202020204" pitchFamily="34" charset="0"/>
            </a:endParaRPr>
          </a:p>
          <a:p>
            <a:pPr eaLnBrk="1" hangingPunct="1">
              <a:lnSpc>
                <a:spcPct val="110000"/>
              </a:lnSpc>
              <a:spcBef>
                <a:spcPct val="0"/>
              </a:spcBef>
              <a:buFontTx/>
              <a:buNone/>
            </a:pPr>
            <a:r>
              <a:rPr lang="zh-CN" altLang="en-US" sz="3600" b="1">
                <a:solidFill>
                  <a:schemeClr val="tx2"/>
                </a:solidFill>
                <a:latin typeface="Arial" panose="020B0604020202020204" pitchFamily="34" charset="0"/>
              </a:rPr>
              <a:t>动、无所适从。</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16013" y="333375"/>
            <a:ext cx="7561262" cy="5932488"/>
          </a:xfrm>
        </p:spPr>
        <p:txBody>
          <a:bodyPr/>
          <a:lstStyle/>
          <a:p>
            <a:pPr>
              <a:lnSpc>
                <a:spcPct val="120000"/>
              </a:lnSpc>
              <a:spcBef>
                <a:spcPct val="5000"/>
              </a:spcBef>
            </a:pPr>
            <a:r>
              <a:rPr lang="zh-CN" altLang="en-US" b="1" smtClean="0"/>
              <a:t>行为反应</a:t>
            </a:r>
            <a:br>
              <a:rPr lang="zh-CN" altLang="en-US" b="1" smtClean="0"/>
            </a:br>
            <a:r>
              <a:rPr lang="zh-CN" altLang="en-US" b="1" smtClean="0"/>
              <a:t>分直接反应和间接反应。直接行为反应指直接面临紧张刺激时为了消除刺激源而做出的行为反应。</a:t>
            </a:r>
            <a:r>
              <a:rPr lang="en-US" altLang="zh-CN" b="1" smtClean="0"/>
              <a:t/>
            </a:r>
            <a:br>
              <a:rPr lang="en-US" altLang="zh-CN" b="1" smtClean="0"/>
            </a:br>
            <a:r>
              <a:rPr lang="zh-CN" altLang="en-US" b="1" smtClean="0"/>
              <a:t>间接行为反应指为了减少</a:t>
            </a:r>
            <a:r>
              <a:rPr lang="en-US" altLang="zh-CN" b="1" smtClean="0"/>
              <a:t/>
            </a:r>
            <a:br>
              <a:rPr lang="en-US" altLang="zh-CN" b="1" smtClean="0"/>
            </a:br>
            <a:r>
              <a:rPr lang="zh-CN" altLang="en-US" b="1" smtClean="0"/>
              <a:t>或暂时消除压力体验的有关</a:t>
            </a:r>
            <a:r>
              <a:rPr lang="en-US" altLang="zh-CN" b="1" smtClean="0"/>
              <a:t/>
            </a:r>
            <a:br>
              <a:rPr lang="en-US" altLang="zh-CN" b="1" smtClean="0"/>
            </a:br>
            <a:r>
              <a:rPr lang="zh-CN" altLang="en-US" b="1" smtClean="0"/>
              <a:t>苦恼</a:t>
            </a:r>
            <a:r>
              <a:rPr lang="en-US" altLang="zh-CN" b="1" smtClean="0"/>
              <a:t>,</a:t>
            </a:r>
            <a:r>
              <a:rPr lang="zh-CN" altLang="en-US" b="1" smtClean="0"/>
              <a:t> 采取某些特殊措施缓</a:t>
            </a:r>
            <a:r>
              <a:rPr lang="en-US" altLang="zh-CN" b="1" smtClean="0"/>
              <a:t/>
            </a:r>
            <a:br>
              <a:rPr lang="en-US" altLang="zh-CN" b="1" smtClean="0"/>
            </a:br>
            <a:r>
              <a:rPr lang="zh-CN" altLang="en-US" b="1" smtClean="0"/>
              <a:t>解紧张状态。</a:t>
            </a:r>
          </a:p>
        </p:txBody>
      </p:sp>
      <p:pic>
        <p:nvPicPr>
          <p:cNvPr id="25603" name="Picture 3" descr="00020"/>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463" y="5307013"/>
            <a:ext cx="1125537" cy="150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522" name="Group 2"/>
          <p:cNvGrpSpPr>
            <a:grpSpLocks/>
          </p:cNvGrpSpPr>
          <p:nvPr/>
        </p:nvGrpSpPr>
        <p:grpSpPr bwMode="auto">
          <a:xfrm>
            <a:off x="3995738" y="5229225"/>
            <a:ext cx="2757487" cy="1511300"/>
            <a:chOff x="3660" y="2796"/>
            <a:chExt cx="1737" cy="952"/>
          </a:xfrm>
        </p:grpSpPr>
        <p:sp>
          <p:nvSpPr>
            <p:cNvPr id="26638" name="AutoShape 3"/>
            <p:cNvSpPr>
              <a:spLocks noChangeArrowheads="1"/>
            </p:cNvSpPr>
            <p:nvPr/>
          </p:nvSpPr>
          <p:spPr bwMode="auto">
            <a:xfrm>
              <a:off x="3660" y="2796"/>
              <a:ext cx="1737" cy="952"/>
            </a:xfrm>
            <a:prstGeom prst="can">
              <a:avLst>
                <a:gd name="adj" fmla="val 50000"/>
              </a:avLst>
            </a:prstGeom>
            <a:solidFill>
              <a:srgbClr val="FF00FF"/>
            </a:solidFill>
            <a:ln w="9525" cap="sq">
              <a:solidFill>
                <a:srgbClr val="000000"/>
              </a:solidFill>
              <a:round/>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wrap="none" anchor="ct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6639" name="Text Box 4"/>
            <p:cNvSpPr txBox="1">
              <a:spLocks noChangeArrowheads="1"/>
            </p:cNvSpPr>
            <p:nvPr/>
          </p:nvSpPr>
          <p:spPr bwMode="auto">
            <a:xfrm>
              <a:off x="3897" y="2886"/>
              <a:ext cx="132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rPr>
                <a:t>文化性应激源</a:t>
              </a:r>
            </a:p>
          </p:txBody>
        </p:sp>
      </p:grpSp>
      <p:grpSp>
        <p:nvGrpSpPr>
          <p:cNvPr id="107525" name="Group 5"/>
          <p:cNvGrpSpPr>
            <a:grpSpLocks/>
          </p:cNvGrpSpPr>
          <p:nvPr/>
        </p:nvGrpSpPr>
        <p:grpSpPr bwMode="auto">
          <a:xfrm>
            <a:off x="3276600" y="3789363"/>
            <a:ext cx="2757488" cy="1511300"/>
            <a:chOff x="1392" y="2784"/>
            <a:chExt cx="1737" cy="952"/>
          </a:xfrm>
        </p:grpSpPr>
        <p:sp>
          <p:nvSpPr>
            <p:cNvPr id="26636" name="AutoShape 6"/>
            <p:cNvSpPr>
              <a:spLocks noChangeArrowheads="1"/>
            </p:cNvSpPr>
            <p:nvPr/>
          </p:nvSpPr>
          <p:spPr bwMode="auto">
            <a:xfrm>
              <a:off x="1392" y="2784"/>
              <a:ext cx="1737" cy="952"/>
            </a:xfrm>
            <a:prstGeom prst="can">
              <a:avLst>
                <a:gd name="adj" fmla="val 50000"/>
              </a:avLst>
            </a:prstGeom>
            <a:solidFill>
              <a:srgbClr val="00FF00"/>
            </a:solidFill>
            <a:ln w="9525" cap="sq">
              <a:solidFill>
                <a:srgbClr val="000000"/>
              </a:solidFill>
              <a:round/>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wrap="none" anchor="ct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6637" name="Text Box 7"/>
            <p:cNvSpPr txBox="1">
              <a:spLocks noChangeArrowheads="1"/>
            </p:cNvSpPr>
            <p:nvPr/>
          </p:nvSpPr>
          <p:spPr bwMode="auto">
            <a:xfrm>
              <a:off x="1629" y="2871"/>
              <a:ext cx="127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spcBef>
                  <a:spcPct val="50000"/>
                </a:spcBef>
                <a:buFontTx/>
                <a:buNone/>
              </a:pPr>
              <a:r>
                <a:rPr kumimoji="1" lang="zh-CN" altLang="en-US" sz="2400">
                  <a:latin typeface="Times New Roman" panose="02020603050405020304" pitchFamily="18" charset="0"/>
                  <a:ea typeface="黑体" panose="02010609060101010101" pitchFamily="49" charset="-122"/>
                </a:rPr>
                <a:t>社会性应激源</a:t>
              </a:r>
            </a:p>
          </p:txBody>
        </p:sp>
      </p:grpSp>
      <p:sp>
        <p:nvSpPr>
          <p:cNvPr id="26628" name="Rectangle 8"/>
          <p:cNvSpPr>
            <a:spLocks noChangeArrowheads="1"/>
          </p:cNvSpPr>
          <p:nvPr/>
        </p:nvSpPr>
        <p:spPr bwMode="auto">
          <a:xfrm>
            <a:off x="2627313" y="312738"/>
            <a:ext cx="4206875" cy="806450"/>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cap="sq">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algn="ctr" eaLnBrk="1" hangingPunct="1">
              <a:lnSpc>
                <a:spcPct val="130000"/>
              </a:lnSpc>
              <a:spcBef>
                <a:spcPct val="0"/>
              </a:spcBef>
              <a:buFontTx/>
              <a:buNone/>
            </a:pPr>
            <a:r>
              <a:rPr kumimoji="1" lang="zh-CN" altLang="en-US" sz="3600" b="1">
                <a:latin typeface="Times New Roman" panose="02020603050405020304" pitchFamily="18" charset="0"/>
                <a:ea typeface="隶书" panose="02010509060101010101" pitchFamily="49" charset="-122"/>
              </a:rPr>
              <a:t>应激源分类</a:t>
            </a:r>
            <a:endParaRPr kumimoji="1" lang="zh-CN" altLang="en-US" sz="3600">
              <a:latin typeface="Times New Roman" panose="02020603050405020304" pitchFamily="18" charset="0"/>
              <a:ea typeface="隶书" panose="02010509060101010101" pitchFamily="49" charset="-122"/>
            </a:endParaRPr>
          </a:p>
        </p:txBody>
      </p:sp>
      <p:pic>
        <p:nvPicPr>
          <p:cNvPr id="26629" name="Picture 9" descr="00020"/>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463" y="5307013"/>
            <a:ext cx="1125537" cy="150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07530" name="Group 10"/>
          <p:cNvGrpSpPr>
            <a:grpSpLocks/>
          </p:cNvGrpSpPr>
          <p:nvPr/>
        </p:nvGrpSpPr>
        <p:grpSpPr bwMode="auto">
          <a:xfrm>
            <a:off x="1403350" y="1196975"/>
            <a:ext cx="2755900" cy="1512888"/>
            <a:chOff x="1371" y="1525"/>
            <a:chExt cx="1736" cy="953"/>
          </a:xfrm>
        </p:grpSpPr>
        <p:sp>
          <p:nvSpPr>
            <p:cNvPr id="26634" name="AutoShape 11"/>
            <p:cNvSpPr>
              <a:spLocks noChangeArrowheads="1"/>
            </p:cNvSpPr>
            <p:nvPr/>
          </p:nvSpPr>
          <p:spPr bwMode="auto">
            <a:xfrm>
              <a:off x="1371" y="1525"/>
              <a:ext cx="1736" cy="953"/>
            </a:xfrm>
            <a:prstGeom prst="can">
              <a:avLst>
                <a:gd name="adj" fmla="val 50000"/>
              </a:avLst>
            </a:prstGeom>
            <a:solidFill>
              <a:srgbClr val="00FFFF"/>
            </a:solidFill>
            <a:ln w="9525" cap="sq">
              <a:solidFill>
                <a:srgbClr val="000000"/>
              </a:solidFill>
              <a:round/>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wrap="none" anchor="ct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6635" name="Text Box 12"/>
            <p:cNvSpPr txBox="1">
              <a:spLocks noChangeArrowheads="1"/>
            </p:cNvSpPr>
            <p:nvPr/>
          </p:nvSpPr>
          <p:spPr bwMode="auto">
            <a:xfrm>
              <a:off x="1573" y="1580"/>
              <a:ext cx="1374" cy="3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spcBef>
                  <a:spcPct val="50000"/>
                </a:spcBef>
                <a:buFontTx/>
                <a:buNone/>
              </a:pPr>
              <a:r>
                <a:rPr kumimoji="1" lang="zh-CN" altLang="en-US" sz="2600" b="1">
                  <a:latin typeface="黑体" panose="02010609060101010101" pitchFamily="49" charset="-122"/>
                  <a:ea typeface="黑体" panose="02010609060101010101" pitchFamily="49" charset="-122"/>
                </a:rPr>
                <a:t>躯体性应激源</a:t>
              </a:r>
              <a:endParaRPr kumimoji="1" lang="zh-CN" altLang="en-US" sz="2600" b="1">
                <a:latin typeface="Times New Roman" panose="02020603050405020304" pitchFamily="18" charset="0"/>
              </a:endParaRPr>
            </a:p>
          </p:txBody>
        </p:sp>
      </p:grpSp>
      <p:grpSp>
        <p:nvGrpSpPr>
          <p:cNvPr id="107533" name="Group 13"/>
          <p:cNvGrpSpPr>
            <a:grpSpLocks/>
          </p:cNvGrpSpPr>
          <p:nvPr/>
        </p:nvGrpSpPr>
        <p:grpSpPr bwMode="auto">
          <a:xfrm>
            <a:off x="2411413" y="2492375"/>
            <a:ext cx="2757487" cy="1441450"/>
            <a:chOff x="3624" y="1385"/>
            <a:chExt cx="1737" cy="952"/>
          </a:xfrm>
        </p:grpSpPr>
        <p:sp>
          <p:nvSpPr>
            <p:cNvPr id="26632" name="AutoShape 14"/>
            <p:cNvSpPr>
              <a:spLocks noChangeArrowheads="1"/>
            </p:cNvSpPr>
            <p:nvPr/>
          </p:nvSpPr>
          <p:spPr bwMode="auto">
            <a:xfrm>
              <a:off x="3624" y="1385"/>
              <a:ext cx="1737" cy="952"/>
            </a:xfrm>
            <a:prstGeom prst="can">
              <a:avLst>
                <a:gd name="adj" fmla="val 50000"/>
              </a:avLst>
            </a:prstGeom>
            <a:solidFill>
              <a:srgbClr val="FF9900"/>
            </a:solidFill>
            <a:ln w="9525" cap="sq">
              <a:solidFill>
                <a:srgbClr val="000000"/>
              </a:solidFill>
              <a:round/>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wrap="none" anchor="ct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6633" name="Text Box 15"/>
            <p:cNvSpPr txBox="1">
              <a:spLocks noChangeArrowheads="1"/>
            </p:cNvSpPr>
            <p:nvPr/>
          </p:nvSpPr>
          <p:spPr bwMode="auto">
            <a:xfrm>
              <a:off x="3873" y="1479"/>
              <a:ext cx="1344" cy="3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spcBef>
                  <a:spcPct val="50000"/>
                </a:spcBef>
                <a:buFontTx/>
                <a:buNone/>
              </a:pPr>
              <a:r>
                <a:rPr kumimoji="1" lang="zh-CN" altLang="en-US" sz="2400">
                  <a:solidFill>
                    <a:srgbClr val="000000"/>
                  </a:solidFill>
                  <a:latin typeface="Times New Roman" panose="02020603050405020304" pitchFamily="18" charset="0"/>
                  <a:ea typeface="黑体" panose="02010609060101010101" pitchFamily="49" charset="-122"/>
                </a:rPr>
                <a:t>心理性应激源</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5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nodeType="clickEffect">
                                  <p:stCondLst>
                                    <p:cond delay="0"/>
                                  </p:stCondLst>
                                  <p:childTnLst>
                                    <p:set>
                                      <p:cBhvr>
                                        <p:cTn id="10" dur="1" fill="hold">
                                          <p:stCondLst>
                                            <p:cond delay="0"/>
                                          </p:stCondLst>
                                        </p:cTn>
                                        <p:tgtEl>
                                          <p:spTgt spid="107533"/>
                                        </p:tgtEl>
                                        <p:attrNameLst>
                                          <p:attrName>style.visibility</p:attrName>
                                        </p:attrNameLst>
                                      </p:cBhvr>
                                      <p:to>
                                        <p:strVal val="visible"/>
                                      </p:to>
                                    </p:set>
                                    <p:animEffect transition="in" filter="box(in)">
                                      <p:cBhvr>
                                        <p:cTn id="11" dur="500"/>
                                        <p:tgtEl>
                                          <p:spTgt spid="10753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107525"/>
                                        </p:tgtEl>
                                        <p:attrNameLst>
                                          <p:attrName>style.visibility</p:attrName>
                                        </p:attrNameLst>
                                      </p:cBhvr>
                                      <p:to>
                                        <p:strVal val="visible"/>
                                      </p:to>
                                    </p:set>
                                    <p:animEffect transition="in" filter="checkerboard(across)">
                                      <p:cBhvr>
                                        <p:cTn id="16" dur="500"/>
                                        <p:tgtEl>
                                          <p:spTgt spid="10752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0" presetClass="entr" presetSubtype="0" fill="hold" nodeType="clickEffect">
                                  <p:stCondLst>
                                    <p:cond delay="0"/>
                                  </p:stCondLst>
                                  <p:childTnLst>
                                    <p:set>
                                      <p:cBhvr>
                                        <p:cTn id="20" dur="1" fill="hold">
                                          <p:stCondLst>
                                            <p:cond delay="0"/>
                                          </p:stCondLst>
                                        </p:cTn>
                                        <p:tgtEl>
                                          <p:spTgt spid="107522"/>
                                        </p:tgtEl>
                                        <p:attrNameLst>
                                          <p:attrName>style.visibility</p:attrName>
                                        </p:attrNameLst>
                                      </p:cBhvr>
                                      <p:to>
                                        <p:strVal val="visible"/>
                                      </p:to>
                                    </p:set>
                                    <p:animEffect transition="in" filter="wedge">
                                      <p:cBhvr>
                                        <p:cTn id="21" dur="2000"/>
                                        <p:tgtEl>
                                          <p:spTgt spid="107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1538" y="1500174"/>
            <a:ext cx="7000924" cy="5262979"/>
          </a:xfrm>
          <a:prstGeom prst="rect">
            <a:avLst/>
          </a:prstGeom>
        </p:spPr>
        <p:txBody>
          <a:bodyPr wrap="square">
            <a:spAutoFit/>
          </a:bodyPr>
          <a:lstStyle/>
          <a:p>
            <a:pPr eaLnBrk="1" hangingPunct="1">
              <a:lnSpc>
                <a:spcPct val="120000"/>
              </a:lnSpc>
            </a:pPr>
            <a:endParaRPr kumimoji="1" lang="en-US" altLang="zh-CN" sz="4000" b="1" dirty="0" smtClean="0">
              <a:latin typeface="Times New Roman" panose="02020603050405020304" pitchFamily="18" charset="0"/>
            </a:endParaRPr>
          </a:p>
          <a:p>
            <a:pPr eaLnBrk="1" hangingPunct="1">
              <a:lnSpc>
                <a:spcPct val="120000"/>
              </a:lnSpc>
            </a:pPr>
            <a:r>
              <a:rPr kumimoji="1" lang="zh-CN" altLang="en-US" sz="4000" b="1" dirty="0" smtClean="0">
                <a:latin typeface="Times New Roman" panose="02020603050405020304" pitchFamily="18" charset="0"/>
              </a:rPr>
              <a:t>心身疾病：发病前存在明显的心理因素与一定的性格缺陷；发病后心理因素与躯体因素互相影响，促使</a:t>
            </a:r>
            <a:r>
              <a:rPr kumimoji="1" lang="zh-CN" altLang="en-US" sz="4000" b="1" dirty="0" smtClean="0"/>
              <a:t>躯体疾病</a:t>
            </a:r>
            <a:r>
              <a:rPr kumimoji="1" lang="zh-CN" altLang="en-US" sz="4000" b="1" dirty="0" smtClean="0">
                <a:latin typeface="Times New Roman" panose="02020603050405020304" pitchFamily="18" charset="0"/>
              </a:rPr>
              <a:t>加重或复杂化；其发生和防治与心理社会因素密切相关。</a:t>
            </a:r>
            <a:r>
              <a:rPr kumimoji="1" lang="zh-CN" altLang="en-US" sz="4000" dirty="0" smtClean="0">
                <a:latin typeface="Times New Roman" panose="02020603050405020304" pitchFamily="18" charset="0"/>
              </a:rPr>
              <a:t> </a:t>
            </a:r>
            <a:endParaRPr lang="zh-CN" altLang="en-US" sz="4000" dirty="0"/>
          </a:p>
        </p:txBody>
      </p:sp>
      <p:sp>
        <p:nvSpPr>
          <p:cNvPr id="3" name="标题 2"/>
          <p:cNvSpPr>
            <a:spLocks noGrp="1"/>
          </p:cNvSpPr>
          <p:nvPr>
            <p:ph type="title"/>
          </p:nvPr>
        </p:nvSpPr>
        <p:spPr>
          <a:xfrm>
            <a:off x="1071538" y="0"/>
            <a:ext cx="7000923" cy="2571768"/>
          </a:xfrm>
        </p:spPr>
        <p:txBody>
          <a:bodyPr/>
          <a:lstStyle/>
          <a:p>
            <a:r>
              <a:rPr kumimoji="1" lang="zh-CN" altLang="en-US" sz="4800" b="1" dirty="0" smtClean="0">
                <a:latin typeface="Times New Roman" panose="02020603050405020304" pitchFamily="18" charset="0"/>
              </a:rPr>
              <a:t>心身疾病：</a:t>
            </a:r>
            <a:endParaRPr lang="zh-CN" altLang="en-US" sz="4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1187450" y="404813"/>
            <a:ext cx="7416800" cy="2592387"/>
          </a:xfrm>
          <a:noFill/>
        </p:spPr>
        <p:txBody>
          <a:bodyPr/>
          <a:lstStyle/>
          <a:p>
            <a:pPr>
              <a:lnSpc>
                <a:spcPct val="115000"/>
              </a:lnSpc>
              <a:spcBef>
                <a:spcPct val="5000"/>
              </a:spcBef>
            </a:pPr>
            <a:r>
              <a:rPr lang="zh-CN" altLang="en-US" b="1" smtClean="0">
                <a:solidFill>
                  <a:schemeClr val="tx1"/>
                </a:solidFill>
              </a:rPr>
              <a:t>躯体性应激源</a:t>
            </a:r>
            <a:br>
              <a:rPr lang="zh-CN" altLang="en-US" b="1" smtClean="0">
                <a:solidFill>
                  <a:schemeClr val="tx1"/>
                </a:solidFill>
              </a:rPr>
            </a:br>
            <a:r>
              <a:rPr lang="zh-CN" altLang="en-US" b="1" smtClean="0">
                <a:solidFill>
                  <a:schemeClr val="tx1"/>
                </a:solidFill>
              </a:rPr>
              <a:t>包括各种疼痛、久治不愈的疾病、意外伤害所致的伤残等刺激。</a:t>
            </a:r>
          </a:p>
        </p:txBody>
      </p:sp>
      <p:sp>
        <p:nvSpPr>
          <p:cNvPr id="417795" name="Rectangle 3"/>
          <p:cNvSpPr>
            <a:spLocks noChangeArrowheads="1"/>
          </p:cNvSpPr>
          <p:nvPr/>
        </p:nvSpPr>
        <p:spPr bwMode="auto">
          <a:xfrm>
            <a:off x="1187450" y="2662238"/>
            <a:ext cx="6697663" cy="36464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lnSpc>
                <a:spcPct val="115000"/>
              </a:lnSpc>
              <a:spcBef>
                <a:spcPct val="15000"/>
              </a:spcBef>
              <a:buFontTx/>
              <a:buNone/>
            </a:pPr>
            <a:r>
              <a:rPr lang="zh-CN" altLang="en-US" sz="3600" b="1">
                <a:latin typeface="Arial" panose="020B0604020202020204" pitchFamily="34" charset="0"/>
              </a:rPr>
              <a:t>心理性应激源</a:t>
            </a:r>
            <a:br>
              <a:rPr lang="zh-CN" altLang="en-US" sz="3600" b="1">
                <a:latin typeface="Arial" panose="020B0604020202020204" pitchFamily="34" charset="0"/>
              </a:rPr>
            </a:br>
            <a:r>
              <a:rPr lang="zh-CN" altLang="en-US" sz="3600" b="1">
                <a:latin typeface="Arial" panose="020B0604020202020204" pitchFamily="34" charset="0"/>
              </a:rPr>
              <a:t>如心理冲突、人际关系的焦</a:t>
            </a:r>
            <a:endParaRPr lang="en-US" altLang="zh-CN" sz="3600" b="1">
              <a:latin typeface="Arial" panose="020B0604020202020204" pitchFamily="34" charset="0"/>
            </a:endParaRPr>
          </a:p>
          <a:p>
            <a:pPr eaLnBrk="1" hangingPunct="1">
              <a:lnSpc>
                <a:spcPct val="115000"/>
              </a:lnSpc>
              <a:spcBef>
                <a:spcPct val="15000"/>
              </a:spcBef>
              <a:buFontTx/>
              <a:buNone/>
            </a:pPr>
            <a:r>
              <a:rPr lang="zh-CN" altLang="en-US" sz="3600" b="1">
                <a:latin typeface="Arial" panose="020B0604020202020204" pitchFamily="34" charset="0"/>
              </a:rPr>
              <a:t>虑、负性生活事件、学业或</a:t>
            </a:r>
            <a:endParaRPr lang="en-US" altLang="zh-CN" sz="3600" b="1">
              <a:latin typeface="Arial" panose="020B0604020202020204" pitchFamily="34" charset="0"/>
            </a:endParaRPr>
          </a:p>
          <a:p>
            <a:pPr eaLnBrk="1" hangingPunct="1">
              <a:lnSpc>
                <a:spcPct val="115000"/>
              </a:lnSpc>
              <a:spcBef>
                <a:spcPct val="15000"/>
              </a:spcBef>
              <a:buFontTx/>
              <a:buNone/>
            </a:pPr>
            <a:r>
              <a:rPr lang="zh-CN" altLang="en-US" sz="3600" b="1">
                <a:latin typeface="Arial" panose="020B0604020202020204" pitchFamily="34" charset="0"/>
              </a:rPr>
              <a:t>职业的压力和紧张，恐惧和</a:t>
            </a:r>
            <a:endParaRPr lang="en-US" altLang="zh-CN" sz="3600" b="1">
              <a:latin typeface="Arial" panose="020B0604020202020204" pitchFamily="34" charset="0"/>
            </a:endParaRPr>
          </a:p>
          <a:p>
            <a:pPr eaLnBrk="1" hangingPunct="1">
              <a:lnSpc>
                <a:spcPct val="115000"/>
              </a:lnSpc>
              <a:spcBef>
                <a:spcPct val="15000"/>
              </a:spcBef>
              <a:buFontTx/>
              <a:buNone/>
            </a:pPr>
            <a:r>
              <a:rPr lang="zh-CN" altLang="en-US" sz="3600" b="1">
                <a:latin typeface="Arial" panose="020B0604020202020204" pitchFamily="34" charset="0"/>
              </a:rPr>
              <a:t>抑郁等各种消极情绪。</a:t>
            </a:r>
          </a:p>
        </p:txBody>
      </p:sp>
      <p:pic>
        <p:nvPicPr>
          <p:cNvPr id="27652" name="Picture 4" descr="00020"/>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1913" y="5235575"/>
            <a:ext cx="1125537" cy="150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7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71550" y="693738"/>
            <a:ext cx="7632700" cy="2735262"/>
          </a:xfrm>
        </p:spPr>
        <p:txBody>
          <a:bodyPr/>
          <a:lstStyle/>
          <a:p>
            <a:pPr>
              <a:lnSpc>
                <a:spcPct val="115000"/>
              </a:lnSpc>
            </a:pPr>
            <a:r>
              <a:rPr lang="zh-CN" altLang="en-US" b="1" smtClean="0">
                <a:solidFill>
                  <a:schemeClr val="tx1"/>
                </a:solidFill>
              </a:rPr>
              <a:t>社会性应激源</a:t>
            </a:r>
            <a:br>
              <a:rPr lang="zh-CN" altLang="en-US" b="1" smtClean="0">
                <a:solidFill>
                  <a:schemeClr val="tx1"/>
                </a:solidFill>
              </a:rPr>
            </a:br>
            <a:r>
              <a:rPr lang="zh-CN" altLang="en-US" b="1" smtClean="0">
                <a:solidFill>
                  <a:schemeClr val="tx1"/>
                </a:solidFill>
              </a:rPr>
              <a:t>造成个人生活发生巨大变化的事件，如自然灾害、战争、社会环境动乱、失业、经济萧条、环境污染等。</a:t>
            </a:r>
          </a:p>
        </p:txBody>
      </p:sp>
      <p:sp>
        <p:nvSpPr>
          <p:cNvPr id="418819" name="Rectangle 3"/>
          <p:cNvSpPr>
            <a:spLocks noChangeArrowheads="1"/>
          </p:cNvSpPr>
          <p:nvPr/>
        </p:nvSpPr>
        <p:spPr bwMode="auto">
          <a:xfrm>
            <a:off x="1042988" y="3500438"/>
            <a:ext cx="6834187" cy="2665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lnSpc>
                <a:spcPct val="115000"/>
              </a:lnSpc>
              <a:spcBef>
                <a:spcPct val="10000"/>
              </a:spcBef>
              <a:buFontTx/>
              <a:buNone/>
            </a:pPr>
            <a:r>
              <a:rPr lang="zh-CN" altLang="en-US" sz="3600" b="1">
                <a:latin typeface="Arial" panose="020B0604020202020204" pitchFamily="34" charset="0"/>
              </a:rPr>
              <a:t>文化性应激源</a:t>
            </a:r>
            <a:br>
              <a:rPr lang="zh-CN" altLang="en-US" sz="3600" b="1">
                <a:latin typeface="Arial" panose="020B0604020202020204" pitchFamily="34" charset="0"/>
              </a:rPr>
            </a:br>
            <a:r>
              <a:rPr lang="zh-CN" altLang="en-US" sz="3600" b="1">
                <a:latin typeface="Arial" panose="020B0604020202020204" pitchFamily="34" charset="0"/>
              </a:rPr>
              <a:t>常见的是文化性迁移 ，陌生的</a:t>
            </a:r>
            <a:endParaRPr lang="en-US" altLang="zh-CN" sz="3600" b="1">
              <a:latin typeface="Arial" panose="020B0604020202020204" pitchFamily="34" charset="0"/>
            </a:endParaRPr>
          </a:p>
          <a:p>
            <a:pPr eaLnBrk="1" hangingPunct="1">
              <a:lnSpc>
                <a:spcPct val="115000"/>
              </a:lnSpc>
              <a:spcBef>
                <a:spcPct val="10000"/>
              </a:spcBef>
              <a:buFontTx/>
              <a:buNone/>
            </a:pPr>
            <a:r>
              <a:rPr lang="zh-CN" altLang="en-US" sz="3600" b="1">
                <a:latin typeface="Arial" panose="020B0604020202020204" pitchFamily="34" charset="0"/>
              </a:rPr>
              <a:t>语言环境、生疏的生活方式及</a:t>
            </a:r>
            <a:endParaRPr lang="en-US" altLang="zh-CN" sz="3600" b="1">
              <a:latin typeface="Arial" panose="020B0604020202020204" pitchFamily="34" charset="0"/>
            </a:endParaRPr>
          </a:p>
          <a:p>
            <a:pPr eaLnBrk="1" hangingPunct="1">
              <a:lnSpc>
                <a:spcPct val="115000"/>
              </a:lnSpc>
              <a:spcBef>
                <a:spcPct val="10000"/>
              </a:spcBef>
              <a:buFontTx/>
              <a:buNone/>
            </a:pPr>
            <a:r>
              <a:rPr lang="zh-CN" altLang="en-US" sz="3600" b="1">
                <a:latin typeface="Arial" panose="020B0604020202020204" pitchFamily="34" charset="0"/>
              </a:rPr>
              <a:t>当地的风土人情。 </a:t>
            </a:r>
          </a:p>
        </p:txBody>
      </p:sp>
      <p:pic>
        <p:nvPicPr>
          <p:cNvPr id="28676" name="Picture 5" descr="00020"/>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463" y="5235575"/>
            <a:ext cx="1125537" cy="150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88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AutoShape 2"/>
          <p:cNvSpPr>
            <a:spLocks noChangeArrowheads="1"/>
          </p:cNvSpPr>
          <p:nvPr/>
        </p:nvSpPr>
        <p:spPr bwMode="auto">
          <a:xfrm flipV="1">
            <a:off x="3997325" y="3446463"/>
            <a:ext cx="2951163" cy="2070100"/>
          </a:xfrm>
          <a:prstGeom prst="wedgeRectCallout">
            <a:avLst>
              <a:gd name="adj1" fmla="val -26065"/>
              <a:gd name="adj2" fmla="val 69782"/>
            </a:avLst>
          </a:prstGeom>
          <a:solidFill>
            <a:srgbClr val="00CCFF"/>
          </a:solidFill>
          <a:ln w="9525" cap="sq">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10800000"/>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r>
              <a:rPr kumimoji="1" lang="zh-CN" altLang="en-US" sz="3200" b="1">
                <a:latin typeface="Times New Roman" panose="02020603050405020304" pitchFamily="18" charset="0"/>
              </a:rPr>
              <a:t>维持正常生理功能活动的必要条件</a:t>
            </a:r>
          </a:p>
        </p:txBody>
      </p:sp>
      <p:sp>
        <p:nvSpPr>
          <p:cNvPr id="113667" name="AutoShape 3"/>
          <p:cNvSpPr>
            <a:spLocks noChangeArrowheads="1"/>
          </p:cNvSpPr>
          <p:nvPr/>
        </p:nvSpPr>
        <p:spPr bwMode="auto">
          <a:xfrm flipH="1" flipV="1">
            <a:off x="1162050" y="3551238"/>
            <a:ext cx="2185988" cy="1893887"/>
          </a:xfrm>
          <a:prstGeom prst="wedgeRectCallout">
            <a:avLst>
              <a:gd name="adj1" fmla="val -53606"/>
              <a:gd name="adj2" fmla="val 69778"/>
            </a:avLst>
          </a:prstGeom>
          <a:solidFill>
            <a:srgbClr val="00CCFF"/>
          </a:solidFill>
          <a:ln w="9525" cap="sq">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10800000"/>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FontTx/>
              <a:buNone/>
            </a:pPr>
            <a:r>
              <a:rPr kumimoji="1" lang="zh-CN" altLang="en-US" sz="3200" b="1">
                <a:latin typeface="Times New Roman" panose="02020603050405020304" pitchFamily="18" charset="0"/>
              </a:rPr>
              <a:t>个体成长和发展的必要条件</a:t>
            </a:r>
          </a:p>
        </p:txBody>
      </p:sp>
      <p:sp>
        <p:nvSpPr>
          <p:cNvPr id="113668" name="Oval 4"/>
          <p:cNvSpPr>
            <a:spLocks noChangeArrowheads="1"/>
          </p:cNvSpPr>
          <p:nvPr/>
        </p:nvSpPr>
        <p:spPr bwMode="auto">
          <a:xfrm>
            <a:off x="1331913" y="1052513"/>
            <a:ext cx="5040312" cy="2160587"/>
          </a:xfrm>
          <a:prstGeom prst="ellipse">
            <a:avLst/>
          </a:prstGeom>
          <a:solidFill>
            <a:srgbClr val="66FF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66FFFF"/>
            </a:extrusionClr>
            <a:contourClr>
              <a:srgbClr val="66FFFF"/>
            </a:contour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FontTx/>
              <a:buNone/>
            </a:pPr>
            <a:r>
              <a:rPr kumimoji="1" lang="zh-CN" altLang="en-US" sz="3600" b="1">
                <a:latin typeface="Times New Roman" panose="02020603050405020304" pitchFamily="18" charset="0"/>
              </a:rPr>
              <a:t>心理应激对</a:t>
            </a:r>
          </a:p>
          <a:p>
            <a:pPr algn="ctr" eaLnBrk="1" hangingPunct="1">
              <a:spcBef>
                <a:spcPct val="0"/>
              </a:spcBef>
              <a:buFontTx/>
              <a:buNone/>
            </a:pPr>
            <a:r>
              <a:rPr kumimoji="1" lang="zh-CN" altLang="en-US" sz="3600" b="1">
                <a:latin typeface="Times New Roman" panose="02020603050405020304" pitchFamily="18" charset="0"/>
              </a:rPr>
              <a:t>健康的积极影响</a:t>
            </a:r>
          </a:p>
        </p:txBody>
      </p:sp>
      <p:pic>
        <p:nvPicPr>
          <p:cNvPr id="29701" name="Picture 5" descr="00020"/>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463" y="5307013"/>
            <a:ext cx="1125537" cy="150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13667"/>
                                        </p:tgtEl>
                                        <p:attrNameLst>
                                          <p:attrName>style.visibility</p:attrName>
                                        </p:attrNameLst>
                                      </p:cBhvr>
                                      <p:to>
                                        <p:strVal val="visible"/>
                                      </p:to>
                                    </p:set>
                                    <p:animEffect transition="in" filter="blinds(horizontal)">
                                      <p:cBhvr>
                                        <p:cTn id="11" dur="500"/>
                                        <p:tgtEl>
                                          <p:spTgt spid="11366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113666"/>
                                        </p:tgtEl>
                                        <p:attrNameLst>
                                          <p:attrName>style.visibility</p:attrName>
                                        </p:attrNameLst>
                                      </p:cBhvr>
                                      <p:to>
                                        <p:strVal val="visible"/>
                                      </p:to>
                                    </p:set>
                                    <p:animEffect transition="in" filter="checkerboard(across)">
                                      <p:cBhvr>
                                        <p:cTn id="16" dur="500"/>
                                        <p:tgtEl>
                                          <p:spTgt spid="113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animBg="1"/>
      <p:bldP spid="113667" grpId="0" animBg="1"/>
      <p:bldP spid="113668"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Oval 2"/>
          <p:cNvSpPr>
            <a:spLocks noChangeArrowheads="1"/>
          </p:cNvSpPr>
          <p:nvPr/>
        </p:nvSpPr>
        <p:spPr bwMode="auto">
          <a:xfrm>
            <a:off x="1620838" y="1052513"/>
            <a:ext cx="4822825" cy="2236787"/>
          </a:xfrm>
          <a:prstGeom prst="ellipse">
            <a:avLst/>
          </a:prstGeom>
          <a:solidFill>
            <a:srgbClr val="FFFF00"/>
          </a:solidFill>
          <a:ln w="12700" cap="sq">
            <a:round/>
            <a:headEnd/>
            <a:tailEnd/>
          </a:ln>
          <a:effectLst/>
          <a:scene3d>
            <a:camera prst="legacyObliqueBottomLeft"/>
            <a:lightRig rig="legacyFlat3" dir="t"/>
          </a:scene3d>
          <a:sp3d extrusionH="430200" prstMaterial="legacyMatte">
            <a:bevelT w="13500" h="13500" prst="angle"/>
            <a:bevelB w="13500" h="13500" prst="angle"/>
            <a:extrusionClr>
              <a:srgbClr val="FFFF00"/>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defRPr/>
            </a:pPr>
            <a:endParaRPr kumimoji="1" lang="en-US" altLang="zh-CN" sz="3200" b="1" dirty="0">
              <a:latin typeface="Times New Roman" pitchFamily="18" charset="0"/>
            </a:endParaRPr>
          </a:p>
          <a:p>
            <a:pPr algn="ctr" eaLnBrk="1" hangingPunct="1">
              <a:defRPr/>
            </a:pPr>
            <a:r>
              <a:rPr kumimoji="1" lang="zh-CN" altLang="en-US" sz="3600" b="1" dirty="0">
                <a:latin typeface="Times New Roman" pitchFamily="18" charset="0"/>
              </a:rPr>
              <a:t>心理应激对健康</a:t>
            </a:r>
          </a:p>
          <a:p>
            <a:pPr algn="ctr" eaLnBrk="1" hangingPunct="1">
              <a:defRPr/>
            </a:pPr>
            <a:r>
              <a:rPr kumimoji="1" lang="zh-CN" altLang="en-US" sz="3600" b="1" dirty="0">
                <a:latin typeface="Times New Roman" pitchFamily="18" charset="0"/>
              </a:rPr>
              <a:t>的消极影响</a:t>
            </a:r>
          </a:p>
          <a:p>
            <a:pPr algn="ctr" eaLnBrk="1" hangingPunct="1">
              <a:defRPr/>
            </a:pPr>
            <a:endParaRPr kumimoji="1" lang="zh-CN" altLang="en-US" sz="3200" dirty="0">
              <a:effectLst>
                <a:outerShdw blurRad="38100" dist="38100" dir="2700000" algn="tl">
                  <a:srgbClr val="FFFFFF"/>
                </a:outerShdw>
              </a:effectLst>
              <a:latin typeface="Times New Roman" pitchFamily="18" charset="0"/>
            </a:endParaRPr>
          </a:p>
        </p:txBody>
      </p:sp>
      <p:sp>
        <p:nvSpPr>
          <p:cNvPr id="114691" name="AutoShape 3"/>
          <p:cNvSpPr>
            <a:spLocks noChangeArrowheads="1"/>
          </p:cNvSpPr>
          <p:nvPr/>
        </p:nvSpPr>
        <p:spPr bwMode="auto">
          <a:xfrm flipV="1">
            <a:off x="971550" y="3860800"/>
            <a:ext cx="1368425" cy="2087563"/>
          </a:xfrm>
          <a:prstGeom prst="wedgeRectCallout">
            <a:avLst>
              <a:gd name="adj1" fmla="val 52620"/>
              <a:gd name="adj2" fmla="val 78815"/>
            </a:avLst>
          </a:prstGeom>
          <a:solidFill>
            <a:srgbClr val="CCFFCC"/>
          </a:solidFill>
          <a:ln w="9525" cap="sq">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10800000"/>
          <a:lstStyle/>
          <a:p>
            <a:pPr algn="ctr" eaLnBrk="1" hangingPunct="1">
              <a:defRPr/>
            </a:pPr>
            <a:r>
              <a:rPr kumimoji="1" lang="zh-CN" altLang="en-US" sz="2800" b="1" dirty="0">
                <a:latin typeface="Times New Roman" pitchFamily="18" charset="0"/>
              </a:rPr>
              <a:t>引起</a:t>
            </a:r>
            <a:endParaRPr kumimoji="1" lang="en-US" altLang="zh-CN" sz="2800" b="1" dirty="0">
              <a:latin typeface="Times New Roman" pitchFamily="18" charset="0"/>
            </a:endParaRPr>
          </a:p>
          <a:p>
            <a:pPr algn="ctr" eaLnBrk="1" hangingPunct="1">
              <a:defRPr/>
            </a:pPr>
            <a:r>
              <a:rPr kumimoji="1" lang="zh-CN" altLang="en-US" sz="2800" b="1" dirty="0">
                <a:latin typeface="Times New Roman" pitchFamily="18" charset="0"/>
              </a:rPr>
              <a:t>过度心理反应</a:t>
            </a:r>
            <a:endParaRPr kumimoji="1" lang="zh-CN" altLang="en-US" sz="2800" dirty="0">
              <a:effectLst>
                <a:outerShdw blurRad="38100" dist="38100" dir="2700000" algn="tl">
                  <a:srgbClr val="FFFFFF"/>
                </a:outerShdw>
              </a:effectLst>
              <a:latin typeface="Times New Roman" pitchFamily="18" charset="0"/>
            </a:endParaRPr>
          </a:p>
        </p:txBody>
      </p:sp>
      <p:sp>
        <p:nvSpPr>
          <p:cNvPr id="114692" name="AutoShape 4"/>
          <p:cNvSpPr>
            <a:spLocks noChangeArrowheads="1"/>
          </p:cNvSpPr>
          <p:nvPr/>
        </p:nvSpPr>
        <p:spPr bwMode="auto">
          <a:xfrm flipV="1">
            <a:off x="6227763" y="3644900"/>
            <a:ext cx="1944687" cy="2054225"/>
          </a:xfrm>
          <a:prstGeom prst="wedgeRectCallout">
            <a:avLst>
              <a:gd name="adj1" fmla="val -90088"/>
              <a:gd name="adj2" fmla="val 70394"/>
            </a:avLst>
          </a:prstGeom>
          <a:solidFill>
            <a:srgbClr val="CCFFCC"/>
          </a:solidFill>
          <a:ln w="9525" cap="sq">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10800000"/>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FontTx/>
              <a:buNone/>
            </a:pPr>
            <a:r>
              <a:rPr kumimoji="1" lang="zh-CN" altLang="en-US" b="1">
                <a:latin typeface="Times New Roman" panose="02020603050405020304" pitchFamily="18" charset="0"/>
              </a:rPr>
              <a:t>加重已有</a:t>
            </a:r>
          </a:p>
          <a:p>
            <a:pPr algn="ctr" eaLnBrk="1" hangingPunct="1">
              <a:spcBef>
                <a:spcPct val="0"/>
              </a:spcBef>
              <a:buFontTx/>
              <a:buNone/>
            </a:pPr>
            <a:r>
              <a:rPr kumimoji="1" lang="zh-CN" altLang="en-US" b="1">
                <a:latin typeface="Times New Roman" panose="02020603050405020304" pitchFamily="18" charset="0"/>
              </a:rPr>
              <a:t>的精神和</a:t>
            </a:r>
          </a:p>
          <a:p>
            <a:pPr algn="ctr" eaLnBrk="1" hangingPunct="1">
              <a:spcBef>
                <a:spcPct val="0"/>
              </a:spcBef>
              <a:buFontTx/>
              <a:buNone/>
            </a:pPr>
            <a:r>
              <a:rPr kumimoji="1" lang="zh-CN" altLang="en-US" b="1">
                <a:latin typeface="Times New Roman" panose="02020603050405020304" pitchFamily="18" charset="0"/>
              </a:rPr>
              <a:t>躯体疾病</a:t>
            </a:r>
          </a:p>
        </p:txBody>
      </p:sp>
      <p:sp>
        <p:nvSpPr>
          <p:cNvPr id="114693" name="AutoShape 5"/>
          <p:cNvSpPr>
            <a:spLocks noChangeArrowheads="1"/>
          </p:cNvSpPr>
          <p:nvPr/>
        </p:nvSpPr>
        <p:spPr bwMode="auto">
          <a:xfrm flipV="1">
            <a:off x="3275013" y="4365625"/>
            <a:ext cx="1728787" cy="1838325"/>
          </a:xfrm>
          <a:prstGeom prst="wedgeRectCallout">
            <a:avLst>
              <a:gd name="adj1" fmla="val -12333"/>
              <a:gd name="adj2" fmla="val 95866"/>
            </a:avLst>
          </a:prstGeom>
          <a:solidFill>
            <a:srgbClr val="CCFFCC"/>
          </a:solidFill>
          <a:ln w="9525" cap="sq">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10800000"/>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FontTx/>
              <a:buNone/>
            </a:pPr>
            <a:r>
              <a:rPr kumimoji="1" lang="zh-CN" altLang="en-US" b="1">
                <a:latin typeface="Times New Roman" panose="02020603050405020304" pitchFamily="18" charset="0"/>
              </a:rPr>
              <a:t>机体抗</a:t>
            </a:r>
            <a:endParaRPr kumimoji="1" lang="en-US" altLang="zh-CN" b="1">
              <a:latin typeface="Times New Roman" panose="02020603050405020304" pitchFamily="18" charset="0"/>
            </a:endParaRPr>
          </a:p>
          <a:p>
            <a:pPr algn="ctr" eaLnBrk="1" hangingPunct="1">
              <a:spcBef>
                <a:spcPct val="0"/>
              </a:spcBef>
              <a:buFontTx/>
              <a:buNone/>
            </a:pPr>
            <a:r>
              <a:rPr kumimoji="1" lang="zh-CN" altLang="en-US" b="1">
                <a:latin typeface="Times New Roman" panose="02020603050405020304" pitchFamily="18" charset="0"/>
              </a:rPr>
              <a:t>病能力</a:t>
            </a:r>
            <a:endParaRPr kumimoji="1" lang="en-US" altLang="zh-CN" b="1">
              <a:latin typeface="Times New Roman" panose="02020603050405020304" pitchFamily="18" charset="0"/>
            </a:endParaRPr>
          </a:p>
          <a:p>
            <a:pPr algn="ctr" eaLnBrk="1" hangingPunct="1">
              <a:spcBef>
                <a:spcPct val="0"/>
              </a:spcBef>
              <a:buFontTx/>
              <a:buNone/>
            </a:pPr>
            <a:r>
              <a:rPr kumimoji="1" lang="zh-CN" altLang="en-US" b="1">
                <a:latin typeface="Times New Roman" panose="02020603050405020304" pitchFamily="18" charset="0"/>
              </a:rPr>
              <a:t>下降</a:t>
            </a:r>
          </a:p>
        </p:txBody>
      </p:sp>
      <p:pic>
        <p:nvPicPr>
          <p:cNvPr id="30726" name="Picture 6" descr="00020"/>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463" y="5307013"/>
            <a:ext cx="1125537" cy="150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114690"/>
                                        </p:tgtEl>
                                        <p:attrNameLst>
                                          <p:attrName>style.visibility</p:attrName>
                                        </p:attrNameLst>
                                      </p:cBhvr>
                                      <p:to>
                                        <p:strVal val="visible"/>
                                      </p:to>
                                    </p:set>
                                    <p:anim calcmode="lin" valueType="num">
                                      <p:cBhvr>
                                        <p:cTn id="7" dur="500" fill="hold"/>
                                        <p:tgtEl>
                                          <p:spTgt spid="114690"/>
                                        </p:tgtEl>
                                        <p:attrNameLst>
                                          <p:attrName>ppt_x</p:attrName>
                                        </p:attrNameLst>
                                      </p:cBhvr>
                                      <p:tavLst>
                                        <p:tav tm="0">
                                          <p:val>
                                            <p:strVal val="#ppt_x+#ppt_w/2"/>
                                          </p:val>
                                        </p:tav>
                                        <p:tav tm="100000">
                                          <p:val>
                                            <p:strVal val="#ppt_x"/>
                                          </p:val>
                                        </p:tav>
                                      </p:tavLst>
                                    </p:anim>
                                    <p:anim calcmode="lin" valueType="num">
                                      <p:cBhvr>
                                        <p:cTn id="8" dur="500" fill="hold"/>
                                        <p:tgtEl>
                                          <p:spTgt spid="114690"/>
                                        </p:tgtEl>
                                        <p:attrNameLst>
                                          <p:attrName>ppt_y</p:attrName>
                                        </p:attrNameLst>
                                      </p:cBhvr>
                                      <p:tavLst>
                                        <p:tav tm="0">
                                          <p:val>
                                            <p:strVal val="#ppt_y"/>
                                          </p:val>
                                        </p:tav>
                                        <p:tav tm="100000">
                                          <p:val>
                                            <p:strVal val="#ppt_y"/>
                                          </p:val>
                                        </p:tav>
                                      </p:tavLst>
                                    </p:anim>
                                    <p:anim calcmode="lin" valueType="num">
                                      <p:cBhvr>
                                        <p:cTn id="9" dur="500" fill="hold"/>
                                        <p:tgtEl>
                                          <p:spTgt spid="114690"/>
                                        </p:tgtEl>
                                        <p:attrNameLst>
                                          <p:attrName>ppt_w</p:attrName>
                                        </p:attrNameLst>
                                      </p:cBhvr>
                                      <p:tavLst>
                                        <p:tav tm="0">
                                          <p:val>
                                            <p:fltVal val="0"/>
                                          </p:val>
                                        </p:tav>
                                        <p:tav tm="100000">
                                          <p:val>
                                            <p:strVal val="#ppt_w"/>
                                          </p:val>
                                        </p:tav>
                                      </p:tavLst>
                                    </p:anim>
                                    <p:anim calcmode="lin" valueType="num">
                                      <p:cBhvr>
                                        <p:cTn id="10" dur="500" fill="hold"/>
                                        <p:tgtEl>
                                          <p:spTgt spid="114690"/>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14691"/>
                                        </p:tgtEl>
                                        <p:attrNameLst>
                                          <p:attrName>style.visibility</p:attrName>
                                        </p:attrNameLst>
                                      </p:cBhvr>
                                      <p:to>
                                        <p:strVal val="visible"/>
                                      </p:to>
                                    </p:set>
                                    <p:anim calcmode="lin" valueType="num">
                                      <p:cBhvr additive="base">
                                        <p:cTn id="15" dur="500" fill="hold"/>
                                        <p:tgtEl>
                                          <p:spTgt spid="114691"/>
                                        </p:tgtEl>
                                        <p:attrNameLst>
                                          <p:attrName>ppt_x</p:attrName>
                                        </p:attrNameLst>
                                      </p:cBhvr>
                                      <p:tavLst>
                                        <p:tav tm="0">
                                          <p:val>
                                            <p:strVal val="#ppt_x"/>
                                          </p:val>
                                        </p:tav>
                                        <p:tav tm="100000">
                                          <p:val>
                                            <p:strVal val="#ppt_x"/>
                                          </p:val>
                                        </p:tav>
                                      </p:tavLst>
                                    </p:anim>
                                    <p:anim calcmode="lin" valueType="num">
                                      <p:cBhvr additive="base">
                                        <p:cTn id="16" dur="500" fill="hold"/>
                                        <p:tgtEl>
                                          <p:spTgt spid="114691"/>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14692"/>
                                        </p:tgtEl>
                                        <p:attrNameLst>
                                          <p:attrName>style.visibility</p:attrName>
                                        </p:attrNameLst>
                                      </p:cBhvr>
                                      <p:to>
                                        <p:strVal val="visible"/>
                                      </p:to>
                                    </p:set>
                                    <p:animEffect transition="in" filter="checkerboard(across)">
                                      <p:cBhvr>
                                        <p:cTn id="21" dur="500"/>
                                        <p:tgtEl>
                                          <p:spTgt spid="11469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0" presetClass="entr" presetSubtype="0" fill="hold" grpId="0" nodeType="clickEffect">
                                  <p:stCondLst>
                                    <p:cond delay="0"/>
                                  </p:stCondLst>
                                  <p:childTnLst>
                                    <p:set>
                                      <p:cBhvr>
                                        <p:cTn id="25" dur="1" fill="hold">
                                          <p:stCondLst>
                                            <p:cond delay="0"/>
                                          </p:stCondLst>
                                        </p:cTn>
                                        <p:tgtEl>
                                          <p:spTgt spid="114693"/>
                                        </p:tgtEl>
                                        <p:attrNameLst>
                                          <p:attrName>style.visibility</p:attrName>
                                        </p:attrNameLst>
                                      </p:cBhvr>
                                      <p:to>
                                        <p:strVal val="visible"/>
                                      </p:to>
                                    </p:set>
                                    <p:animEffect transition="in" filter="wedge">
                                      <p:cBhvr>
                                        <p:cTn id="26" dur="2000"/>
                                        <p:tgtEl>
                                          <p:spTgt spid="114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nimBg="1" autoUpdateAnimBg="0"/>
      <p:bldP spid="114691" grpId="0" animBg="1"/>
      <p:bldP spid="114692" grpId="0" animBg="1"/>
      <p:bldP spid="11469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0" y="285728"/>
            <a:ext cx="8858280" cy="6143668"/>
          </a:xfrm>
        </p:spPr>
        <p:txBody>
          <a:bodyPr/>
          <a:lstStyle/>
          <a:p>
            <a:r>
              <a:rPr lang="zh-CN" altLang="en-US" sz="4000" b="1" dirty="0" smtClean="0"/>
              <a:t>心身疾病的分类</a:t>
            </a:r>
            <a:r>
              <a:rPr lang="zh-CN" altLang="en-US" sz="4000" dirty="0" smtClean="0"/>
              <a:t>：</a:t>
            </a:r>
            <a:endParaRPr lang="en-US" altLang="zh-CN" sz="4000" dirty="0" smtClean="0"/>
          </a:p>
          <a:p>
            <a:r>
              <a:rPr lang="zh-CN" altLang="en-US" b="1" dirty="0" smtClean="0"/>
              <a:t>一、内科</a:t>
            </a:r>
            <a:endParaRPr lang="en-US" altLang="zh-CN" b="1" dirty="0" smtClean="0"/>
          </a:p>
          <a:p>
            <a:r>
              <a:rPr lang="en-US" altLang="zh-CN" sz="2400" b="1" dirty="0" smtClean="0"/>
              <a:t>1.</a:t>
            </a:r>
            <a:r>
              <a:rPr lang="zh-CN" altLang="en-US" sz="2400" b="1" dirty="0" smtClean="0"/>
              <a:t>循环系统  原发性高血压、原发性低血压、冠心病、心律不齐、心脏神经官能症</a:t>
            </a:r>
            <a:endParaRPr lang="en-US" altLang="zh-CN" sz="2400" b="1" dirty="0" smtClean="0"/>
          </a:p>
          <a:p>
            <a:r>
              <a:rPr lang="en-US" altLang="zh-CN" sz="2400" b="1" dirty="0" smtClean="0"/>
              <a:t>2</a:t>
            </a:r>
            <a:r>
              <a:rPr lang="zh-CN" altLang="en-US" sz="2400" b="1" dirty="0" smtClean="0"/>
              <a:t>、呼吸系统  支气管哮喘、过度呼吸综合征、神经性咳嗽。</a:t>
            </a:r>
            <a:endParaRPr lang="en-US" altLang="zh-CN" sz="2400" b="1" dirty="0" smtClean="0"/>
          </a:p>
          <a:p>
            <a:r>
              <a:rPr lang="en-US" altLang="zh-CN" sz="2400" b="1" dirty="0" smtClean="0"/>
              <a:t>3</a:t>
            </a:r>
            <a:r>
              <a:rPr lang="zh-CN" altLang="en-US" sz="2400" b="1" dirty="0" smtClean="0"/>
              <a:t>、消化系统  消化性溃疡、溃疡性结肠炎、神经性厌食、贪食、神经性呕吐、习惯性便秘、直肠刺激综合征。</a:t>
            </a:r>
            <a:endParaRPr lang="en-US" altLang="zh-CN" sz="2400" b="1" dirty="0" smtClean="0"/>
          </a:p>
          <a:p>
            <a:r>
              <a:rPr lang="en-US" altLang="zh-CN" sz="2400" b="1" dirty="0" smtClean="0"/>
              <a:t>4</a:t>
            </a:r>
            <a:r>
              <a:rPr lang="zh-CN" altLang="en-US" sz="2400" b="1" dirty="0" smtClean="0"/>
              <a:t>、内分泌代谢系统  甲状腺功能亢进、糖尿病、肥胖症、低血糖。</a:t>
            </a:r>
            <a:endParaRPr lang="en-US" altLang="zh-CN" sz="2400" b="1" dirty="0" smtClean="0"/>
          </a:p>
          <a:p>
            <a:r>
              <a:rPr lang="en-US" altLang="zh-CN" sz="2400" b="1" dirty="0" smtClean="0"/>
              <a:t>5</a:t>
            </a:r>
            <a:r>
              <a:rPr lang="zh-CN" altLang="en-US" sz="2400" b="1" dirty="0" smtClean="0"/>
              <a:t>、神经系统  偏头痛、紧张性头痛、自主神经功能失调症、心因性感觉异常</a:t>
            </a:r>
            <a:endParaRPr lang="en-US" altLang="zh-CN" sz="2400" b="1" dirty="0" smtClean="0"/>
          </a:p>
          <a:p>
            <a:r>
              <a:rPr lang="en-US" altLang="zh-CN" sz="2400" b="1" dirty="0" smtClean="0"/>
              <a:t>6</a:t>
            </a:r>
            <a:r>
              <a:rPr lang="zh-CN" altLang="en-US" sz="2400" b="1" dirty="0" smtClean="0"/>
              <a:t>、泌尿生殖系统  过敏性膀胱炎、阳痿、早泄、性欲减退、冷阴（女性性唤起障碍）、性高潮障碍、阴道痉挛、性交疼痛等。</a:t>
            </a:r>
            <a:endParaRPr lang="zh-CN" altLang="en-US" sz="24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p:txBody>
          <a:bodyPr/>
          <a:lstStyle/>
          <a:p>
            <a:r>
              <a:rPr lang="zh-CN" altLang="en-US" sz="4000" b="1" dirty="0" smtClean="0"/>
              <a:t>心身疾病的分类</a:t>
            </a:r>
            <a:endParaRPr lang="en-US" altLang="zh-CN" sz="4000" b="1" dirty="0" smtClean="0"/>
          </a:p>
          <a:p>
            <a:r>
              <a:rPr lang="zh-CN" altLang="en-US" b="1" dirty="0" smtClean="0"/>
              <a:t>二、外科</a:t>
            </a:r>
            <a:endParaRPr lang="en-US" altLang="zh-CN" b="1" dirty="0" smtClean="0"/>
          </a:p>
          <a:p>
            <a:r>
              <a:rPr lang="en-US" altLang="zh-CN" b="1" dirty="0" smtClean="0"/>
              <a:t>1</a:t>
            </a:r>
            <a:r>
              <a:rPr lang="zh-CN" altLang="en-US" b="1" dirty="0" smtClean="0"/>
              <a:t>、运动系统   类风湿性关节炎、书写痉挛症、痉挛性斜颈。</a:t>
            </a:r>
            <a:endParaRPr lang="en-US" altLang="zh-CN" b="1" dirty="0" smtClean="0"/>
          </a:p>
          <a:p>
            <a:r>
              <a:rPr lang="en-US" altLang="zh-CN" b="1" dirty="0" smtClean="0"/>
              <a:t>2</a:t>
            </a:r>
            <a:r>
              <a:rPr lang="zh-CN" altLang="en-US" b="1" dirty="0" smtClean="0"/>
              <a:t>、各系统肿瘤   </a:t>
            </a:r>
            <a:endParaRPr lang="zh-CN" altLang="en-US"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p:txBody>
          <a:bodyPr/>
          <a:lstStyle/>
          <a:p>
            <a:r>
              <a:rPr lang="zh-CN" altLang="en-US" sz="4000" dirty="0" smtClean="0"/>
              <a:t>心身疾病的分类</a:t>
            </a:r>
            <a:endParaRPr lang="en-US" altLang="zh-CN" sz="4000" dirty="0" smtClean="0"/>
          </a:p>
          <a:p>
            <a:r>
              <a:rPr lang="zh-CN" altLang="en-US" b="1" dirty="0" smtClean="0"/>
              <a:t>三、皮肤科  神经性皮炎、皮肤瘙痒症、慢性荨麻疹、湿疹。</a:t>
            </a:r>
            <a:endParaRPr lang="en-US" altLang="zh-CN" b="1" dirty="0" smtClean="0"/>
          </a:p>
          <a:p>
            <a:r>
              <a:rPr lang="zh-CN" altLang="en-US" b="1" dirty="0" smtClean="0"/>
              <a:t>四、妇产科  月经不调、功能性子宫出血痛经、心因性闭经、经前期紧张综合征、围绝经期综合征</a:t>
            </a:r>
            <a:endParaRPr lang="en-US" altLang="zh-CN" b="1" dirty="0" smtClean="0"/>
          </a:p>
          <a:p>
            <a:r>
              <a:rPr lang="zh-CN" altLang="en-US" b="1" dirty="0" smtClean="0"/>
              <a:t>五、其他   原发性青光眼、眼肌疲劳、美尼尔病、口吃、特发性口腔炎（口腔溃疡）、咽部异物感（梅核气）遗尿、睡眠障碍：失眠、嗜睡、醒睡节律障碍、睡行症、夜惊症、梦魇。</a:t>
            </a:r>
            <a:endParaRPr lang="en-US" altLang="zh-CN" b="1" dirty="0" smtClean="0"/>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descr="IPB Image"/>
          <p:cNvPicPr>
            <a:picLocks noGrp="1"/>
          </p:cNvPicPr>
          <p:nvPr>
            <p:ph/>
          </p:nvPr>
        </p:nvPicPr>
        <p:blipFill>
          <a:blip r:embed="rId2" cstate="print"/>
          <a:srcRect/>
          <a:stretch>
            <a:fillRect/>
          </a:stretch>
        </p:blipFill>
        <p:spPr bwMode="auto">
          <a:xfrm>
            <a:off x="4429124" y="785794"/>
            <a:ext cx="4220008" cy="5440363"/>
          </a:xfrm>
          <a:prstGeom prst="rect">
            <a:avLst/>
          </a:prstGeom>
          <a:noFill/>
          <a:ln w="9525">
            <a:noFill/>
            <a:miter lim="800000"/>
            <a:headEnd/>
            <a:tailEnd/>
          </a:ln>
        </p:spPr>
      </p:pic>
      <p:sp>
        <p:nvSpPr>
          <p:cNvPr id="2049" name="Rectangle 1"/>
          <p:cNvSpPr>
            <a:spLocks noChangeArrowheads="1"/>
          </p:cNvSpPr>
          <p:nvPr/>
        </p:nvSpPr>
        <p:spPr bwMode="auto">
          <a:xfrm>
            <a:off x="857224" y="1000108"/>
            <a:ext cx="3429024" cy="40010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847725" algn="l"/>
              </a:tabLst>
            </a:pPr>
            <a:endParaRPr kumimoji="0" lang="en-US" altLang="zh-CN" sz="1400" b="0" i="0" u="none" strike="noStrike" cap="none" normalizeH="0" baseline="0" dirty="0" smtClean="0">
              <a:ln>
                <a:noFill/>
              </a:ln>
              <a:solidFill>
                <a:srgbClr val="333333"/>
              </a:solidFill>
              <a:effectLst/>
              <a:latin typeface="Tahoma" pitchFamily="34" charset="0"/>
              <a:ea typeface="微软雅黑" pitchFamily="34" charset="-122"/>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847725" algn="l"/>
              </a:tabLst>
            </a:pPr>
            <a:r>
              <a:rPr kumimoji="0" lang="zh-CN" sz="4000" b="1" i="0" u="none" strike="noStrike" cap="none" normalizeH="0" baseline="0" dirty="0" smtClean="0">
                <a:ln>
                  <a:noFill/>
                </a:ln>
                <a:solidFill>
                  <a:srgbClr val="333333"/>
                </a:solidFill>
                <a:effectLst/>
                <a:latin typeface="Tahoma" pitchFamily="34" charset="0"/>
                <a:ea typeface="微软雅黑" pitchFamily="34" charset="-122"/>
                <a:cs typeface="Tahoma" pitchFamily="34" charset="0"/>
              </a:rPr>
              <a:t>本书</a:t>
            </a:r>
            <a:r>
              <a:rPr kumimoji="0" lang="zh-CN" altLang="en-US" sz="4000" b="1" i="0" u="none" strike="noStrike" cap="none" normalizeH="0" baseline="0" dirty="0" smtClean="0">
                <a:ln>
                  <a:noFill/>
                </a:ln>
                <a:solidFill>
                  <a:srgbClr val="333333"/>
                </a:solidFill>
                <a:effectLst/>
                <a:latin typeface="Tahoma" pitchFamily="34" charset="0"/>
                <a:ea typeface="微软雅黑" pitchFamily="34" charset="-122"/>
                <a:cs typeface="Tahoma" pitchFamily="34" charset="0"/>
              </a:rPr>
              <a:t>作者</a:t>
            </a:r>
            <a:r>
              <a:rPr kumimoji="0" lang="zh-CN" sz="4000" b="1" i="0" u="none" strike="noStrike" cap="none" normalizeH="0" baseline="0" dirty="0" smtClean="0">
                <a:ln>
                  <a:noFill/>
                </a:ln>
                <a:solidFill>
                  <a:srgbClr val="333333"/>
                </a:solidFill>
                <a:effectLst/>
                <a:latin typeface="Tahoma" pitchFamily="34" charset="0"/>
                <a:ea typeface="微软雅黑" pitchFamily="34" charset="-122"/>
                <a:cs typeface="Tahoma" pitchFamily="34" charset="0"/>
              </a:rPr>
              <a:t>是美国的执业医师约翰</a:t>
            </a:r>
            <a:r>
              <a:rPr kumimoji="0" lang="en-US" altLang="zh-CN" sz="4000" b="1" i="0" u="none" strike="noStrike" cap="none" normalizeH="0" baseline="0" dirty="0" smtClean="0">
                <a:ln>
                  <a:noFill/>
                </a:ln>
                <a:solidFill>
                  <a:srgbClr val="333333"/>
                </a:solidFill>
                <a:effectLst/>
                <a:latin typeface="Arial"/>
                <a:ea typeface="微软雅黑" pitchFamily="34" charset="-122"/>
                <a:cs typeface="Tahoma" pitchFamily="34" charset="0"/>
              </a:rPr>
              <a:t>·</a:t>
            </a:r>
            <a:r>
              <a:rPr kumimoji="0" lang="zh-CN" altLang="en-US" sz="4000" b="1" i="0" u="none" strike="noStrike" cap="none" normalizeH="0" baseline="0" dirty="0" smtClean="0">
                <a:ln>
                  <a:noFill/>
                </a:ln>
                <a:solidFill>
                  <a:srgbClr val="333333"/>
                </a:solidFill>
                <a:effectLst/>
                <a:latin typeface="Tahoma" pitchFamily="34" charset="0"/>
                <a:ea typeface="微软雅黑" pitchFamily="34" charset="-122"/>
                <a:cs typeface="Tahoma" pitchFamily="34" charset="0"/>
              </a:rPr>
              <a:t>辛德勒</a:t>
            </a:r>
            <a:br>
              <a:rPr kumimoji="0" lang="zh-CN" altLang="en-US" sz="4000" b="1" i="0" u="none" strike="noStrike" cap="none" normalizeH="0" baseline="0" dirty="0" smtClean="0">
                <a:ln>
                  <a:noFill/>
                </a:ln>
                <a:solidFill>
                  <a:srgbClr val="333333"/>
                </a:solidFill>
                <a:effectLst/>
                <a:latin typeface="Tahoma" pitchFamily="34" charset="0"/>
                <a:ea typeface="微软雅黑" pitchFamily="34" charset="-122"/>
                <a:cs typeface="Tahoma" pitchFamily="34" charset="0"/>
              </a:rPr>
            </a:br>
            <a:r>
              <a:rPr kumimoji="0" lang="zh-CN" altLang="en-US" sz="4000" b="1" i="0" u="none" strike="noStrike" cap="none" normalizeH="0" baseline="0" dirty="0" smtClean="0">
                <a:ln>
                  <a:noFill/>
                </a:ln>
                <a:solidFill>
                  <a:srgbClr val="333333"/>
                </a:solidFill>
                <a:effectLst/>
                <a:latin typeface="Tahoma" pitchFamily="34" charset="0"/>
                <a:ea typeface="微软雅黑" pitchFamily="34" charset="-122"/>
                <a:cs typeface="Tahoma" pitchFamily="34" charset="0"/>
              </a:rPr>
              <a:t>医学明</a:t>
            </a:r>
            <a:r>
              <a:rPr kumimoji="0" lang="en-US" altLang="zh-CN" sz="4000" b="1" i="0" u="none" strike="noStrike" cap="none" normalizeH="0" baseline="0" dirty="0" smtClean="0">
                <a:ln>
                  <a:noFill/>
                </a:ln>
                <a:solidFill>
                  <a:srgbClr val="333333"/>
                </a:solidFill>
                <a:effectLst/>
                <a:latin typeface="Tahoma" pitchFamily="34" charset="0"/>
                <a:ea typeface="微软雅黑" pitchFamily="34" charset="-122"/>
                <a:cs typeface="Tahoma" pitchFamily="34" charset="0"/>
              </a:rPr>
              <a:t>,76%</a:t>
            </a:r>
            <a:r>
              <a:rPr kumimoji="0" lang="zh-CN" altLang="en-US" sz="4000" b="1" i="0" u="none" strike="noStrike" cap="none" normalizeH="0" baseline="0" dirty="0" smtClean="0">
                <a:ln>
                  <a:noFill/>
                </a:ln>
                <a:solidFill>
                  <a:srgbClr val="333333"/>
                </a:solidFill>
                <a:effectLst/>
                <a:latin typeface="Tahoma" pitchFamily="34" charset="0"/>
                <a:ea typeface="微软雅黑" pitchFamily="34" charset="-122"/>
                <a:cs typeface="Tahoma" pitchFamily="34" charset="0"/>
              </a:rPr>
              <a:t>的疾病都是情绪病</a:t>
            </a:r>
            <a:endParaRPr kumimoji="0" lang="zh-CN" altLang="en-US" sz="4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785918" y="785794"/>
            <a:ext cx="5268912"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spcBef>
                <a:spcPct val="50000"/>
              </a:spcBef>
              <a:buFontTx/>
              <a:buNone/>
            </a:pPr>
            <a:r>
              <a:rPr kumimoji="1" lang="zh-CN" altLang="en-US" sz="3600" b="1" dirty="0">
                <a:latin typeface="Times New Roman" panose="02020603050405020304" pitchFamily="18" charset="0"/>
              </a:rPr>
              <a:t>心身疾病</a:t>
            </a:r>
            <a:r>
              <a:rPr kumimoji="1" lang="zh-CN" altLang="en-US" sz="3600" b="1" dirty="0" smtClean="0">
                <a:latin typeface="Times New Roman" panose="02020603050405020304" pitchFamily="18" charset="0"/>
              </a:rPr>
              <a:t>的</a:t>
            </a:r>
            <a:r>
              <a:rPr kumimoji="1" lang="zh-CN" altLang="en-US" sz="3600" b="1" dirty="0" smtClean="0">
                <a:latin typeface="隶书" panose="02010509060101010101" pitchFamily="49" charset="-122"/>
              </a:rPr>
              <a:t>特征</a:t>
            </a:r>
            <a:endParaRPr kumimoji="1" lang="zh-CN" altLang="en-US" sz="3600" b="1" dirty="0">
              <a:latin typeface="隶书" panose="02010509060101010101" pitchFamily="49" charset="-122"/>
            </a:endParaRPr>
          </a:p>
        </p:txBody>
      </p:sp>
      <p:sp>
        <p:nvSpPr>
          <p:cNvPr id="116740" name="Rectangle 4"/>
          <p:cNvSpPr>
            <a:spLocks noChangeArrowheads="1"/>
          </p:cNvSpPr>
          <p:nvPr/>
        </p:nvSpPr>
        <p:spPr bwMode="auto">
          <a:xfrm>
            <a:off x="1142976" y="1500174"/>
            <a:ext cx="6840539" cy="769441"/>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cap="sq">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68686"/>
                  </a:outerShdw>
                </a:effectLst>
              </a14:hiddenEffects>
            </a:ext>
          </a:extLst>
        </p:spPr>
        <p:txBody>
          <a:bodyPr wrap="square">
            <a:spAutoFit/>
            <a:flatTx/>
          </a:bodyPr>
          <a:lstStyle/>
          <a:p>
            <a:pPr eaLnBrk="1" hangingPunct="1">
              <a:lnSpc>
                <a:spcPct val="110000"/>
              </a:lnSpc>
              <a:defRPr/>
            </a:pPr>
            <a:r>
              <a:rPr kumimoji="1" lang="zh-CN" altLang="en-US" sz="4000" b="1" dirty="0" smtClean="0">
                <a:latin typeface="Times New Roman" pitchFamily="18" charset="0"/>
              </a:rPr>
              <a:t> </a:t>
            </a:r>
            <a:endParaRPr kumimoji="1" lang="zh-CN" altLang="en-US" sz="4000" b="1" dirty="0">
              <a:latin typeface="Times New Roman" pitchFamily="18" charset="0"/>
            </a:endParaRPr>
          </a:p>
        </p:txBody>
      </p:sp>
      <p:pic>
        <p:nvPicPr>
          <p:cNvPr id="32774" name="Picture 6" descr="00020"/>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463" y="5378450"/>
            <a:ext cx="1125537" cy="150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内容占位符 9"/>
          <p:cNvSpPr>
            <a:spLocks noGrp="1"/>
          </p:cNvSpPr>
          <p:nvPr>
            <p:ph idx="1"/>
          </p:nvPr>
        </p:nvSpPr>
        <p:spPr/>
        <p:txBody>
          <a:bodyPr/>
          <a:lstStyle/>
          <a:p>
            <a:r>
              <a:rPr lang="zh-CN" altLang="en-US" sz="3600" b="1" dirty="0" smtClean="0"/>
              <a:t>主要表现为生理功能障碍与心理 因素有关，但无明显的精神活动或行为障碍的一组疾病。</a:t>
            </a:r>
            <a:endParaRPr lang="en-US" altLang="zh-CN" sz="3600" b="1" dirty="0" smtClean="0"/>
          </a:p>
          <a:p>
            <a:r>
              <a:rPr lang="zh-CN" altLang="en-US" sz="3600" b="1" dirty="0" smtClean="0"/>
              <a:t>心身疾病</a:t>
            </a:r>
            <a:r>
              <a:rPr lang="en-US" sz="3600" b="1" dirty="0" smtClean="0"/>
              <a:t>“</a:t>
            </a:r>
            <a:r>
              <a:rPr lang="zh-CN" altLang="en-US" sz="3600" b="1" dirty="0" smtClean="0"/>
              <a:t>病在身，根在心</a:t>
            </a:r>
            <a:r>
              <a:rPr lang="en-US" sz="3600" b="1" dirty="0" smtClean="0"/>
              <a:t>”</a:t>
            </a:r>
            <a:r>
              <a:rPr lang="zh-CN" altLang="en-US" sz="3600" b="1" dirty="0" smtClean="0"/>
              <a:t>的特点</a:t>
            </a:r>
          </a:p>
          <a:p>
            <a:pPr>
              <a:buNone/>
            </a:pPr>
            <a:r>
              <a:rPr lang="en-US" sz="3600" b="1" dirty="0" smtClean="0"/>
              <a:t> </a:t>
            </a:r>
            <a:endParaRPr lang="zh-CN" altLang="en-US" sz="3600" b="1" dirty="0" smtClean="0"/>
          </a:p>
          <a:p>
            <a:endParaRPr lang="zh-CN" altLang="en-US" dirty="0"/>
          </a:p>
        </p:txBody>
      </p:sp>
    </p:spTree>
    <p:extLst>
      <p:ext uri="{BB962C8B-B14F-4D97-AF65-F5344CB8AC3E}">
        <p14:creationId xmlns="" xmlns:p14="http://schemas.microsoft.com/office/powerpoint/2010/main" val="1029610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6740"/>
                                        </p:tgtEl>
                                        <p:attrNameLst>
                                          <p:attrName>style.visibility</p:attrName>
                                        </p:attrNameLst>
                                      </p:cBhvr>
                                      <p:to>
                                        <p:strVal val="visible"/>
                                      </p:to>
                                    </p:set>
                                    <p:animEffect transition="in" filter="barn(outHorizontal)">
                                      <p:cBhvr>
                                        <p:cTn id="7" dur="500"/>
                                        <p:tgtEl>
                                          <p:spTgt spid="116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1463675" y="927100"/>
            <a:ext cx="555625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zh-CN" altLang="en-US" sz="4000" b="1">
                <a:effectLst>
                  <a:outerShdw blurRad="38100" dist="38100" dir="2700000" algn="tl">
                    <a:srgbClr val="C0C0C0"/>
                  </a:outerShdw>
                </a:effectLst>
                <a:latin typeface="黑体" pitchFamily="2" charset="-122"/>
              </a:rPr>
              <a:t>心身疾病的发病</a:t>
            </a:r>
            <a:r>
              <a:rPr kumimoji="1" lang="zh-CN" altLang="en-US" sz="4000" b="1">
                <a:effectLst>
                  <a:outerShdw blurRad="38100" dist="38100" dir="2700000" algn="tl">
                    <a:srgbClr val="C0C0C0"/>
                  </a:outerShdw>
                </a:effectLst>
                <a:latin typeface="隶书" pitchFamily="49" charset="-122"/>
              </a:rPr>
              <a:t>因素</a:t>
            </a:r>
          </a:p>
        </p:txBody>
      </p:sp>
      <p:grpSp>
        <p:nvGrpSpPr>
          <p:cNvPr id="118787" name="Group 3"/>
          <p:cNvGrpSpPr>
            <a:grpSpLocks/>
          </p:cNvGrpSpPr>
          <p:nvPr/>
        </p:nvGrpSpPr>
        <p:grpSpPr bwMode="auto">
          <a:xfrm>
            <a:off x="4140200" y="2295525"/>
            <a:ext cx="2994025" cy="4086225"/>
            <a:chOff x="3322" y="1100"/>
            <a:chExt cx="1886" cy="2574"/>
          </a:xfrm>
        </p:grpSpPr>
        <p:sp>
          <p:nvSpPr>
            <p:cNvPr id="118788" name="Rectangle 4"/>
            <p:cNvSpPr>
              <a:spLocks noChangeArrowheads="1"/>
            </p:cNvSpPr>
            <p:nvPr/>
          </p:nvSpPr>
          <p:spPr bwMode="auto">
            <a:xfrm>
              <a:off x="4092" y="2496"/>
              <a:ext cx="1116" cy="404"/>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cap="sq">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68686"/>
                    </a:outerShdw>
                  </a:effectLst>
                </a14:hiddenEffects>
              </a:ext>
            </a:extLst>
          </p:spPr>
          <p:txBody>
            <a:bodyPr>
              <a:spAutoFit/>
              <a:flatTx/>
            </a:bodyPr>
            <a:lstStyle/>
            <a:p>
              <a:pPr eaLnBrk="1" hangingPunct="1">
                <a:lnSpc>
                  <a:spcPct val="120000"/>
                </a:lnSpc>
                <a:defRPr/>
              </a:pPr>
              <a:r>
                <a:rPr kumimoji="1" lang="zh-CN" altLang="en-US" sz="3000" b="1">
                  <a:effectLst>
                    <a:outerShdw blurRad="38100" dist="38100" dir="2700000" algn="tl">
                      <a:srgbClr val="C0C0C0"/>
                    </a:outerShdw>
                  </a:effectLst>
                  <a:latin typeface="Times New Roman" pitchFamily="18" charset="0"/>
                </a:rPr>
                <a:t>社会因素</a:t>
              </a:r>
              <a:endParaRPr kumimoji="1" lang="zh-CN" altLang="en-US" sz="3000">
                <a:effectLst>
                  <a:outerShdw blurRad="38100" dist="38100" dir="2700000" algn="tl">
                    <a:srgbClr val="C0C0C0"/>
                  </a:outerShdw>
                </a:effectLst>
                <a:latin typeface="Times New Roman" pitchFamily="18" charset="0"/>
              </a:endParaRPr>
            </a:p>
          </p:txBody>
        </p:sp>
        <p:pic>
          <p:nvPicPr>
            <p:cNvPr id="33806" name="Picture 5" descr="ding15s.gif (5676 字节)"/>
            <p:cNvPicPr>
              <a:picLocks noChangeAspect="1" noChangeArrowheads="1" noCrop="1"/>
            </p:cNvPicPr>
            <p:nvPr/>
          </p:nvPicPr>
          <p:blipFill>
            <a:blip r:embed="rId2">
              <a:extLst>
                <a:ext uri="{28A0092B-C50C-407E-A947-70E740481C1C}">
                  <a14:useLocalDpi xmlns="" xmlns:a14="http://schemas.microsoft.com/office/drawing/2010/main" val="0"/>
                </a:ext>
              </a:extLst>
            </a:blip>
            <a:srcRect/>
            <a:stretch>
              <a:fillRect/>
            </a:stretch>
          </p:blipFill>
          <p:spPr bwMode="auto">
            <a:xfrm>
              <a:off x="4284" y="2954"/>
              <a:ext cx="720" cy="7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807" name="AutoShape 6"/>
            <p:cNvSpPr>
              <a:spLocks noChangeArrowheads="1"/>
            </p:cNvSpPr>
            <p:nvPr/>
          </p:nvSpPr>
          <p:spPr bwMode="auto">
            <a:xfrm rot="18081509" flipH="1">
              <a:off x="3711" y="711"/>
              <a:ext cx="816" cy="1594"/>
            </a:xfrm>
            <a:prstGeom prst="lightningBolt">
              <a:avLst/>
            </a:prstGeom>
            <a:solidFill>
              <a:srgbClr val="FF3300"/>
            </a:solidFill>
            <a:ln w="9525" cap="sq">
              <a:solidFill>
                <a:srgbClr val="000000"/>
              </a:solidFill>
              <a:miter lim="800000"/>
              <a:headEnd/>
              <a:tailEnd/>
            </a:ln>
            <a:effectLst>
              <a:outerShdw dist="107763" dir="13500000" algn="ctr" rotWithShape="0">
                <a:srgbClr val="868686"/>
              </a:outerShdw>
            </a:effectLst>
          </p:spPr>
          <p:txBody>
            <a:bodyPr wrap="none" anchor="ct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118791" name="Group 7"/>
          <p:cNvGrpSpPr>
            <a:grpSpLocks/>
          </p:cNvGrpSpPr>
          <p:nvPr/>
        </p:nvGrpSpPr>
        <p:grpSpPr bwMode="auto">
          <a:xfrm>
            <a:off x="3262313" y="1844675"/>
            <a:ext cx="1814512" cy="4608513"/>
            <a:chOff x="2569" y="781"/>
            <a:chExt cx="1143" cy="2902"/>
          </a:xfrm>
        </p:grpSpPr>
        <p:sp>
          <p:nvSpPr>
            <p:cNvPr id="118792" name="Rectangle 8"/>
            <p:cNvSpPr>
              <a:spLocks noChangeArrowheads="1"/>
            </p:cNvSpPr>
            <p:nvPr/>
          </p:nvSpPr>
          <p:spPr bwMode="auto">
            <a:xfrm>
              <a:off x="2596" y="2483"/>
              <a:ext cx="1116" cy="404"/>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cap="sq">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68686"/>
                    </a:outerShdw>
                  </a:effectLst>
                </a14:hiddenEffects>
              </a:ext>
            </a:extLst>
          </p:spPr>
          <p:txBody>
            <a:bodyPr>
              <a:spAutoFit/>
              <a:flatTx/>
            </a:bodyPr>
            <a:lstStyle/>
            <a:p>
              <a:pPr eaLnBrk="1" hangingPunct="1">
                <a:lnSpc>
                  <a:spcPct val="120000"/>
                </a:lnSpc>
                <a:defRPr/>
              </a:pPr>
              <a:r>
                <a:rPr kumimoji="1" lang="zh-CN" altLang="en-US" sz="3000" b="1">
                  <a:effectLst>
                    <a:outerShdw blurRad="38100" dist="38100" dir="2700000" algn="tl">
                      <a:srgbClr val="C0C0C0"/>
                    </a:outerShdw>
                  </a:effectLst>
                  <a:latin typeface="Times New Roman" pitchFamily="18" charset="0"/>
                </a:rPr>
                <a:t>性格因素</a:t>
              </a:r>
              <a:endParaRPr kumimoji="1" lang="zh-CN" altLang="en-US" sz="3000">
                <a:effectLst>
                  <a:outerShdw blurRad="38100" dist="38100" dir="2700000" algn="tl">
                    <a:srgbClr val="C0C0C0"/>
                  </a:outerShdw>
                </a:effectLst>
                <a:latin typeface="Times New Roman" pitchFamily="18" charset="0"/>
              </a:endParaRPr>
            </a:p>
          </p:txBody>
        </p:sp>
        <p:pic>
          <p:nvPicPr>
            <p:cNvPr id="33803" name="Picture 9" descr="ding1s.gif (6829 字节)"/>
            <p:cNvPicPr>
              <a:picLocks noChangeAspect="1" noChangeArrowheads="1" noCrop="1"/>
            </p:cNvPicPr>
            <p:nvPr/>
          </p:nvPicPr>
          <p:blipFill>
            <a:blip r:embed="rId3">
              <a:extLst>
                <a:ext uri="{28A0092B-C50C-407E-A947-70E740481C1C}">
                  <a14:useLocalDpi xmlns="" xmlns:a14="http://schemas.microsoft.com/office/drawing/2010/main" val="0"/>
                </a:ext>
              </a:extLst>
            </a:blip>
            <a:srcRect/>
            <a:stretch>
              <a:fillRect/>
            </a:stretch>
          </p:blipFill>
          <p:spPr bwMode="auto">
            <a:xfrm>
              <a:off x="2801" y="2963"/>
              <a:ext cx="720" cy="7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804" name="AutoShape 10"/>
            <p:cNvSpPr>
              <a:spLocks noChangeArrowheads="1"/>
            </p:cNvSpPr>
            <p:nvPr/>
          </p:nvSpPr>
          <p:spPr bwMode="auto">
            <a:xfrm rot="19127871" flipH="1">
              <a:off x="2569" y="781"/>
              <a:ext cx="816" cy="1594"/>
            </a:xfrm>
            <a:prstGeom prst="lightningBolt">
              <a:avLst/>
            </a:prstGeom>
            <a:solidFill>
              <a:srgbClr val="FF3300"/>
            </a:solidFill>
            <a:ln w="9525" cap="sq">
              <a:solidFill>
                <a:srgbClr val="000000"/>
              </a:solidFill>
              <a:miter lim="800000"/>
              <a:headEnd/>
              <a:tailEnd/>
            </a:ln>
            <a:effectLst>
              <a:outerShdw dist="107763" dir="13500000" algn="ctr" rotWithShape="0">
                <a:srgbClr val="868686"/>
              </a:outerShdw>
            </a:effectLst>
          </p:spPr>
          <p:txBody>
            <a:bodyPr wrap="none" anchor="ct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118795" name="Group 11"/>
          <p:cNvGrpSpPr>
            <a:grpSpLocks/>
          </p:cNvGrpSpPr>
          <p:nvPr/>
        </p:nvGrpSpPr>
        <p:grpSpPr bwMode="auto">
          <a:xfrm>
            <a:off x="1116013" y="1773238"/>
            <a:ext cx="1771650" cy="4648200"/>
            <a:chOff x="1008" y="768"/>
            <a:chExt cx="1116" cy="2928"/>
          </a:xfrm>
        </p:grpSpPr>
        <p:sp>
          <p:nvSpPr>
            <p:cNvPr id="118796" name="Rectangle 12"/>
            <p:cNvSpPr>
              <a:spLocks noChangeArrowheads="1"/>
            </p:cNvSpPr>
            <p:nvPr/>
          </p:nvSpPr>
          <p:spPr bwMode="auto">
            <a:xfrm>
              <a:off x="1008" y="2496"/>
              <a:ext cx="1116" cy="404"/>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cap="sq">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68686"/>
                    </a:outerShdw>
                  </a:effectLst>
                </a14:hiddenEffects>
              </a:ext>
            </a:extLst>
          </p:spPr>
          <p:txBody>
            <a:bodyPr>
              <a:spAutoFit/>
              <a:flatTx/>
            </a:bodyPr>
            <a:lstStyle/>
            <a:p>
              <a:pPr eaLnBrk="1" hangingPunct="1">
                <a:lnSpc>
                  <a:spcPct val="120000"/>
                </a:lnSpc>
                <a:defRPr/>
              </a:pPr>
              <a:r>
                <a:rPr kumimoji="1" lang="zh-CN" altLang="en-US" sz="3000" b="1">
                  <a:effectLst>
                    <a:outerShdw blurRad="38100" dist="38100" dir="2700000" algn="tl">
                      <a:srgbClr val="C0C0C0"/>
                    </a:outerShdw>
                  </a:effectLst>
                  <a:latin typeface="Times New Roman" pitchFamily="18" charset="0"/>
                </a:rPr>
                <a:t>情绪因素</a:t>
              </a:r>
              <a:endParaRPr kumimoji="1" lang="zh-CN" altLang="en-US" sz="3000">
                <a:effectLst>
                  <a:outerShdw blurRad="38100" dist="38100" dir="2700000" algn="tl">
                    <a:srgbClr val="C0C0C0"/>
                  </a:outerShdw>
                </a:effectLst>
                <a:latin typeface="Times New Roman" pitchFamily="18" charset="0"/>
              </a:endParaRPr>
            </a:p>
          </p:txBody>
        </p:sp>
        <p:pic>
          <p:nvPicPr>
            <p:cNvPr id="33800" name="Picture 13" descr="ding18s.gif (7809 字节)"/>
            <p:cNvPicPr>
              <a:picLocks noChangeAspect="1" noChangeArrowheads="1" noCrop="1"/>
            </p:cNvPicPr>
            <p:nvPr/>
          </p:nvPicPr>
          <p:blipFill>
            <a:blip r:embed="rId4">
              <a:extLst>
                <a:ext uri="{28A0092B-C50C-407E-A947-70E740481C1C}">
                  <a14:useLocalDpi xmlns="" xmlns:a14="http://schemas.microsoft.com/office/drawing/2010/main" val="0"/>
                </a:ext>
              </a:extLst>
            </a:blip>
            <a:srcRect/>
            <a:stretch>
              <a:fillRect/>
            </a:stretch>
          </p:blipFill>
          <p:spPr bwMode="auto">
            <a:xfrm>
              <a:off x="1200" y="2976"/>
              <a:ext cx="720" cy="7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801" name="AutoShape 14"/>
            <p:cNvSpPr>
              <a:spLocks noChangeArrowheads="1"/>
            </p:cNvSpPr>
            <p:nvPr/>
          </p:nvSpPr>
          <p:spPr bwMode="auto">
            <a:xfrm rot="2379855">
              <a:off x="1248" y="768"/>
              <a:ext cx="816" cy="1594"/>
            </a:xfrm>
            <a:prstGeom prst="lightningBolt">
              <a:avLst/>
            </a:prstGeom>
            <a:solidFill>
              <a:srgbClr val="FF3300"/>
            </a:solidFill>
            <a:ln w="9525" cap="sq">
              <a:solidFill>
                <a:srgbClr val="000000"/>
              </a:solidFill>
              <a:miter lim="800000"/>
              <a:headEnd/>
              <a:tailEnd/>
            </a:ln>
            <a:effectLst>
              <a:outerShdw dist="107763" dir="13500000" algn="ctr" rotWithShape="0">
                <a:srgbClr val="868686"/>
              </a:outerShdw>
            </a:effectLst>
          </p:spPr>
          <p:txBody>
            <a:bodyPr wrap="none" anchor="ct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pic>
        <p:nvPicPr>
          <p:cNvPr id="33798" name="Picture 15" descr="00020"/>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17463" y="5378450"/>
            <a:ext cx="1125537" cy="150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270414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8795"/>
                                        </p:tgtEl>
                                        <p:attrNameLst>
                                          <p:attrName>style.visibility</p:attrName>
                                        </p:attrNameLst>
                                      </p:cBhvr>
                                      <p:to>
                                        <p:strVal val="visible"/>
                                      </p:to>
                                    </p:set>
                                    <p:animEffect transition="in" filter="wipe(up)">
                                      <p:cBhvr>
                                        <p:cTn id="7" dur="500"/>
                                        <p:tgtEl>
                                          <p:spTgt spid="1187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18791"/>
                                        </p:tgtEl>
                                        <p:attrNameLst>
                                          <p:attrName>style.visibility</p:attrName>
                                        </p:attrNameLst>
                                      </p:cBhvr>
                                      <p:to>
                                        <p:strVal val="visible"/>
                                      </p:to>
                                    </p:set>
                                    <p:animEffect transition="in" filter="wipe(up)">
                                      <p:cBhvr>
                                        <p:cTn id="12" dur="500"/>
                                        <p:tgtEl>
                                          <p:spTgt spid="1187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18787"/>
                                        </p:tgtEl>
                                        <p:attrNameLst>
                                          <p:attrName>style.visibility</p:attrName>
                                        </p:attrNameLst>
                                      </p:cBhvr>
                                      <p:to>
                                        <p:strVal val="visible"/>
                                      </p:to>
                                    </p:set>
                                    <p:animEffect transition="in" filter="wipe(up)">
                                      <p:cBhvr>
                                        <p:cTn id="17" dur="500"/>
                                        <p:tgtEl>
                                          <p:spTgt spid="118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258888" y="144463"/>
            <a:ext cx="7196137" cy="6021387"/>
          </a:xfrm>
        </p:spPr>
        <p:txBody>
          <a:bodyPr/>
          <a:lstStyle/>
          <a:p>
            <a:pPr eaLnBrk="1" hangingPunct="1">
              <a:lnSpc>
                <a:spcPct val="120000"/>
              </a:lnSpc>
              <a:spcBef>
                <a:spcPct val="5000"/>
              </a:spcBef>
              <a:spcAft>
                <a:spcPct val="5000"/>
              </a:spcAft>
            </a:pPr>
            <a:r>
              <a:rPr lang="zh-CN" altLang="en-US" b="1" smtClean="0"/>
              <a:t>情绪因素</a:t>
            </a:r>
            <a:r>
              <a:rPr lang="en-US" altLang="zh-CN" b="1" smtClean="0"/>
              <a:t/>
            </a:r>
            <a:br>
              <a:rPr lang="en-US" altLang="zh-CN" b="1" smtClean="0"/>
            </a:br>
            <a:r>
              <a:rPr lang="zh-CN" altLang="en-US" b="1" smtClean="0">
                <a:solidFill>
                  <a:schemeClr val="tx1"/>
                </a:solidFill>
              </a:rPr>
              <a:t>七情六欲属于</a:t>
            </a:r>
            <a:r>
              <a:rPr lang="zh-CN" altLang="en-US" b="1" smtClean="0"/>
              <a:t>人类基本的心理活动和生理要求。</a:t>
            </a:r>
            <a:br>
              <a:rPr lang="zh-CN" altLang="en-US" b="1" smtClean="0"/>
            </a:br>
            <a:r>
              <a:rPr lang="zh-CN" altLang="en-US" b="1" smtClean="0">
                <a:solidFill>
                  <a:srgbClr val="FF0000"/>
                </a:solidFill>
              </a:rPr>
              <a:t>情</a:t>
            </a:r>
            <a:r>
              <a:rPr lang="zh-CN" altLang="en-US" b="1" smtClean="0"/>
              <a:t>指人的情感（情绪）表现，</a:t>
            </a:r>
            <a:br>
              <a:rPr lang="zh-CN" altLang="en-US" b="1" smtClean="0"/>
            </a:br>
            <a:r>
              <a:rPr lang="zh-CN" altLang="en-US" b="1" smtClean="0"/>
              <a:t>属于人的心理活动范畴；</a:t>
            </a:r>
            <a:br>
              <a:rPr lang="zh-CN" altLang="en-US" b="1" smtClean="0"/>
            </a:br>
            <a:r>
              <a:rPr lang="zh-CN" altLang="en-US" b="1" smtClean="0">
                <a:solidFill>
                  <a:srgbClr val="FF0000"/>
                </a:solidFill>
              </a:rPr>
              <a:t>欲</a:t>
            </a:r>
            <a:r>
              <a:rPr lang="zh-CN" altLang="en-US" b="1" smtClean="0"/>
              <a:t>指人的生存和享受的需</a:t>
            </a:r>
            <a:br>
              <a:rPr lang="zh-CN" altLang="en-US" b="1" smtClean="0"/>
            </a:br>
            <a:r>
              <a:rPr lang="zh-CN" altLang="en-US" b="1" smtClean="0"/>
              <a:t>要，属于生理活动的范畴。</a:t>
            </a:r>
          </a:p>
        </p:txBody>
      </p:sp>
      <p:pic>
        <p:nvPicPr>
          <p:cNvPr id="34819" name="Picture 3" descr="00020"/>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463" y="5307013"/>
            <a:ext cx="1125537" cy="150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6151502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descr="https://ss1.bdstatic.com/70cFvXSh_Q1YnxGkpoWK1HF6hhy/it/u=3378311777,3593154972&amp;fm=27&amp;gp=0.jpg"/>
          <p:cNvPicPr/>
          <p:nvPr/>
        </p:nvPicPr>
        <p:blipFill>
          <a:blip r:embed="rId2" cstate="print"/>
          <a:srcRect/>
          <a:stretch>
            <a:fillRect/>
          </a:stretch>
        </p:blipFill>
        <p:spPr bwMode="auto">
          <a:xfrm>
            <a:off x="1142976" y="857232"/>
            <a:ext cx="6357982" cy="500066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362075" y="260350"/>
            <a:ext cx="7097713" cy="5734050"/>
          </a:xfrm>
        </p:spPr>
        <p:txBody>
          <a:bodyPr/>
          <a:lstStyle/>
          <a:p>
            <a:pPr eaLnBrk="1" hangingPunct="1">
              <a:lnSpc>
                <a:spcPct val="120000"/>
              </a:lnSpc>
              <a:spcBef>
                <a:spcPct val="10000"/>
              </a:spcBef>
            </a:pPr>
            <a:r>
              <a:rPr lang="zh-CN" altLang="en-US" b="1" smtClean="0"/>
              <a:t>性格因素</a:t>
            </a:r>
            <a:br>
              <a:rPr lang="zh-CN" altLang="en-US" b="1" smtClean="0"/>
            </a:br>
            <a:r>
              <a:rPr lang="zh-CN" altLang="en-US" b="1" smtClean="0"/>
              <a:t>性格缺陷易患因素是心身疾病的内在发病条件。</a:t>
            </a:r>
            <a:br>
              <a:rPr lang="zh-CN" altLang="en-US" b="1" smtClean="0"/>
            </a:br>
            <a:r>
              <a:rPr lang="zh-CN" altLang="en-US" b="1" smtClean="0"/>
              <a:t>性格和疾病之间存在一定的关系，大致分为</a:t>
            </a:r>
            <a:r>
              <a:rPr lang="en-US" altLang="zh-CN" b="1" smtClean="0"/>
              <a:t>A</a:t>
            </a:r>
            <a:r>
              <a:rPr lang="zh-CN" altLang="en-US" b="1" smtClean="0"/>
              <a:t>、</a:t>
            </a:r>
            <a:r>
              <a:rPr lang="en-US" altLang="zh-CN" b="1" smtClean="0"/>
              <a:t>B</a:t>
            </a:r>
            <a:r>
              <a:rPr lang="zh-CN" altLang="en-US" b="1" smtClean="0"/>
              <a:t>、</a:t>
            </a:r>
            <a:r>
              <a:rPr lang="en-US" altLang="zh-CN" b="1" smtClean="0"/>
              <a:t>C</a:t>
            </a:r>
            <a:r>
              <a:rPr lang="zh-CN" altLang="en-US" b="1" smtClean="0"/>
              <a:t>三种主要</a:t>
            </a:r>
            <a:r>
              <a:rPr lang="en-US" altLang="zh-CN" b="1" smtClean="0"/>
              <a:t/>
            </a:r>
            <a:br>
              <a:rPr lang="en-US" altLang="zh-CN" b="1" smtClean="0"/>
            </a:br>
            <a:r>
              <a:rPr lang="zh-CN" altLang="en-US" b="1" smtClean="0"/>
              <a:t>类型，典型性格特点可以</a:t>
            </a:r>
            <a:r>
              <a:rPr lang="en-US" altLang="zh-CN" b="1" smtClean="0"/>
              <a:t/>
            </a:r>
            <a:br>
              <a:rPr lang="en-US" altLang="zh-CN" b="1" smtClean="0"/>
            </a:br>
            <a:r>
              <a:rPr lang="zh-CN" altLang="en-US" b="1" smtClean="0"/>
              <a:t>是容易致病的危险因素。</a:t>
            </a:r>
            <a:r>
              <a:rPr lang="zh-CN" altLang="en-US" sz="3200" smtClean="0"/>
              <a:t>  </a:t>
            </a:r>
          </a:p>
        </p:txBody>
      </p:sp>
      <p:pic>
        <p:nvPicPr>
          <p:cNvPr id="37891" name="Picture 3" descr="00020"/>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6513" y="5378450"/>
            <a:ext cx="1125538" cy="150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827102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92213" y="981075"/>
            <a:ext cx="7772400" cy="4897438"/>
          </a:xfrm>
        </p:spPr>
        <p:txBody>
          <a:bodyPr/>
          <a:lstStyle/>
          <a:p>
            <a:pPr eaLnBrk="1" hangingPunct="1">
              <a:lnSpc>
                <a:spcPct val="120000"/>
              </a:lnSpc>
              <a:spcBef>
                <a:spcPct val="5000"/>
              </a:spcBef>
            </a:pPr>
            <a:r>
              <a:rPr lang="en-US" altLang="zh-CN" b="1" smtClean="0"/>
              <a:t>A</a:t>
            </a:r>
            <a:r>
              <a:rPr lang="zh-CN" altLang="en-US" b="1" smtClean="0"/>
              <a:t>型性格</a:t>
            </a:r>
            <a:br>
              <a:rPr lang="zh-CN" altLang="en-US" b="1" smtClean="0"/>
            </a:br>
            <a:r>
              <a:rPr lang="zh-CN" altLang="en-US" b="1" smtClean="0"/>
              <a:t>特点：节奏快、好竞争、攻击性</a:t>
            </a:r>
            <a:r>
              <a:rPr lang="zh-CN" altLang="en-US" smtClean="0"/>
              <a:t> </a:t>
            </a:r>
            <a:r>
              <a:rPr lang="zh-CN" altLang="en-US" b="1" smtClean="0"/>
              <a:t> </a:t>
            </a:r>
            <a:br>
              <a:rPr lang="zh-CN" altLang="en-US" b="1" smtClean="0"/>
            </a:br>
            <a:r>
              <a:rPr lang="zh-CN" altLang="en-US" b="1" smtClean="0"/>
              <a:t>有时间紧迫感，精力充沛，行动表现迅速，过度的好胜，</a:t>
            </a:r>
            <a:br>
              <a:rPr lang="zh-CN" altLang="en-US" b="1" smtClean="0"/>
            </a:br>
            <a:r>
              <a:rPr lang="zh-CN" altLang="en-US" b="1" smtClean="0"/>
              <a:t>经常为取得成就不懈工作。</a:t>
            </a:r>
            <a:br>
              <a:rPr lang="zh-CN" altLang="en-US" b="1" smtClean="0"/>
            </a:br>
            <a:r>
              <a:rPr lang="zh-CN" altLang="en-US" b="1" smtClean="0"/>
              <a:t>有一定的冲动性和攻击性。</a:t>
            </a:r>
          </a:p>
        </p:txBody>
      </p:sp>
      <p:pic>
        <p:nvPicPr>
          <p:cNvPr id="38915" name="Picture 3" descr="00020"/>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463" y="5378450"/>
            <a:ext cx="1125537" cy="150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8916" name="Picture 4" descr="086.gif (49580 字节)"/>
          <p:cNvPicPr>
            <a:picLocks noChangeAspect="1" noChangeArrowheads="1" noCrop="1"/>
          </p:cNvPicPr>
          <p:nvPr/>
        </p:nvPicPr>
        <p:blipFill>
          <a:blip r:embed="rId3">
            <a:extLst>
              <a:ext uri="{28A0092B-C50C-407E-A947-70E740481C1C}">
                <a14:useLocalDpi xmlns="" xmlns:a14="http://schemas.microsoft.com/office/drawing/2010/main" val="0"/>
              </a:ext>
            </a:extLst>
          </a:blip>
          <a:srcRect/>
          <a:stretch>
            <a:fillRect/>
          </a:stretch>
        </p:blipFill>
        <p:spPr bwMode="auto">
          <a:xfrm>
            <a:off x="4100513" y="217488"/>
            <a:ext cx="4000500" cy="1916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292141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371600" y="1295400"/>
            <a:ext cx="7772400" cy="5229225"/>
          </a:xfrm>
        </p:spPr>
        <p:txBody>
          <a:bodyPr/>
          <a:lstStyle/>
          <a:p>
            <a:pPr eaLnBrk="1" hangingPunct="1">
              <a:lnSpc>
                <a:spcPct val="120000"/>
              </a:lnSpc>
              <a:spcBef>
                <a:spcPct val="5000"/>
              </a:spcBef>
            </a:pPr>
            <a:r>
              <a:rPr lang="en-US" altLang="zh-CN" b="1" smtClean="0"/>
              <a:t>B</a:t>
            </a:r>
            <a:r>
              <a:rPr lang="zh-CN" altLang="en-US" b="1" smtClean="0"/>
              <a:t>型性格</a:t>
            </a:r>
            <a:br>
              <a:rPr lang="zh-CN" altLang="en-US" b="1" smtClean="0"/>
            </a:br>
            <a:r>
              <a:rPr lang="zh-CN" altLang="en-US" b="1" smtClean="0"/>
              <a:t>特点：节奏缓、性格柔、亲和性</a:t>
            </a:r>
            <a:br>
              <a:rPr lang="zh-CN" altLang="en-US" b="1" smtClean="0"/>
            </a:br>
            <a:r>
              <a:rPr lang="zh-CN" altLang="en-US" b="1" smtClean="0"/>
              <a:t>多不刻意去竞争、不赶时间、</a:t>
            </a:r>
            <a:br>
              <a:rPr lang="zh-CN" altLang="en-US" b="1" smtClean="0"/>
            </a:br>
            <a:r>
              <a:rPr lang="zh-CN" altLang="en-US" b="1" smtClean="0"/>
              <a:t>安然自在、生活讲究</a:t>
            </a:r>
            <a:br>
              <a:rPr lang="zh-CN" altLang="en-US" b="1" smtClean="0"/>
            </a:br>
            <a:r>
              <a:rPr lang="zh-CN" altLang="en-US" b="1" smtClean="0"/>
              <a:t>舒适、对待事物冷静、</a:t>
            </a:r>
            <a:br>
              <a:rPr lang="zh-CN" altLang="en-US" b="1" smtClean="0"/>
            </a:br>
            <a:r>
              <a:rPr lang="zh-CN" altLang="en-US" b="1" smtClean="0"/>
              <a:t>有一定的忍耐力，对</a:t>
            </a:r>
            <a:br>
              <a:rPr lang="zh-CN" altLang="en-US" b="1" smtClean="0"/>
            </a:br>
            <a:r>
              <a:rPr lang="zh-CN" altLang="en-US" b="1" smtClean="0"/>
              <a:t>人随和、很少发脾气。</a:t>
            </a:r>
          </a:p>
        </p:txBody>
      </p:sp>
      <p:pic>
        <p:nvPicPr>
          <p:cNvPr id="39939" name="Picture 3" descr="00020"/>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463" y="5307013"/>
            <a:ext cx="1125537" cy="150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9940" name="Picture 4" descr="078.gif (5263 字节)"/>
          <p:cNvPicPr>
            <a:picLocks noChangeAspect="1" noChangeArrowheads="1" noCrop="1"/>
          </p:cNvPicPr>
          <p:nvPr/>
        </p:nvPicPr>
        <p:blipFill>
          <a:blip r:embed="rId3">
            <a:extLst>
              <a:ext uri="{28A0092B-C50C-407E-A947-70E740481C1C}">
                <a14:useLocalDpi xmlns="" xmlns:a14="http://schemas.microsoft.com/office/drawing/2010/main" val="0"/>
              </a:ext>
            </a:extLst>
          </a:blip>
          <a:srcRect/>
          <a:stretch>
            <a:fillRect/>
          </a:stretch>
        </p:blipFill>
        <p:spPr bwMode="auto">
          <a:xfrm>
            <a:off x="3419475" y="333375"/>
            <a:ext cx="4608513" cy="1474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807754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书堆型">
  <a:themeElements>
    <a:clrScheme name="书堆型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书堆型">
      <a:majorFont>
        <a:latin typeface="宋体"/>
        <a:ea typeface="宋体"/>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书堆型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书堆型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书堆型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书堆型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书堆型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书堆型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书堆型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书堆型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书堆型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书堆型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书堆型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书堆型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书堆型</Template>
  <TotalTime>1260</TotalTime>
  <Words>770</Words>
  <Application>Microsoft Office PowerPoint</Application>
  <PresentationFormat>全屏显示(4:3)</PresentationFormat>
  <Paragraphs>93</Paragraphs>
  <Slides>27</Slides>
  <Notes>0</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书堆型</vt:lpstr>
      <vt:lpstr>幻灯片 1</vt:lpstr>
      <vt:lpstr>心身疾病：</vt:lpstr>
      <vt:lpstr>幻灯片 3</vt:lpstr>
      <vt:lpstr>幻灯片 4</vt:lpstr>
      <vt:lpstr>情绪因素 七情六欲属于人类基本的心理活动和生理要求。 情指人的情感（情绪）表现， 属于人的心理活动范畴； 欲指人的生存和享受的需 要，属于生理活动的范畴。</vt:lpstr>
      <vt:lpstr>幻灯片 6</vt:lpstr>
      <vt:lpstr>性格因素 性格缺陷易患因素是心身疾病的内在发病条件。 性格和疾病之间存在一定的关系，大致分为A、B、C三种主要 类型，典型性格特点可以 是容易致病的危险因素。  </vt:lpstr>
      <vt:lpstr>A型性格 特点：节奏快、好竞争、攻击性   有时间紧迫感，精力充沛，行动表现迅速，过度的好胜， 经常为取得成就不懈工作。 有一定的冲动性和攻击性。</vt:lpstr>
      <vt:lpstr>B型性格 特点：节奏缓、性格柔、亲和性 多不刻意去竞争、不赶时间、 安然自在、生活讲究 舒适、对待事物冷静、 有一定的忍耐力，对 人随和、很少发脾气。</vt:lpstr>
      <vt:lpstr>C型性格 特点：双重性、责任感、较内敛 处处为别人着想，表面不跟别人计 较，内心又很纠结；对人际关系过 分焦虑、过于敏感；性情 压抑，好生闷气，不善于 表达自己的情绪 。 </vt:lpstr>
      <vt:lpstr>社会因素</vt:lpstr>
      <vt:lpstr>心身疾病发病机制 </vt:lpstr>
      <vt:lpstr>幻灯片 13</vt:lpstr>
      <vt:lpstr>幻灯片 14</vt:lpstr>
      <vt:lpstr>生理反应 急性、高水平应激可致心率加快、心肌收缩力增强、血压升高、汗腺分泌、血液重新分配，内脏血流减 少、分解代谢加速、肝糖元 分解，血糖升高等。是机体 应急时的适应性反应，反应的 后果是机体的极度疲劳。</vt:lpstr>
      <vt:lpstr>慢性低水平应激 对机体有损耗作用，当机体的系统长期超时工作而得不到休息和恢复，机体就会出现机能失调，内分泌系统及免疫系统机能低下。 可引起骨骼肌、心肌和平滑 肌慢性紧张性收缩，导致机 体慢性疲劳倦怠。</vt:lpstr>
      <vt:lpstr>幻灯片 17</vt:lpstr>
      <vt:lpstr>行为反应 分直接反应和间接反应。直接行为反应指直接面临紧张刺激时为了消除刺激源而做出的行为反应。 间接行为反应指为了减少 或暂时消除压力体验的有关 苦恼, 采取某些特殊措施缓 解紧张状态。</vt:lpstr>
      <vt:lpstr>幻灯片 19</vt:lpstr>
      <vt:lpstr>躯体性应激源 包括各种疼痛、久治不愈的疾病、意外伤害所致的伤残等刺激。</vt:lpstr>
      <vt:lpstr>社会性应激源 造成个人生活发生巨大变化的事件，如自然灾害、战争、社会环境动乱、失业、经济萧条、环境污染等。</vt:lpstr>
      <vt:lpstr>幻灯片 22</vt:lpstr>
      <vt:lpstr>幻灯片 23</vt:lpstr>
      <vt:lpstr>幻灯片 24</vt:lpstr>
      <vt:lpstr>幻灯片 25</vt:lpstr>
      <vt:lpstr>幻灯片 26</vt:lpstr>
      <vt:lpstr>幻灯片 27</vt:lpstr>
    </vt:vector>
  </TitlesOfParts>
  <Manager/>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微软中国</dc:creator>
  <cp:keywords/>
  <dc:description/>
  <cp:lastModifiedBy>SkyUN.Org</cp:lastModifiedBy>
  <cp:revision>150</cp:revision>
  <dcterms:created xsi:type="dcterms:W3CDTF">2011-02-28T00:28:53Z</dcterms:created>
  <dcterms:modified xsi:type="dcterms:W3CDTF">2019-11-01T05:22:38Z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TC011594402052</vt:lpwstr>
  </property>
</Properties>
</file>