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8" r:id="rId2"/>
    <p:sldId id="259" r:id="rId3"/>
    <p:sldId id="260" r:id="rId4"/>
    <p:sldId id="261" r:id="rId5"/>
    <p:sldId id="287" r:id="rId6"/>
    <p:sldId id="288" r:id="rId7"/>
    <p:sldId id="289" r:id="rId8"/>
    <p:sldId id="290" r:id="rId9"/>
    <p:sldId id="291" r:id="rId10"/>
    <p:sldId id="292" r:id="rId11"/>
    <p:sldId id="302" r:id="rId12"/>
    <p:sldId id="294" r:id="rId13"/>
    <p:sldId id="295" r:id="rId14"/>
    <p:sldId id="309" r:id="rId15"/>
    <p:sldId id="303" r:id="rId16"/>
    <p:sldId id="283" r:id="rId17"/>
    <p:sldId id="284" r:id="rId18"/>
    <p:sldId id="29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E0B670-4282-4579-AE91-12BAA43BC7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515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6B4B3-65E0-4896-AF26-E7229C20E5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6567F-917D-49C7-959D-FC9FBE8502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2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B25EE-DDD9-4DA8-AAE0-2B3FCF8C81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13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46549-13F5-4C25-9773-4F9F7F3CB1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D2333-A514-4487-85DA-FEB7536D72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97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63C9F-BC3F-4040-A028-CEACC1D40D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74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88490-111A-470C-A831-07F00BB63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4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A9FE3-6150-4FD5-A196-BA1D499CAF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52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4282C-EB9F-4ED0-B841-D95A069F6B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03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BF170-DEEE-41F3-9E80-5C3A01C5C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34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FDBD2-87F1-4585-BB1F-385790C54D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38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35253-F295-475D-891C-4119BAD8FA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0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77E0358-EE85-4F29-AE5A-D97B4B0BC3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100138" y="766763"/>
            <a:ext cx="7488237" cy="5830887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/>
              <a:t>姓名          学号</a:t>
            </a:r>
            <a:br>
              <a:rPr lang="zh-CN" altLang="en-US" b="1" smtClean="0"/>
            </a:br>
            <a:r>
              <a:rPr lang="en-US" altLang="zh-CN" b="1" smtClean="0"/>
              <a:t>1</a:t>
            </a:r>
            <a:r>
              <a:rPr lang="zh-CN" altLang="en-US" b="1" smtClean="0"/>
              <a:t>、发热（发烧）时物理降温方法有哪些？（至少提出</a:t>
            </a:r>
            <a:r>
              <a:rPr lang="en-US" altLang="zh-CN" b="1" smtClean="0"/>
              <a:t>2</a:t>
            </a:r>
            <a:r>
              <a:rPr lang="zh-CN" altLang="en-US" b="1" smtClean="0"/>
              <a:t>种）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2</a:t>
            </a:r>
            <a:r>
              <a:rPr lang="zh-CN" altLang="en-US" b="1" smtClean="0"/>
              <a:t>、腹痛时是否可以自行服用止痛药 缓解疼痛？（简单说明理由）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3</a:t>
            </a:r>
            <a:r>
              <a:rPr lang="zh-CN" altLang="en-US" b="1" smtClean="0"/>
              <a:t>、你在一年中生病频率为</a:t>
            </a:r>
            <a:r>
              <a:rPr lang="en-US" altLang="zh-CN" b="1" smtClean="0"/>
              <a:t>(   )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en-US" altLang="zh-CN" b="1" smtClean="0"/>
              <a:t>A  1-3</a:t>
            </a:r>
            <a:r>
              <a:rPr lang="zh-CN" altLang="en-US" b="1" smtClean="0"/>
              <a:t>次   </a:t>
            </a:r>
            <a:r>
              <a:rPr lang="en-US" altLang="zh-CN" b="1" smtClean="0"/>
              <a:t>B  3-5</a:t>
            </a:r>
            <a:r>
              <a:rPr lang="zh-CN" altLang="en-US" b="1" smtClean="0"/>
              <a:t>次  </a:t>
            </a:r>
            <a:br>
              <a:rPr lang="zh-CN" altLang="en-US" b="1" smtClean="0"/>
            </a:br>
            <a:r>
              <a:rPr lang="en-US" altLang="zh-CN" b="1" smtClean="0"/>
              <a:t>C  </a:t>
            </a:r>
            <a:r>
              <a:rPr lang="zh-CN" altLang="en-US" b="1" smtClean="0"/>
              <a:t>﹥</a:t>
            </a:r>
            <a:r>
              <a:rPr lang="en-US" altLang="zh-CN" b="1" smtClean="0"/>
              <a:t>5</a:t>
            </a:r>
            <a:r>
              <a:rPr lang="zh-CN" altLang="en-US" b="1" smtClean="0"/>
              <a:t>次</a:t>
            </a:r>
            <a:br>
              <a:rPr lang="zh-CN" altLang="en-US" b="1" smtClean="0"/>
            </a:br>
            <a:endParaRPr lang="zh-CN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632700" cy="65532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smtClean="0">
                <a:solidFill>
                  <a:schemeClr val="tx1"/>
                </a:solidFill>
              </a:rPr>
              <a:t>急性扁桃腺炎：链球菌感染，治疗不及时可合并风湿症和肾炎。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临床表现：咽痛、发烧、体温可达</a:t>
            </a:r>
            <a:r>
              <a:rPr lang="en-US" altLang="zh-CN" b="1" smtClean="0">
                <a:solidFill>
                  <a:schemeClr val="tx1"/>
                </a:solidFill>
              </a:rPr>
              <a:t>39℃</a:t>
            </a:r>
            <a:r>
              <a:rPr lang="zh-CN" altLang="en-US" b="1" smtClean="0">
                <a:solidFill>
                  <a:schemeClr val="tx1"/>
                </a:solidFill>
              </a:rPr>
              <a:t>以上。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及时就医，避免伤及其他器官。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急性气管炎：病毒感染多见。</a:t>
            </a:r>
            <a:r>
              <a:rPr lang="zh-CN" altLang="en-US" smtClean="0">
                <a:solidFill>
                  <a:schemeClr val="tx1"/>
                </a:solidFill>
              </a:rPr>
              <a:t/>
            </a:r>
            <a:br>
              <a:rPr lang="zh-CN" altLang="en-US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临床表现：咳嗽、痰多；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伴胸部疼痛、全身不适。</a:t>
            </a:r>
          </a:p>
        </p:txBody>
      </p:sp>
      <p:pic>
        <p:nvPicPr>
          <p:cNvPr id="1433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08963" cy="5905500"/>
          </a:xfrm>
        </p:spPr>
        <p:txBody>
          <a:bodyPr/>
          <a:lstStyle/>
          <a:p>
            <a:pPr marL="863600" indent="-838200"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sz="3200" b="1" smtClean="0">
                <a:solidFill>
                  <a:srgbClr val="FF0000"/>
                </a:solidFill>
              </a:rPr>
              <a:t>    </a:t>
            </a:r>
            <a:r>
              <a:rPr lang="zh-CN" altLang="en-US" sz="4400" b="1" i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呼吸系统疾病预防措施</a:t>
            </a:r>
            <a:br>
              <a:rPr lang="zh-CN" altLang="en-US" sz="4400" b="1" i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加强锻炼；</a:t>
            </a:r>
            <a:r>
              <a:rPr lang="en-US" altLang="zh-CN" sz="4000" b="1" smtClean="0">
                <a:solidFill>
                  <a:schemeClr val="tx1"/>
                </a:solidFill>
              </a:rPr>
              <a:t/>
            </a:r>
            <a:br>
              <a:rPr lang="en-US" altLang="zh-CN" sz="4000" b="1" smtClean="0">
                <a:solidFill>
                  <a:schemeClr val="tx1"/>
                </a:solidFill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注意保暖；</a:t>
            </a:r>
            <a:r>
              <a:rPr lang="en-US" altLang="zh-CN" sz="4000" b="1" smtClean="0">
                <a:solidFill>
                  <a:schemeClr val="tx1"/>
                </a:solidFill>
              </a:rPr>
              <a:t/>
            </a:r>
            <a:br>
              <a:rPr lang="en-US" altLang="zh-CN" sz="4000" b="1" smtClean="0">
                <a:solidFill>
                  <a:schemeClr val="tx1"/>
                </a:solidFill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避免过度劳累；</a:t>
            </a:r>
            <a:br>
              <a:rPr lang="zh-CN" altLang="en-US" sz="4000" b="1" smtClean="0">
                <a:solidFill>
                  <a:schemeClr val="tx1"/>
                </a:solidFill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保持心情舒畅；</a:t>
            </a:r>
            <a:br>
              <a:rPr lang="zh-CN" altLang="en-US" sz="4000" b="1" smtClean="0">
                <a:solidFill>
                  <a:schemeClr val="tx1"/>
                </a:solidFill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保持室内空气流通。</a:t>
            </a:r>
          </a:p>
        </p:txBody>
      </p:sp>
      <p:pic>
        <p:nvPicPr>
          <p:cNvPr id="1536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592138"/>
            <a:ext cx="3857625" cy="67627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tx1"/>
                </a:solidFill>
              </a:rPr>
              <a:t>消化系统疾病</a:t>
            </a:r>
          </a:p>
        </p:txBody>
      </p:sp>
      <p:pic>
        <p:nvPicPr>
          <p:cNvPr id="1638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16013" y="1079500"/>
            <a:ext cx="7597775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急、慢性胃炎</a:t>
            </a:r>
            <a:br>
              <a:rPr lang="zh-CN" altLang="en-US" sz="3600" b="1"/>
            </a:br>
            <a:r>
              <a:rPr lang="zh-CN" altLang="en-US" sz="3600" b="1"/>
              <a:t>病因：化学因素、物理因素、微生</a:t>
            </a:r>
            <a:br>
              <a:rPr lang="zh-CN" altLang="en-US" sz="3600" b="1"/>
            </a:br>
            <a:r>
              <a:rPr lang="zh-CN" altLang="en-US" sz="3600" b="1"/>
              <a:t>物感染、心理因素。</a:t>
            </a:r>
            <a:endParaRPr lang="en-US" altLang="zh-CN" sz="36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</a:rPr>
              <a:t>诱因：</a:t>
            </a:r>
            <a:r>
              <a:rPr lang="zh-CN" altLang="en-US" sz="3600" b="1"/>
              <a:t>受凉、过劳、心理压</a:t>
            </a:r>
            <a:endParaRPr lang="en-US" altLang="zh-CN" sz="36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力过大等</a:t>
            </a:r>
            <a:r>
              <a:rPr lang="zh-CN" altLang="en-US" sz="3600" b="1">
                <a:latin typeface="Arial" panose="020B0604020202020204" pitchFamily="34" charset="0"/>
              </a:rPr>
              <a:t>。</a:t>
            </a:r>
            <a:r>
              <a:rPr lang="zh-CN" altLang="en-US" sz="3600" b="1"/>
              <a:t/>
            </a:r>
            <a:br>
              <a:rPr lang="zh-CN" altLang="en-US" sz="3600" b="1"/>
            </a:br>
            <a:r>
              <a:rPr lang="zh-CN" altLang="en-US" sz="3600" b="1"/>
              <a:t>临床表现：腹胀、左上腹疼</a:t>
            </a:r>
            <a:br>
              <a:rPr lang="zh-CN" altLang="en-US" sz="3600" b="1"/>
            </a:br>
            <a:r>
              <a:rPr lang="zh-CN" altLang="en-US" sz="3600" b="1"/>
              <a:t>痛、严重可恶心、呕吐。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5" y="188913"/>
            <a:ext cx="8178800" cy="655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chemeClr val="tx1"/>
                </a:solidFill>
              </a:rPr>
              <a:t>急性肠炎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病因：饮食因素、细菌、病毒感染。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rgbClr val="FF0000"/>
                </a:solidFill>
              </a:rPr>
              <a:t>诱因：</a:t>
            </a:r>
            <a:r>
              <a:rPr lang="zh-CN" altLang="en-US" b="1" smtClean="0"/>
              <a:t>受凉、过劳、心理压力过大等。</a:t>
            </a: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临床表现：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急性肠炎多见腹痛、腹泻，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排便</a:t>
            </a:r>
            <a:r>
              <a:rPr lang="en-US" altLang="en-US" b="1" smtClean="0"/>
              <a:t>﹥</a:t>
            </a:r>
            <a:r>
              <a:rPr lang="en-US" altLang="zh-CN" b="1" smtClean="0">
                <a:solidFill>
                  <a:schemeClr val="tx1"/>
                </a:solidFill>
              </a:rPr>
              <a:t>3</a:t>
            </a:r>
            <a:r>
              <a:rPr lang="zh-CN" altLang="en-US" b="1" smtClean="0">
                <a:solidFill>
                  <a:schemeClr val="tx1"/>
                </a:solidFill>
              </a:rPr>
              <a:t>次</a:t>
            </a:r>
            <a:r>
              <a:rPr lang="en-US" altLang="zh-CN" b="1" smtClean="0">
                <a:solidFill>
                  <a:schemeClr val="tx1"/>
                </a:solidFill>
              </a:rPr>
              <a:t>/</a:t>
            </a:r>
            <a:r>
              <a:rPr lang="zh-CN" altLang="en-US" b="1" smtClean="0">
                <a:solidFill>
                  <a:schemeClr val="tx1"/>
                </a:solidFill>
              </a:rPr>
              <a:t>天、水样便、粘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液血便、严重有发热、头晕、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乏力脱水等症状。</a:t>
            </a:r>
          </a:p>
        </p:txBody>
      </p:sp>
      <p:pic>
        <p:nvPicPr>
          <p:cNvPr id="1741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634288" cy="61404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口腔溃疡</a:t>
            </a:r>
            <a:br>
              <a:rPr lang="zh-CN" altLang="en-US" b="1" smtClean="0"/>
            </a:br>
            <a:r>
              <a:rPr lang="zh-CN" altLang="en-US" b="1" smtClean="0"/>
              <a:t>病因：内分泌因素、心理社会因素、饮食因素和机体状态。</a:t>
            </a:r>
            <a:br>
              <a:rPr lang="zh-CN" altLang="en-US" b="1" smtClean="0"/>
            </a:br>
            <a:r>
              <a:rPr lang="zh-CN" altLang="en-US" b="1" smtClean="0"/>
              <a:t>自限性疾病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预防：均衡营养，避免粗糙</a:t>
            </a:r>
            <a:br>
              <a:rPr lang="zh-CN" altLang="en-US" b="1" smtClean="0"/>
            </a:br>
            <a:r>
              <a:rPr lang="zh-CN" altLang="en-US" b="1" smtClean="0"/>
              <a:t>食物的刺激；保持良好心态，</a:t>
            </a:r>
            <a:br>
              <a:rPr lang="zh-CN" altLang="en-US" b="1" smtClean="0"/>
            </a:br>
            <a:r>
              <a:rPr lang="zh-CN" altLang="en-US" b="1" smtClean="0"/>
              <a:t>避免过度紧张和劳累。</a:t>
            </a:r>
            <a:br>
              <a:rPr lang="zh-CN" altLang="en-US" b="1" smtClean="0"/>
            </a:br>
            <a:endParaRPr lang="zh-CN" altLang="en-US" b="1" smtClean="0"/>
          </a:p>
        </p:txBody>
      </p:sp>
      <p:pic>
        <p:nvPicPr>
          <p:cNvPr id="1843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30225"/>
            <a:ext cx="6418263" cy="54197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4400" b="1" i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消化系统疾病预防措施</a:t>
            </a:r>
            <a:br>
              <a:rPr lang="zh-CN" altLang="en-US" sz="4400" b="1" i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加强锻炼；</a:t>
            </a:r>
            <a:r>
              <a:rPr lang="en-US" altLang="zh-CN" sz="4000" b="1" smtClean="0">
                <a:solidFill>
                  <a:schemeClr val="tx1"/>
                </a:solidFill>
              </a:rPr>
              <a:t/>
            </a:r>
            <a:br>
              <a:rPr lang="en-US" altLang="zh-CN" sz="4000" b="1" smtClean="0">
                <a:solidFill>
                  <a:schemeClr val="tx1"/>
                </a:solidFill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注意饮食卫生；</a:t>
            </a:r>
            <a:br>
              <a:rPr lang="zh-CN" altLang="en-US" sz="4000" b="1" smtClean="0">
                <a:solidFill>
                  <a:schemeClr val="tx1"/>
                </a:solidFill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纠正不良饮食习惯；</a:t>
            </a:r>
            <a:r>
              <a:rPr lang="en-US" altLang="zh-CN" sz="4000" b="1" smtClean="0">
                <a:solidFill>
                  <a:schemeClr val="tx1"/>
                </a:solidFill>
              </a:rPr>
              <a:t/>
            </a:r>
            <a:br>
              <a:rPr lang="en-US" altLang="zh-CN" sz="4000" b="1" smtClean="0">
                <a:solidFill>
                  <a:schemeClr val="tx1"/>
                </a:solidFill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生活规律劳逸结合；</a:t>
            </a:r>
            <a:br>
              <a:rPr lang="zh-CN" altLang="en-US" sz="4000" b="1" smtClean="0">
                <a:solidFill>
                  <a:schemeClr val="tx1"/>
                </a:solidFill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及时缓解或疏泄心理压力。</a:t>
            </a:r>
          </a:p>
        </p:txBody>
      </p:sp>
      <p:pic>
        <p:nvPicPr>
          <p:cNvPr id="1945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667625" cy="6400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过敏性皮肤病</a:t>
            </a:r>
            <a:br>
              <a:rPr lang="zh-CN" altLang="en-US" b="1" smtClean="0"/>
            </a:br>
            <a:r>
              <a:rPr lang="zh-CN" altLang="en-US" b="1" smtClean="0"/>
              <a:t>湿疹、荨麻疹、药疹。</a:t>
            </a:r>
            <a:br>
              <a:rPr lang="zh-CN" altLang="en-US" b="1" smtClean="0"/>
            </a:br>
            <a:r>
              <a:rPr lang="zh-CN" altLang="en-US" b="1" smtClean="0"/>
              <a:t>病因：外在过敏因素，内在过敏因素。</a:t>
            </a:r>
            <a:br>
              <a:rPr lang="zh-CN" altLang="en-US" b="1" smtClean="0"/>
            </a:br>
            <a:r>
              <a:rPr lang="zh-CN" altLang="en-US" b="1" smtClean="0"/>
              <a:t>临床表现：湿疹有密集米粒大的红疹</a:t>
            </a:r>
            <a:r>
              <a:rPr lang="zh-CN" altLang="en-US" smtClean="0"/>
              <a:t>，</a:t>
            </a:r>
            <a:r>
              <a:rPr lang="zh-CN" altLang="en-US" b="1" smtClean="0"/>
              <a:t>荨麻疹多见皮肤瘙痒后出现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的风团，药疹有用药史。</a:t>
            </a:r>
            <a:r>
              <a:rPr lang="zh-CN" altLang="en-US" smtClean="0"/>
              <a:t> </a:t>
            </a:r>
            <a:br>
              <a:rPr lang="zh-CN" altLang="en-US" smtClean="0"/>
            </a:br>
            <a:r>
              <a:rPr lang="zh-CN" altLang="en-US" b="1" smtClean="0"/>
              <a:t>预防：药疹立即停药，脱敏</a:t>
            </a:r>
            <a:br>
              <a:rPr lang="zh-CN" altLang="en-US" b="1" smtClean="0"/>
            </a:br>
            <a:r>
              <a:rPr lang="zh-CN" altLang="en-US" b="1" smtClean="0"/>
              <a:t>治疗，少接触过敏原物质。</a:t>
            </a:r>
            <a:r>
              <a:rPr lang="zh-CN" altLang="en-US" sz="3200" smtClean="0"/>
              <a:t>  </a:t>
            </a:r>
          </a:p>
        </p:txBody>
      </p:sp>
      <p:pic>
        <p:nvPicPr>
          <p:cNvPr id="2048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5378450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00113" y="431800"/>
            <a:ext cx="7632700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体癣</a:t>
            </a:r>
            <a:r>
              <a:rPr lang="en-US" altLang="zh-CN" sz="3600" b="1">
                <a:solidFill>
                  <a:schemeClr val="tx2"/>
                </a:solidFill>
              </a:rPr>
              <a:t>(</a:t>
            </a:r>
            <a:r>
              <a:rPr lang="zh-CN" altLang="en-US" sz="3600" b="1">
                <a:solidFill>
                  <a:schemeClr val="tx2"/>
                </a:solidFill>
              </a:rPr>
              <a:t>股癣、手癣、足癣</a:t>
            </a:r>
            <a:r>
              <a:rPr lang="en-US" altLang="zh-CN" sz="3600" b="1">
                <a:solidFill>
                  <a:schemeClr val="tx2"/>
                </a:solidFill>
              </a:rPr>
              <a:t>)</a:t>
            </a:r>
            <a:r>
              <a:rPr lang="en-US" altLang="zh-CN" sz="3600">
                <a:solidFill>
                  <a:schemeClr val="tx2"/>
                </a:solidFill>
              </a:rPr>
              <a:t> </a:t>
            </a:r>
            <a:br>
              <a:rPr lang="en-US" altLang="zh-CN" sz="3600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病因：致病霉菌 、皮肤毛癣菌。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临床表现：股癣发生于腹股沟部，手癣与足癣分水疱型、溃烂型和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鳞屑角化型，局部皮肤瘙痒，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夏季加重。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预防：个人用品专用，衣物、</a:t>
            </a:r>
            <a:endParaRPr lang="en-US" altLang="zh-CN" sz="3600" b="1">
              <a:solidFill>
                <a:schemeClr val="tx2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鞋袜等应透气性能良好。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800" y="404813"/>
            <a:ext cx="7986713" cy="6164262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ct val="5000"/>
              </a:spcBef>
            </a:pPr>
            <a:r>
              <a:rPr lang="zh-CN" altLang="en-US" b="1" smtClean="0">
                <a:solidFill>
                  <a:schemeClr val="tx1"/>
                </a:solidFill>
              </a:rPr>
              <a:t>寻常性座疮（青春痘）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病因：皮脂腺和毛囊的炎性病变。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多位于颜面、胸和背部，可见淡红色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丘疹和黑头粉刺。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rgbClr val="FF0000"/>
                </a:solidFill>
              </a:rPr>
              <a:t>不要自行挤压粉刺！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预防：注意面部清洁卫生；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少吃油炸辛辣食品；多食蔬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菜、水果；少用化妆品。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及时缓解心理压力。</a:t>
            </a:r>
          </a:p>
        </p:txBody>
      </p:sp>
      <p:pic>
        <p:nvPicPr>
          <p:cNvPr id="2253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0550" y="1193800"/>
            <a:ext cx="2881313" cy="722313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主要内容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75" y="1989138"/>
            <a:ext cx="6175375" cy="4032250"/>
          </a:xfrm>
        </p:spPr>
        <p:txBody>
          <a:bodyPr/>
          <a:lstStyle/>
          <a:p>
            <a:pPr eaLnBrk="1" hangingPunct="1">
              <a:lnSpc>
                <a:spcPct val="220000"/>
              </a:lnSpc>
              <a:buFontTx/>
              <a:buNone/>
              <a:defRPr/>
            </a:pPr>
            <a:r>
              <a:rPr lang="zh-CN" altLang="en-US" sz="4000" b="1" dirty="0" smtClean="0"/>
              <a:t>疾病的常见症状</a:t>
            </a:r>
          </a:p>
          <a:p>
            <a:pPr eaLnBrk="1" hangingPunct="1">
              <a:lnSpc>
                <a:spcPct val="220000"/>
              </a:lnSpc>
              <a:buFontTx/>
              <a:buNone/>
              <a:defRPr/>
            </a:pPr>
            <a:r>
              <a:rPr lang="zh-CN" altLang="en-US" sz="4000" b="1" dirty="0" smtClean="0"/>
              <a:t>常见疾病及预防 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6148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777162" cy="59245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疼痛：</a:t>
            </a:r>
            <a:r>
              <a:rPr lang="zh-CN" altLang="en-US" b="1" smtClean="0"/>
              <a:t>常见症状。</a:t>
            </a:r>
            <a:br>
              <a:rPr lang="zh-CN" altLang="en-US" b="1" smtClean="0"/>
            </a:br>
            <a:r>
              <a:rPr lang="zh-CN" altLang="en-US" b="1" smtClean="0"/>
              <a:t>头痛：由于长时间用眼后发生头痛；失眠或紧张导致的神经血管性头痛。</a:t>
            </a:r>
            <a:br>
              <a:rPr lang="zh-CN" altLang="en-US" b="1" smtClean="0"/>
            </a:br>
            <a:r>
              <a:rPr lang="zh-CN" altLang="en-US" b="1" smtClean="0"/>
              <a:t>腹痛：胃痛位于中上腹部；肝胆疾</a:t>
            </a:r>
            <a:br>
              <a:rPr lang="zh-CN" altLang="en-US" b="1" smtClean="0"/>
            </a:br>
            <a:r>
              <a:rPr lang="zh-CN" altLang="en-US" b="1" smtClean="0"/>
              <a:t>病疼痛位于右上腹部；急性</a:t>
            </a:r>
            <a:br>
              <a:rPr lang="zh-CN" altLang="en-US" b="1" smtClean="0"/>
            </a:br>
            <a:r>
              <a:rPr lang="zh-CN" altLang="en-US" b="1" smtClean="0"/>
              <a:t>阑尾炎疼痛位于右下腹部；</a:t>
            </a:r>
            <a:br>
              <a:rPr lang="zh-CN" altLang="en-US" b="1" smtClean="0"/>
            </a:br>
            <a:r>
              <a:rPr lang="zh-CN" altLang="en-US" b="1" smtClean="0"/>
              <a:t>肠炎疼痛多位于脐周或下</a:t>
            </a:r>
            <a:br>
              <a:rPr lang="zh-CN" altLang="en-US" b="1" smtClean="0"/>
            </a:br>
            <a:r>
              <a:rPr lang="zh-CN" altLang="en-US" b="1" smtClean="0"/>
              <a:t>腹部；尿路感染疼痛多位于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下腹部。</a:t>
            </a:r>
          </a:p>
        </p:txBody>
      </p:sp>
      <p:pic>
        <p:nvPicPr>
          <p:cNvPr id="717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489825" cy="6400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>
                <a:solidFill>
                  <a:srgbClr val="FF0000"/>
                </a:solidFill>
              </a:rPr>
              <a:t>发热   </a:t>
            </a:r>
            <a:r>
              <a:rPr lang="zh-CN" altLang="en-US" b="1" smtClean="0"/>
              <a:t>体温＞ </a:t>
            </a:r>
            <a:r>
              <a:rPr lang="en-US" altLang="zh-CN" b="1" smtClean="0"/>
              <a:t>37.5℃</a:t>
            </a:r>
            <a:r>
              <a:rPr lang="zh-CN" altLang="en-US" b="1" smtClean="0"/>
              <a:t>。</a:t>
            </a:r>
            <a:br>
              <a:rPr lang="zh-CN" altLang="en-US" b="1" smtClean="0"/>
            </a:br>
            <a:r>
              <a:rPr lang="zh-CN" altLang="en-US" b="1" smtClean="0"/>
              <a:t>多数因致热源（毒素）作用于体温调节中枢，导致调节中枢功能紊乱；内分泌紊乱、免疫功能紊乱等也可导致发热。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发热分类：</a:t>
            </a:r>
            <a:br>
              <a:rPr lang="zh-CN" altLang="en-US" b="1" smtClean="0"/>
            </a:br>
            <a:r>
              <a:rPr lang="zh-CN" altLang="en-US" b="1" smtClean="0"/>
              <a:t>低热＜</a:t>
            </a:r>
            <a:r>
              <a:rPr lang="en-US" altLang="zh-CN" b="1" smtClean="0"/>
              <a:t>38℃</a:t>
            </a:r>
            <a:r>
              <a:rPr lang="zh-CN" altLang="en-US" b="1" smtClean="0"/>
              <a:t>；</a:t>
            </a:r>
            <a:br>
              <a:rPr lang="zh-CN" altLang="en-US" b="1" smtClean="0"/>
            </a:br>
            <a:r>
              <a:rPr lang="zh-CN" altLang="en-US" b="1" smtClean="0"/>
              <a:t>中等度热</a:t>
            </a:r>
            <a:r>
              <a:rPr lang="en-US" altLang="zh-CN" b="1" smtClean="0"/>
              <a:t>38</a:t>
            </a:r>
            <a:r>
              <a:rPr lang="zh-CN" altLang="en-US" b="1" smtClean="0"/>
              <a:t>～</a:t>
            </a:r>
            <a:r>
              <a:rPr lang="en-US" altLang="zh-CN" b="1" smtClean="0"/>
              <a:t>39℃</a:t>
            </a:r>
            <a:r>
              <a:rPr lang="zh-CN" altLang="en-US" b="1" smtClean="0"/>
              <a:t>；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高热</a:t>
            </a:r>
            <a:r>
              <a:rPr lang="en-US" altLang="zh-CN" b="1" smtClean="0"/>
              <a:t>39</a:t>
            </a:r>
            <a:r>
              <a:rPr lang="zh-CN" altLang="en-US" b="1" smtClean="0"/>
              <a:t>～</a:t>
            </a:r>
            <a:r>
              <a:rPr lang="en-US" altLang="zh-CN" b="1" smtClean="0"/>
              <a:t>41℃</a:t>
            </a:r>
            <a:r>
              <a:rPr lang="zh-CN" altLang="en-US" b="1" smtClean="0"/>
              <a:t>。</a:t>
            </a:r>
            <a:endParaRPr lang="en-US" altLang="zh-CN" b="1" smtClean="0"/>
          </a:p>
        </p:txBody>
      </p:sp>
      <p:pic>
        <p:nvPicPr>
          <p:cNvPr id="819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7688"/>
            <a:ext cx="7488237" cy="59769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咳嗽</a:t>
            </a:r>
            <a:r>
              <a:rPr lang="zh-CN" altLang="en-US" sz="4000" b="1" smtClean="0">
                <a:solidFill>
                  <a:srgbClr val="FF0000"/>
                </a:solidFill>
              </a:rPr>
              <a:t/>
            </a:r>
            <a:br>
              <a:rPr lang="zh-CN" altLang="en-US" sz="4000" b="1" smtClean="0">
                <a:solidFill>
                  <a:srgbClr val="FF0000"/>
                </a:solidFill>
              </a:rPr>
            </a:br>
            <a:r>
              <a:rPr lang="zh-CN" altLang="en-US" b="1" smtClean="0"/>
              <a:t>是人体清除呼吸道内的分泌物或异物的保护性呼吸反射动作。</a:t>
            </a:r>
            <a:r>
              <a:rPr lang="zh-CN" altLang="en-US" b="1" smtClean="0">
                <a:solidFill>
                  <a:schemeClr val="tx1"/>
                </a:solidFill>
              </a:rPr>
              <a:t>呼吸道内的病理性分泌物和外界进入呼吸道内的异物，可借咳嗽反射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动作排出体外。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/>
              <a:t>引起咳嗽的常见疾病：急性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咽喉炎、支气管炎、肺炎、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哮喘等。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921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561262" cy="6553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>
                <a:solidFill>
                  <a:srgbClr val="FF0000"/>
                </a:solidFill>
              </a:rPr>
              <a:t>恶心与呕吐</a:t>
            </a: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恶心常为呕吐的前驱感觉；</a:t>
            </a:r>
            <a:r>
              <a:rPr lang="zh-CN" altLang="en-US" b="1" smtClean="0"/>
              <a:t>呕吐是</a:t>
            </a:r>
            <a:r>
              <a:rPr lang="zh-CN" altLang="en-US" b="1" smtClean="0">
                <a:solidFill>
                  <a:schemeClr val="tx1"/>
                </a:solidFill>
              </a:rPr>
              <a:t>将食入胃内的有害物质或难以消化的食物吐出</a:t>
            </a:r>
            <a:r>
              <a:rPr lang="zh-CN" altLang="en-US" b="1" smtClean="0"/>
              <a:t>的反射动作</a:t>
            </a:r>
            <a:r>
              <a:rPr lang="zh-CN" altLang="en-US" b="1" smtClean="0">
                <a:solidFill>
                  <a:schemeClr val="tx1"/>
                </a:solidFill>
              </a:rPr>
              <a:t>，从而起到保护身体的作用。</a:t>
            </a:r>
            <a:r>
              <a:rPr lang="zh-CN" altLang="en-US" b="1" smtClean="0"/>
              <a:t>剧烈的呕吐可引起水电解质紊乱、代谢性碱中毒及营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养不良。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引起</a:t>
            </a:r>
            <a:r>
              <a:rPr lang="zh-CN" altLang="en-US" b="1" smtClean="0">
                <a:solidFill>
                  <a:schemeClr val="tx1"/>
                </a:solidFill>
              </a:rPr>
              <a:t>恶心与呕吐的疾病如</a:t>
            </a:r>
            <a:r>
              <a:rPr lang="zh-CN" altLang="en-US" b="1" smtClean="0"/>
              <a:t>胃肠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疾病、急性中毒、妊娠反应、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晕动病、中枢神经疾病等。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102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60363"/>
            <a:ext cx="7272338" cy="62372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b="1" smtClean="0">
                <a:solidFill>
                  <a:srgbClr val="FF0000"/>
                </a:solidFill>
              </a:rPr>
              <a:t>腹泻</a:t>
            </a: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肠粘膜的分泌和吸收障碍，肠蠕动过快，致使排便频率增加，每天排大便可达</a:t>
            </a:r>
            <a:r>
              <a:rPr lang="en-US" altLang="zh-CN" b="1" smtClean="0">
                <a:solidFill>
                  <a:schemeClr val="tx1"/>
                </a:solidFill>
              </a:rPr>
              <a:t>3</a:t>
            </a:r>
            <a:r>
              <a:rPr lang="en-US" altLang="en-US" b="1" smtClean="0"/>
              <a:t>～</a:t>
            </a:r>
            <a:r>
              <a:rPr lang="en-US" altLang="zh-CN" b="1" smtClean="0">
                <a:solidFill>
                  <a:schemeClr val="tx1"/>
                </a:solidFill>
              </a:rPr>
              <a:t>10</a:t>
            </a:r>
            <a:r>
              <a:rPr lang="zh-CN" altLang="en-US" b="1" smtClean="0">
                <a:solidFill>
                  <a:schemeClr val="tx1"/>
                </a:solidFill>
              </a:rPr>
              <a:t>次以上，大便性状改变，可有稀便、水样便等。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急性腹泻多发生在夏秋季，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常见原因有消化不良性、病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毒性肠炎、细菌性痢疾、细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菌性食物中毒等。</a:t>
            </a:r>
          </a:p>
        </p:txBody>
      </p:sp>
      <p:pic>
        <p:nvPicPr>
          <p:cNvPr id="1126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4450"/>
            <a:ext cx="7451725" cy="69834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>
                <a:solidFill>
                  <a:srgbClr val="FF0000"/>
                </a:solidFill>
              </a:rPr>
              <a:t>尿频、尿急、尿痛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尿频、尿急、尿痛是膀胱、尿道刺激症。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尿频为排尿次数明显增多；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尿急指一有尿意要立即排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尿的感觉；尿痛指排尿时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膀胱受尿液刺激产生的疼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痛感觉，多为感染所致。</a:t>
            </a:r>
          </a:p>
        </p:txBody>
      </p:sp>
      <p:pic>
        <p:nvPicPr>
          <p:cNvPr id="1229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449263"/>
            <a:ext cx="5008562" cy="6762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呼吸系统疾病</a:t>
            </a:r>
          </a:p>
        </p:txBody>
      </p:sp>
      <p:pic>
        <p:nvPicPr>
          <p:cNvPr id="1331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71550" y="863600"/>
            <a:ext cx="7561263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上呼吸道感染</a:t>
            </a:r>
            <a:br>
              <a:rPr lang="zh-CN" altLang="en-US" sz="3600" b="1"/>
            </a:br>
            <a:r>
              <a:rPr lang="zh-CN" altLang="en-US" sz="3600" b="1"/>
              <a:t>急性鼻炎、急性咽炎、急性喉炎。</a:t>
            </a:r>
            <a:br>
              <a:rPr lang="zh-CN" altLang="en-US" sz="3600" b="1"/>
            </a:br>
            <a:r>
              <a:rPr lang="zh-CN" altLang="en-US" sz="3600" b="1"/>
              <a:t>病因：病毒感染、细菌感染。</a:t>
            </a:r>
            <a:br>
              <a:rPr lang="zh-CN" altLang="en-US" sz="3600" b="1"/>
            </a:br>
            <a:r>
              <a:rPr lang="zh-CN" altLang="en-US" sz="3600" b="1">
                <a:solidFill>
                  <a:srgbClr val="FF0000"/>
                </a:solidFill>
              </a:rPr>
              <a:t>诱因：</a:t>
            </a:r>
            <a:r>
              <a:rPr lang="zh-CN" altLang="en-US" sz="3600" b="1"/>
              <a:t>受凉、过劳、心理压力过大等。</a:t>
            </a:r>
            <a:br>
              <a:rPr lang="zh-CN" altLang="en-US" sz="3600" b="1"/>
            </a:br>
            <a:r>
              <a:rPr lang="zh-CN" altLang="en-US" sz="3600" b="1"/>
              <a:t>临床表现</a:t>
            </a:r>
            <a:br>
              <a:rPr lang="zh-CN" altLang="en-US" sz="3600" b="1"/>
            </a:br>
            <a:r>
              <a:rPr lang="zh-CN" altLang="en-US" sz="3600" b="1"/>
              <a:t>发热、鼻塞、流涕、头晕、</a:t>
            </a:r>
            <a:endParaRPr lang="en-US" altLang="zh-CN" sz="36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头痛、咽痛、咳嗽、声音</a:t>
            </a:r>
            <a:endParaRPr lang="en-US" altLang="zh-CN" sz="36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嘶哑等。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堆型">
  <a:themeElements>
    <a:clrScheme name="书堆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书堆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书堆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书堆型</Template>
  <TotalTime>434</TotalTime>
  <Words>91</Words>
  <Application>Microsoft Office PowerPoint</Application>
  <PresentationFormat>全屏显示(4:3)</PresentationFormat>
  <Paragraphs>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宋体</vt:lpstr>
      <vt:lpstr>Century Gothic</vt:lpstr>
      <vt:lpstr>华文新魏</vt:lpstr>
      <vt:lpstr>书堆型</vt:lpstr>
      <vt:lpstr>姓名          学号 1、发热（发烧）时物理降温方法有哪些？（至少提出2种） 2、腹痛时是否可以自行服用止痛药 缓解疼痛？（简单说明理由） 3、你在一年中生病频率为(   ) A  1-3次   B  3-5次   C  ﹥5次 </vt:lpstr>
      <vt:lpstr>主要内容</vt:lpstr>
      <vt:lpstr>疼痛：常见症状。 头痛：由于长时间用眼后发生头痛；失眠或紧张导致的神经血管性头痛。 腹痛：胃痛位于中上腹部；肝胆疾 病疼痛位于右上腹部；急性 阑尾炎疼痛位于右下腹部； 肠炎疼痛多位于脐周或下 腹部；尿路感染疼痛多位于 下腹部。</vt:lpstr>
      <vt:lpstr>发热   体温＞ 37.5℃。 多数因致热源（毒素）作用于体温调节中枢，导致调节中枢功能紊乱；内分泌紊乱、免疫功能紊乱等也可导致发热。 发热分类： 低热＜38℃； 中等度热38～39℃； 高热39～41℃。</vt:lpstr>
      <vt:lpstr>咳嗽 是人体清除呼吸道内的分泌物或异物的保护性呼吸反射动作。呼吸道内的病理性分泌物和外界进入呼吸道内的异物，可借咳嗽反射 动作排出体外。 引起咳嗽的常见疾病：急性 咽喉炎、支气管炎、肺炎、 哮喘等。</vt:lpstr>
      <vt:lpstr>恶心与呕吐 恶心常为呕吐的前驱感觉；呕吐是将食入胃内的有害物质或难以消化的食物吐出的反射动作，从而起到保护身体的作用。剧烈的呕吐可引起水电解质紊乱、代谢性碱中毒及营 养不良。 引起恶心与呕吐的疾病如胃肠 疾病、急性中毒、妊娠反应、 晕动病、中枢神经疾病等。</vt:lpstr>
      <vt:lpstr>腹泻 肠粘膜的分泌和吸收障碍，肠蠕动过快，致使排便频率增加，每天排大便可达3～10次以上，大便性状改变，可有稀便、水样便等。 急性腹泻多发生在夏秋季， 常见原因有消化不良性、病 毒性肠炎、细菌性痢疾、细 菌性食物中毒等。</vt:lpstr>
      <vt:lpstr>尿频、尿急、尿痛 尿频、尿急、尿痛是膀胱、尿道刺激症。 尿频为排尿次数明显增多； 尿急指一有尿意要立即排 尿的感觉；尿痛指排尿时 膀胱受尿液刺激产生的疼 痛感觉，多为感染所致。</vt:lpstr>
      <vt:lpstr>呼吸系统疾病</vt:lpstr>
      <vt:lpstr>急性扁桃腺炎：链球菌感染，治疗不及时可合并风湿症和肾炎。 临床表现：咽痛、发烧、体温可达39℃以上。 及时就医，避免伤及其他器官。  急性气管炎：病毒感染多见。 临床表现：咳嗽、痰多； 伴胸部疼痛、全身不适。</vt:lpstr>
      <vt:lpstr>    呼吸系统疾病预防措施 加强锻炼； 注意保暖； 避免过度劳累； 保持心情舒畅； 保持室内空气流通。</vt:lpstr>
      <vt:lpstr>消化系统疾病</vt:lpstr>
      <vt:lpstr>急性肠炎 病因：饮食因素、细菌、病毒感染。 诱因：受凉、过劳、心理压力过大等。 临床表现： 急性肠炎多见腹痛、腹泻， 排便﹥3次/天、水样便、粘 液血便、严重有发热、头晕、 乏力脱水等症状。</vt:lpstr>
      <vt:lpstr>口腔溃疡 病因：内分泌因素、心理社会因素、饮食因素和机体状态。 自限性疾病 预防：均衡营养，避免粗糙 食物的刺激；保持良好心态， 避免过度紧张和劳累。 </vt:lpstr>
      <vt:lpstr>消化系统疾病预防措施 加强锻炼； 注意饮食卫生； 纠正不良饮食习惯； 生活规律劳逸结合； 及时缓解或疏泄心理压力。</vt:lpstr>
      <vt:lpstr>过敏性皮肤病 湿疹、荨麻疹、药疹。 病因：外在过敏因素，内在过敏因素。 临床表现：湿疹有密集米粒大的红疹，荨麻疹多见皮肤瘙痒后出现 的风团，药疹有用药史。  预防：药疹立即停药，脱敏 治疗，少接触过敏原物质。  </vt:lpstr>
      <vt:lpstr>PowerPoint 演示文稿</vt:lpstr>
      <vt:lpstr>寻常性座疮（青春痘） 病因：皮脂腺和毛囊的炎性病变。 多位于颜面、胸和背部，可见淡红色 丘疹和黑头粉刺。 不要自行挤压粉刺！ 预防：注意面部清洁卫生； 少吃油炸辛辣食品；多食蔬 菜、水果；少用化妆品。 及时缓解心理压力。</vt:lpstr>
    </vt:vector>
  </TitlesOfParts>
  <Manager/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微软中国</dc:creator>
  <cp:keywords/>
  <dc:description/>
  <cp:lastModifiedBy>dell</cp:lastModifiedBy>
  <cp:revision>86</cp:revision>
  <dcterms:created xsi:type="dcterms:W3CDTF">2011-03-28T02:06:02Z</dcterms:created>
  <dcterms:modified xsi:type="dcterms:W3CDTF">2017-02-21T07:46:53Z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