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61" r:id="rId3"/>
    <p:sldId id="300" r:id="rId4"/>
    <p:sldId id="304" r:id="rId5"/>
    <p:sldId id="303" r:id="rId6"/>
    <p:sldId id="305" r:id="rId7"/>
    <p:sldId id="309" r:id="rId8"/>
    <p:sldId id="310" r:id="rId9"/>
    <p:sldId id="311" r:id="rId10"/>
    <p:sldId id="312" r:id="rId11"/>
    <p:sldId id="313" r:id="rId12"/>
    <p:sldId id="314" r:id="rId13"/>
    <p:sldId id="316" r:id="rId14"/>
    <p:sldId id="318" r:id="rId15"/>
    <p:sldId id="373" r:id="rId16"/>
    <p:sldId id="317" r:id="rId17"/>
    <p:sldId id="319" r:id="rId18"/>
    <p:sldId id="324" r:id="rId19"/>
    <p:sldId id="325" r:id="rId20"/>
    <p:sldId id="327" r:id="rId21"/>
    <p:sldId id="330" r:id="rId22"/>
    <p:sldId id="358" r:id="rId23"/>
    <p:sldId id="331" r:id="rId24"/>
    <p:sldId id="359" r:id="rId25"/>
    <p:sldId id="335" r:id="rId26"/>
    <p:sldId id="337" r:id="rId27"/>
    <p:sldId id="338" r:id="rId28"/>
    <p:sldId id="339" r:id="rId29"/>
    <p:sldId id="340" r:id="rId30"/>
    <p:sldId id="341" r:id="rId31"/>
    <p:sldId id="342" r:id="rId32"/>
    <p:sldId id="351" r:id="rId33"/>
    <p:sldId id="352" r:id="rId34"/>
    <p:sldId id="353" r:id="rId35"/>
    <p:sldId id="354" r:id="rId36"/>
    <p:sldId id="355" r:id="rId37"/>
  </p:sldIdLst>
  <p:sldSz cx="12195175" cy="6859588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42925" indent="-857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87438" indent="-1730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631950" indent="-260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176463" indent="-3476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6600"/>
    <a:srgbClr val="B9B907"/>
    <a:srgbClr val="FFFF99"/>
    <a:srgbClr val="FFCC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118" autoAdjust="0"/>
  </p:normalViewPr>
  <p:slideViewPr>
    <p:cSldViewPr>
      <p:cViewPr varScale="1">
        <p:scale>
          <a:sx n="116" d="100"/>
          <a:sy n="116" d="100"/>
        </p:scale>
        <p:origin x="390" y="108"/>
      </p:cViewPr>
      <p:guideLst>
        <p:guide orient="horz" pos="2136"/>
        <p:guide pos="3841"/>
      </p:guideLst>
    </p:cSldViewPr>
  </p:slideViewPr>
  <p:outlineViewPr>
    <p:cViewPr>
      <p:scale>
        <a:sx n="33" d="100"/>
        <a:sy n="33" d="100"/>
      </p:scale>
      <p:origin x="0" y="-24691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908"/>
    </p:cViewPr>
  </p:sorterViewPr>
  <p:gridSpacing cx="69848" cy="6984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496888"/>
            <a:ext cx="996950" cy="101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47788" y="985838"/>
            <a:ext cx="10826750" cy="1397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47788" y="6643688"/>
            <a:ext cx="10826750" cy="1397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CC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pic>
        <p:nvPicPr>
          <p:cNvPr id="7" name="Picture 5" descr="线描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8" y="4059238"/>
            <a:ext cx="106172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79525" y="287338"/>
            <a:ext cx="10366375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zh-CN" noProof="0" smtClean="0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557338" y="1544638"/>
            <a:ext cx="9290050" cy="39814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zh-CN" noProof="0" smtClean="0">
                <a:sym typeface="Arial" panose="020B0604020202020204" pitchFamily="34" charset="0"/>
              </a:rPr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4746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94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09063" y="217488"/>
            <a:ext cx="2576512" cy="5910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7938" y="217488"/>
            <a:ext cx="7578725" cy="5910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1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91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8775" cy="28543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91050"/>
            <a:ext cx="10518775" cy="150018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8022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7938" y="1600200"/>
            <a:ext cx="5076825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7163" y="1600200"/>
            <a:ext cx="5078412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95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8775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6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4775" cy="3686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4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78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16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3788" cy="48752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2240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3788" cy="48752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1907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496888"/>
            <a:ext cx="996950" cy="101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 userDrawn="1"/>
        </p:nvSpPr>
        <p:spPr bwMode="auto">
          <a:xfrm>
            <a:off x="1347788" y="985838"/>
            <a:ext cx="10826750" cy="1397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347788" y="6643688"/>
            <a:ext cx="10826750" cy="1397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CC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pic>
        <p:nvPicPr>
          <p:cNvPr id="1029" name="Picture 5" descr="线描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8" y="4059238"/>
            <a:ext cx="106172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627188" y="217488"/>
            <a:ext cx="9359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7938" y="1600200"/>
            <a:ext cx="10307637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Arial" panose="020B060402020202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Arial" panose="020B060402020202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Arial" panose="020B0604020202020204" pitchFamily="34" charset="0"/>
              </a:rPr>
              <a:t>第四级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407988" indent="-407988" algn="l" defTabSz="0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34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884238" indent="-338138" algn="l" defTabSz="0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Ø"/>
        <a:defRPr sz="2900" kern="1200">
          <a:solidFill>
            <a:schemeClr val="tx1"/>
          </a:solidFill>
          <a:latin typeface="+mj-lt"/>
          <a:ea typeface="+mn-ea"/>
          <a:cs typeface="+mn-cs"/>
          <a:sym typeface="Arial" panose="020B0604020202020204" pitchFamily="34" charset="0"/>
        </a:defRPr>
      </a:lvl2pPr>
      <a:lvl3pPr marL="1360488" indent="-271463" algn="l" defTabSz="0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j-lt"/>
          <a:ea typeface="+mn-ea"/>
          <a:cs typeface="+mn-cs"/>
          <a:sym typeface="Arial" panose="020B0604020202020204" pitchFamily="34" charset="0"/>
        </a:defRPr>
      </a:lvl3pPr>
      <a:lvl4pPr marL="1905000" indent="-271463" algn="l" defTabSz="0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  <a:sym typeface="Arial" panose="020B0604020202020204" pitchFamily="34" charset="0"/>
        </a:defRPr>
      </a:lvl4pPr>
      <a:lvl5pPr marL="2449513" indent="-271463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group.medlive.cn/topic/81459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 noChangeAspect="1"/>
          </p:cNvGrpSpPr>
          <p:nvPr/>
        </p:nvGrpSpPr>
        <p:grpSpPr bwMode="auto">
          <a:xfrm>
            <a:off x="2857500" y="1341438"/>
            <a:ext cx="6784975" cy="3960812"/>
            <a:chOff x="0" y="0"/>
            <a:chExt cx="10685" cy="6237"/>
          </a:xfrm>
        </p:grpSpPr>
        <p:pic>
          <p:nvPicPr>
            <p:cNvPr id="307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04" t="57680" r="2765"/>
            <a:stretch>
              <a:fillRect/>
            </a:stretch>
          </p:blipFill>
          <p:spPr bwMode="auto">
            <a:xfrm>
              <a:off x="225" y="5885"/>
              <a:ext cx="10435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5" r="7204" b="57680"/>
            <a:stretch>
              <a:fillRect/>
            </a:stretch>
          </p:blipFill>
          <p:spPr bwMode="auto">
            <a:xfrm>
              <a:off x="455" y="0"/>
              <a:ext cx="10090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04" r="57680" b="2765"/>
            <a:stretch>
              <a:fillRect/>
            </a:stretch>
          </p:blipFill>
          <p:spPr bwMode="auto">
            <a:xfrm>
              <a:off x="0" y="227"/>
              <a:ext cx="203" cy="6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04" r="57680" b="2765"/>
            <a:stretch>
              <a:fillRect/>
            </a:stretch>
          </p:blipFill>
          <p:spPr bwMode="auto">
            <a:xfrm flipH="1">
              <a:off x="10545" y="227"/>
              <a:ext cx="140" cy="6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5" name="Text Box 7"/>
          <p:cNvSpPr txBox="1">
            <a:spLocks noChangeArrowheads="1"/>
          </p:cNvSpPr>
          <p:nvPr/>
        </p:nvSpPr>
        <p:spPr bwMode="auto">
          <a:xfrm>
            <a:off x="3233738" y="2732088"/>
            <a:ext cx="616743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5400">
                <a:latin typeface="华文新魏" panose="02010800040101010101" pitchFamily="2" charset="-122"/>
                <a:ea typeface="华文新魏" panose="02010800040101010101" pitchFamily="2" charset="-122"/>
              </a:rPr>
              <a:t>慢  病  预  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慢  病  概  况</a:t>
            </a:r>
            <a:r>
              <a:rPr lang="en-US" altLang="zh-CN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</a:t>
            </a:r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现状</a:t>
            </a:r>
            <a:endParaRPr lang="zh-CN" altLang="zh-CN" b="1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7938" y="1195388"/>
            <a:ext cx="10307637" cy="4527550"/>
          </a:xfrm>
        </p:spPr>
        <p:txBody>
          <a:bodyPr/>
          <a:lstStyle/>
          <a:p>
            <a:pPr marL="360000" lvl="1" indent="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慢阻肺</a:t>
            </a:r>
          </a:p>
          <a:p>
            <a:pPr marL="360000" indent="0">
              <a:lnSpc>
                <a:spcPct val="13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慢阻肺的全称慢性阻塞性肺疾病，是人们常说的慢性支气管炎</a:t>
            </a:r>
            <a:r>
              <a:rPr lang="zh-CN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肺气肿</a:t>
            </a:r>
            <a:r>
              <a:rPr lang="zh-CN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主要症状为长时间咳嗽、咳痰以及气短，是慢性支气管炎和肺气肿的总称。我国近期流行病学调查表明，</a:t>
            </a: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40</a:t>
            </a:r>
            <a:r>
              <a:rPr lang="zh-CN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岁以上人群慢阻肺患病率为</a:t>
            </a: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8.2%</a:t>
            </a:r>
            <a:r>
              <a:rPr lang="zh-CN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，患病率之高十分惊人。”</a:t>
            </a:r>
          </a:p>
          <a:p>
            <a:pPr marL="360000" indent="0">
              <a:lnSpc>
                <a:spcPct val="13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北方地区，发病人群呈现出农村多于城市、男性多于女性、吸烟者多于不吸烟者的特点。</a:t>
            </a:r>
          </a:p>
          <a:p>
            <a:pPr eaLnBrk="1" hangingPunct="1">
              <a:defRPr/>
            </a:pP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6225"/>
            <a:ext cx="10975975" cy="709613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慢  病  病  因</a:t>
            </a:r>
            <a:endParaRPr lang="zh-CN" altLang="zh-CN" sz="3600" b="1" smtClean="0">
              <a:latin typeface="黑体" panose="02010609060101010101" pitchFamily="49" charset="-122"/>
            </a:endParaRP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2935288" y="1660525"/>
            <a:ext cx="7213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不可改变的因素</a:t>
            </a: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zh-CN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年龄、性别、遗传</a:t>
            </a:r>
            <a:endParaRPr lang="zh-CN" altLang="en-US" sz="3200" b="1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325688" y="1660525"/>
            <a:ext cx="609600" cy="533400"/>
          </a:xfrm>
          <a:prstGeom prst="rect">
            <a:avLst/>
          </a:prstGeom>
          <a:noFill/>
          <a:ln>
            <a:noFill/>
          </a:ln>
          <a:effectLst>
            <a:prstShdw prst="shdw17" dist="63500" dir="2212194">
              <a:srgbClr val="897D5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ko-KR" altLang="en-US" sz="2400" b="1"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968625" y="2522538"/>
            <a:ext cx="6761163" cy="153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生活行为方式因素</a:t>
            </a: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WHO</a:t>
            </a:r>
            <a:r>
              <a:rPr lang="zh-CN" altLang="en-US" sz="32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公认</a:t>
            </a:r>
            <a:r>
              <a:rPr lang="zh-CN" altLang="zh-CN" sz="32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三大</a:t>
            </a:r>
            <a:r>
              <a:rPr lang="zh-CN" altLang="zh-CN" sz="3200" b="1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致</a:t>
            </a:r>
            <a:endParaRPr lang="en-US" altLang="zh-CN" sz="3200" b="1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3200" b="1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病危险因素</a:t>
            </a: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不合理膳食，体力活动</a:t>
            </a:r>
            <a:endParaRPr lang="en-US" altLang="zh-CN" sz="32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不足，吸烟，过量饮酒，精神紧张</a:t>
            </a:r>
            <a:endParaRPr lang="ko-KR" altLang="en-US" sz="3200" b="1">
              <a:latin typeface="华文新魏" panose="02010800040101010101" pitchFamily="2" charset="-122"/>
              <a:ea typeface="Gulim" panose="020B0600000101010101" pitchFamily="34" charset="-127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2325688" y="2757488"/>
            <a:ext cx="609600" cy="533400"/>
          </a:xfrm>
          <a:prstGeom prst="rect">
            <a:avLst/>
          </a:prstGeom>
          <a:noFill/>
          <a:ln>
            <a:noFill/>
          </a:ln>
          <a:effectLst>
            <a:prstShdw prst="shdw17" dist="63500" dir="2212194">
              <a:srgbClr val="897D5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ko-KR" altLang="en-US" sz="2400" b="1"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2935288" y="4357688"/>
            <a:ext cx="7213600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中间危险因素</a:t>
            </a: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zh-CN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血压、血脂、血糖、</a:t>
            </a:r>
            <a:endParaRPr lang="en-US" altLang="zh-CN" sz="32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超重或肥胖</a:t>
            </a:r>
            <a:endParaRPr lang="ko-KR" altLang="en-US" sz="3200" b="1">
              <a:latin typeface="华文新魏" panose="02010800040101010101" pitchFamily="2" charset="-122"/>
              <a:ea typeface="Gulim" panose="020B0600000101010101" pitchFamily="34" charset="-127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2325688" y="4572000"/>
            <a:ext cx="609600" cy="533400"/>
          </a:xfrm>
          <a:prstGeom prst="rect">
            <a:avLst/>
          </a:prstGeom>
          <a:noFill/>
          <a:ln>
            <a:noFill/>
          </a:ln>
          <a:effectLst>
            <a:prstShdw prst="shdw17" dist="63500" dir="2212194">
              <a:srgbClr val="897D5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ko-KR" altLang="en-US" sz="2400" b="1"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慢  病  病  因</a:t>
            </a:r>
            <a:endParaRPr lang="zh-CN" altLang="zh-CN" sz="3600" b="1" smtClean="0"/>
          </a:p>
        </p:txBody>
      </p:sp>
      <p:sp>
        <p:nvSpPr>
          <p:cNvPr id="14339" name="Text Box 23"/>
          <p:cNvSpPr txBox="1">
            <a:spLocks noChangeArrowheads="1"/>
          </p:cNvSpPr>
          <p:nvPr/>
        </p:nvSpPr>
        <p:spPr bwMode="auto">
          <a:xfrm>
            <a:off x="3233738" y="2709863"/>
            <a:ext cx="4495800" cy="5857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不合理膳食</a:t>
            </a:r>
            <a:endParaRPr lang="en-US" altLang="zh-CN" sz="3200" b="1">
              <a:solidFill>
                <a:srgbClr val="FFFFFF"/>
              </a:solidFill>
            </a:endParaRPr>
          </a:p>
        </p:txBody>
      </p:sp>
      <p:sp>
        <p:nvSpPr>
          <p:cNvPr id="14340" name="Text Box 24"/>
          <p:cNvSpPr txBox="1">
            <a:spLocks noChangeArrowheads="1"/>
          </p:cNvSpPr>
          <p:nvPr/>
        </p:nvSpPr>
        <p:spPr bwMode="auto">
          <a:xfrm>
            <a:off x="3443288" y="3643313"/>
            <a:ext cx="4495800" cy="5857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zh-CN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体力活动不足</a:t>
            </a:r>
            <a:endParaRPr lang="en-US" altLang="zh-CN" sz="2400" b="1">
              <a:solidFill>
                <a:srgbClr val="FFFFFF"/>
              </a:solidFill>
            </a:endParaRPr>
          </a:p>
        </p:txBody>
      </p:sp>
      <p:sp>
        <p:nvSpPr>
          <p:cNvPr id="14341" name="Text Box 25"/>
          <p:cNvSpPr txBox="1">
            <a:spLocks noChangeArrowheads="1"/>
          </p:cNvSpPr>
          <p:nvPr/>
        </p:nvSpPr>
        <p:spPr bwMode="auto">
          <a:xfrm>
            <a:off x="2605088" y="4440238"/>
            <a:ext cx="4495800" cy="5857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吸烟</a:t>
            </a:r>
            <a:endParaRPr lang="en-US" altLang="zh-CN" sz="3200" b="1">
              <a:solidFill>
                <a:srgbClr val="FFFFFF"/>
              </a:solidFill>
            </a:endParaRPr>
          </a:p>
        </p:txBody>
      </p:sp>
      <p:sp>
        <p:nvSpPr>
          <p:cNvPr id="14342" name="Text Box 26"/>
          <p:cNvSpPr txBox="1">
            <a:spLocks noChangeArrowheads="1"/>
          </p:cNvSpPr>
          <p:nvPr/>
        </p:nvSpPr>
        <p:spPr bwMode="auto">
          <a:xfrm>
            <a:off x="4205288" y="1195388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FFF"/>
                </a:solidFill>
              </a:rPr>
              <a:t>Click to add title in here    </a:t>
            </a:r>
          </a:p>
        </p:txBody>
      </p:sp>
      <p:sp>
        <p:nvSpPr>
          <p:cNvPr id="14343" name="Text Box 31"/>
          <p:cNvSpPr txBox="1">
            <a:spLocks noChangeArrowheads="1"/>
          </p:cNvSpPr>
          <p:nvPr/>
        </p:nvSpPr>
        <p:spPr bwMode="auto">
          <a:xfrm>
            <a:off x="3873500" y="120332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4344" name="Text Box 32"/>
          <p:cNvSpPr txBox="1">
            <a:spLocks noChangeArrowheads="1"/>
          </p:cNvSpPr>
          <p:nvPr/>
        </p:nvSpPr>
        <p:spPr bwMode="auto">
          <a:xfrm>
            <a:off x="3233738" y="273208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/>
              <a:t>1</a:t>
            </a:r>
          </a:p>
        </p:txBody>
      </p:sp>
      <p:sp>
        <p:nvSpPr>
          <p:cNvPr id="14345" name="Text Box 33"/>
          <p:cNvSpPr txBox="1">
            <a:spLocks noChangeArrowheads="1"/>
          </p:cNvSpPr>
          <p:nvPr/>
        </p:nvSpPr>
        <p:spPr bwMode="auto">
          <a:xfrm>
            <a:off x="3233738" y="372745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/>
              <a:t>2</a:t>
            </a:r>
          </a:p>
        </p:txBody>
      </p:sp>
      <p:sp>
        <p:nvSpPr>
          <p:cNvPr id="14346" name="Text Box 34"/>
          <p:cNvSpPr txBox="1">
            <a:spLocks noChangeArrowheads="1"/>
          </p:cNvSpPr>
          <p:nvPr/>
        </p:nvSpPr>
        <p:spPr bwMode="auto">
          <a:xfrm>
            <a:off x="3271838" y="4546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/>
              <a:t>3</a:t>
            </a:r>
          </a:p>
        </p:txBody>
      </p:sp>
      <p:sp>
        <p:nvSpPr>
          <p:cNvPr id="14347" name="矩形 1"/>
          <p:cNvSpPr>
            <a:spLocks noChangeArrowheads="1"/>
          </p:cNvSpPr>
          <p:nvPr/>
        </p:nvSpPr>
        <p:spPr bwMode="auto">
          <a:xfrm>
            <a:off x="3663950" y="1754188"/>
            <a:ext cx="5367338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WHO</a:t>
            </a: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公认</a:t>
            </a:r>
            <a:r>
              <a:rPr lang="zh-CN" altLang="zh-CN" sz="3200" b="1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三大致病危险因素</a:t>
            </a:r>
            <a:r>
              <a:rPr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endParaRPr lang="ko-KR" altLang="en-US" sz="3200" b="1">
              <a:latin typeface="华文新魏" panose="02010800040101010101" pitchFamily="2" charset="-122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慢  病  病  因</a:t>
            </a:r>
            <a:r>
              <a:rPr lang="en-US" altLang="zh-CN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</a:t>
            </a:r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危险因素</a:t>
            </a:r>
            <a:endParaRPr lang="zh-CN" altLang="zh-CN" b="1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7950" y="985838"/>
            <a:ext cx="10307638" cy="452755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危险致病因素之一，不合理膳食。</a:t>
            </a:r>
            <a:endParaRPr lang="zh-CN" altLang="zh-CN" sz="320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2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1.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人们偏离</a:t>
            </a: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平衡膳食</a:t>
            </a: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的食物消费行为日益突出，随心所欲，我行我素。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2.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肉类和油脂消费的增加导致脂肪供能比快速上升，谷物、蔬菜类消费明显下降，食盐摄入居高不下。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3.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过量膳食导致超重或肥胖、高血压、糖尿病、高胆固醇血症，是心脑血管疾病的主要危险因素。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47788" y="217488"/>
            <a:ext cx="9359900" cy="6985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慢  病  病  因</a:t>
            </a:r>
            <a:r>
              <a:rPr lang="en-US" altLang="zh-CN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</a:t>
            </a:r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危险因素</a:t>
            </a:r>
            <a:endParaRPr lang="zh-CN" altLang="zh-CN" b="1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8238" y="1195388"/>
            <a:ext cx="10517187" cy="5167312"/>
          </a:xfrm>
        </p:spPr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32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zh-CN" sz="32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危险致病因素之二，体力活动不足。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32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1.</a:t>
            </a:r>
            <a:r>
              <a:rPr lang="zh-CN" altLang="zh-CN" sz="32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体力活动不足可以导致超重或肥胖、高血压、糖尿病、高胆固醇血症，是心脑血管疾病的主要危险因素。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32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2.</a:t>
            </a:r>
            <a:r>
              <a:rPr lang="zh-CN" altLang="zh-CN" sz="32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体力活动不足和不合理膳食对慢病患病危险因素具有协同作用。吃的越好，动的越少患慢病的危险性越大。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32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3.</a:t>
            </a:r>
            <a:r>
              <a:rPr lang="zh-CN" altLang="zh-CN" sz="32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我国居民每周参加</a:t>
            </a:r>
            <a:r>
              <a:rPr lang="en-US" altLang="zh-CN" sz="32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zh-CN" sz="32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次以上体育锻炼的比例不足</a:t>
            </a:r>
            <a:r>
              <a:rPr lang="en-US" altLang="zh-CN" sz="32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1/3</a:t>
            </a:r>
            <a:r>
              <a:rPr lang="zh-CN" altLang="zh-CN" sz="32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，以</a:t>
            </a:r>
            <a:r>
              <a:rPr lang="en-US" altLang="zh-CN" sz="32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30</a:t>
            </a:r>
            <a:r>
              <a:rPr lang="en-US" altLang="zh-CN" sz="3200" smtClean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</a:t>
            </a:r>
            <a:r>
              <a:rPr lang="en-US" altLang="zh-CN" sz="32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49</a:t>
            </a:r>
            <a:r>
              <a:rPr lang="zh-CN" altLang="zh-CN" sz="32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岁的中年人锻炼最少，这一群体恰是社会、单位、家庭的中坚力量，也是慢病的高发人群。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8238" y="217488"/>
            <a:ext cx="9359900" cy="6985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慢  病  病  因</a:t>
            </a:r>
            <a:r>
              <a:rPr lang="en-US" altLang="zh-CN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</a:t>
            </a:r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危险因素</a:t>
            </a:r>
            <a:endParaRPr lang="zh-CN" altLang="zh-CN" sz="3600" b="1" smtClean="0"/>
          </a:p>
        </p:txBody>
      </p:sp>
      <p:sp>
        <p:nvSpPr>
          <p:cNvPr id="17411" name="Text Box 23"/>
          <p:cNvSpPr txBox="1">
            <a:spLocks noChangeArrowheads="1"/>
          </p:cNvSpPr>
          <p:nvPr/>
        </p:nvSpPr>
        <p:spPr bwMode="auto">
          <a:xfrm>
            <a:off x="2808288" y="2705100"/>
            <a:ext cx="6094412" cy="5857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吸烟与非吸烟者死于疾病的风险</a:t>
            </a:r>
            <a:endParaRPr lang="zh-CN" altLang="zh-CN" sz="32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412" name="Text Box 25"/>
          <p:cNvSpPr txBox="1">
            <a:spLocks noChangeArrowheads="1"/>
          </p:cNvSpPr>
          <p:nvPr/>
        </p:nvSpPr>
        <p:spPr bwMode="auto">
          <a:xfrm>
            <a:off x="2814638" y="3752850"/>
            <a:ext cx="5694362" cy="5857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被动吸烟及吸烟对环境的污染</a:t>
            </a:r>
          </a:p>
        </p:txBody>
      </p:sp>
      <p:sp>
        <p:nvSpPr>
          <p:cNvPr id="17413" name="Text Box 26"/>
          <p:cNvSpPr txBox="1">
            <a:spLocks noChangeArrowheads="1"/>
          </p:cNvSpPr>
          <p:nvPr/>
        </p:nvSpPr>
        <p:spPr bwMode="auto">
          <a:xfrm>
            <a:off x="2952750" y="96202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FFF"/>
                </a:solidFill>
              </a:rPr>
              <a:t>Click to add title in here    </a:t>
            </a:r>
          </a:p>
        </p:txBody>
      </p:sp>
      <p:sp>
        <p:nvSpPr>
          <p:cNvPr id="17414" name="Text Box 32"/>
          <p:cNvSpPr txBox="1">
            <a:spLocks noChangeArrowheads="1"/>
          </p:cNvSpPr>
          <p:nvPr/>
        </p:nvSpPr>
        <p:spPr bwMode="auto">
          <a:xfrm>
            <a:off x="2084388" y="280193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/>
              <a:t>1</a:t>
            </a:r>
          </a:p>
        </p:txBody>
      </p:sp>
      <p:sp>
        <p:nvSpPr>
          <p:cNvPr id="17415" name="Text Box 34"/>
          <p:cNvSpPr txBox="1">
            <a:spLocks noChangeArrowheads="1"/>
          </p:cNvSpPr>
          <p:nvPr/>
        </p:nvSpPr>
        <p:spPr bwMode="auto">
          <a:xfrm>
            <a:off x="2116138" y="38481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/>
              <a:t>2</a:t>
            </a:r>
          </a:p>
        </p:txBody>
      </p:sp>
      <p:sp>
        <p:nvSpPr>
          <p:cNvPr id="17416" name="矩形 1"/>
          <p:cNvSpPr>
            <a:spLocks noChangeArrowheads="1"/>
          </p:cNvSpPr>
          <p:nvPr/>
        </p:nvSpPr>
        <p:spPr bwMode="auto">
          <a:xfrm>
            <a:off x="2814638" y="1558925"/>
            <a:ext cx="51085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危险致病因素之三，吸烟。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慢  病  病  因</a:t>
            </a:r>
            <a:r>
              <a:rPr lang="en-US" altLang="zh-CN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</a:t>
            </a:r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危险因素</a:t>
            </a:r>
            <a:endParaRPr lang="zh-CN" altLang="zh-CN" b="1" smtClean="0"/>
          </a:p>
        </p:txBody>
      </p:sp>
      <p:sp>
        <p:nvSpPr>
          <p:cNvPr id="18435" name="内容占位符 1"/>
          <p:cNvSpPr>
            <a:spLocks noGrp="1"/>
          </p:cNvSpPr>
          <p:nvPr>
            <p:ph idx="1"/>
          </p:nvPr>
        </p:nvSpPr>
        <p:spPr>
          <a:xfrm>
            <a:off x="1277938" y="985838"/>
            <a:ext cx="10307637" cy="45275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 sz="28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一支香烟中有</a:t>
            </a:r>
            <a:r>
              <a:rPr lang="en-US" altLang="zh-CN" sz="28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200</a:t>
            </a:r>
            <a:r>
              <a:rPr lang="zh-CN" altLang="zh-CN" sz="28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种有害化学物质，有</a:t>
            </a:r>
            <a:r>
              <a:rPr lang="en-US" altLang="zh-CN" sz="28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69</a:t>
            </a:r>
            <a:r>
              <a:rPr lang="zh-CN" altLang="zh-CN" sz="28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种确证的致癌物，是导致疾病和死亡的首要危险因素，也是可以避免的危险因素。</a:t>
            </a:r>
          </a:p>
          <a:p>
            <a:endParaRPr lang="zh-CN" altLang="en-US" smtClean="0"/>
          </a:p>
        </p:txBody>
      </p:sp>
      <p:grpSp>
        <p:nvGrpSpPr>
          <p:cNvPr id="18436" name="Group 3"/>
          <p:cNvGrpSpPr>
            <a:grpSpLocks/>
          </p:cNvGrpSpPr>
          <p:nvPr/>
        </p:nvGrpSpPr>
        <p:grpSpPr bwMode="auto">
          <a:xfrm>
            <a:off x="2413000" y="2190750"/>
            <a:ext cx="8601075" cy="4749800"/>
            <a:chOff x="1062" y="1054"/>
            <a:chExt cx="5418" cy="3128"/>
          </a:xfrm>
        </p:grpSpPr>
        <p:pic>
          <p:nvPicPr>
            <p:cNvPr id="18449" name="Picture 4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BA9D9A"/>
                </a:clrFrom>
                <a:clrTo>
                  <a:srgbClr val="BA9D9A">
                    <a:alpha val="0"/>
                  </a:srgbClr>
                </a:clrTo>
              </a:clrChange>
              <a:lum brigh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730" t="23134" r="6418" b="621"/>
            <a:stretch>
              <a:fillRect/>
            </a:stretch>
          </p:blipFill>
          <p:spPr bwMode="invGray">
            <a:xfrm>
              <a:off x="2394" y="1054"/>
              <a:ext cx="1962" cy="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0" name="Rectangle 5"/>
            <p:cNvSpPr>
              <a:spLocks noChangeArrowheads="1"/>
            </p:cNvSpPr>
            <p:nvPr/>
          </p:nvSpPr>
          <p:spPr bwMode="auto">
            <a:xfrm>
              <a:off x="1370" y="1092"/>
              <a:ext cx="86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50000"/>
                </a:lnSpc>
                <a:spcBef>
                  <a:spcPct val="20000"/>
                </a:spcBef>
                <a:buSzPct val="120000"/>
                <a:buBlip>
                  <a:blip r:embed="rId3"/>
                </a:buBlip>
                <a:defRPr sz="3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29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chemeClr val="hlink"/>
                </a:buClr>
                <a:buSzTx/>
                <a:buFont typeface="Wingdings" panose="05000000000000000000" pitchFamily="2" charset="2"/>
                <a:buNone/>
              </a:pPr>
              <a:r>
                <a:rPr lang="en-GB" altLang="zh-CN" sz="2400" b="1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癌</a:t>
              </a:r>
              <a:r>
                <a:rPr lang="zh-CN" altLang="en-GB" sz="2400" b="1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症</a:t>
              </a:r>
              <a:endParaRPr lang="en-GB" altLang="en-GB" sz="2400" b="1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451" name="Text Box 6"/>
            <p:cNvSpPr txBox="1">
              <a:spLocks noChangeArrowheads="1"/>
            </p:cNvSpPr>
            <p:nvPr/>
          </p:nvSpPr>
          <p:spPr bwMode="auto">
            <a:xfrm>
              <a:off x="1062" y="2453"/>
              <a:ext cx="56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50000"/>
                </a:lnSpc>
                <a:spcBef>
                  <a:spcPct val="20000"/>
                </a:spcBef>
                <a:buSzPct val="120000"/>
                <a:buBlip>
                  <a:blip r:embed="rId3"/>
                </a:buBlip>
                <a:defRPr sz="3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29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GB" altLang="en-GB" sz="16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Lung</a:t>
              </a:r>
              <a:endParaRPr lang="en-GB" altLang="en-GB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2" name="Text Box 7"/>
            <p:cNvSpPr txBox="1">
              <a:spLocks noChangeArrowheads="1"/>
            </p:cNvSpPr>
            <p:nvPr/>
          </p:nvSpPr>
          <p:spPr bwMode="auto">
            <a:xfrm>
              <a:off x="1062" y="1834"/>
              <a:ext cx="723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50000"/>
                </a:lnSpc>
                <a:spcBef>
                  <a:spcPct val="20000"/>
                </a:spcBef>
                <a:buSzPct val="120000"/>
                <a:buBlip>
                  <a:blip r:embed="rId3"/>
                </a:buBlip>
                <a:defRPr sz="3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29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GB" sz="16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Larynx</a:t>
              </a:r>
              <a:endParaRPr lang="en-GB" altLang="en-GB" sz="16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3" name="Text Box 8"/>
            <p:cNvSpPr txBox="1">
              <a:spLocks noChangeArrowheads="1"/>
            </p:cNvSpPr>
            <p:nvPr/>
          </p:nvSpPr>
          <p:spPr bwMode="auto">
            <a:xfrm>
              <a:off x="1062" y="1998"/>
              <a:ext cx="856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50000"/>
                </a:lnSpc>
                <a:spcBef>
                  <a:spcPct val="20000"/>
                </a:spcBef>
                <a:buSzPct val="120000"/>
                <a:buBlip>
                  <a:blip r:embed="rId3"/>
                </a:buBlip>
                <a:defRPr sz="3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29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endParaRPr lang="en-GB" altLang="en-GB" sz="16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4" name="Text Box 9"/>
            <p:cNvSpPr txBox="1">
              <a:spLocks noChangeArrowheads="1"/>
            </p:cNvSpPr>
            <p:nvPr/>
          </p:nvSpPr>
          <p:spPr bwMode="auto">
            <a:xfrm>
              <a:off x="1062" y="3936"/>
              <a:ext cx="64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50000"/>
                </a:lnSpc>
                <a:spcBef>
                  <a:spcPct val="20000"/>
                </a:spcBef>
                <a:buSzPct val="120000"/>
                <a:buBlip>
                  <a:blip r:embed="rId3"/>
                </a:buBlip>
                <a:defRPr sz="3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29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endParaRPr lang="en-GB" altLang="en-GB" sz="16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5" name="Text Box 10"/>
            <p:cNvSpPr txBox="1">
              <a:spLocks noChangeArrowheads="1"/>
            </p:cNvSpPr>
            <p:nvPr/>
          </p:nvSpPr>
          <p:spPr bwMode="auto">
            <a:xfrm>
              <a:off x="1062" y="3267"/>
              <a:ext cx="856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50000"/>
                </a:lnSpc>
                <a:spcBef>
                  <a:spcPct val="20000"/>
                </a:spcBef>
                <a:buSzPct val="120000"/>
                <a:buBlip>
                  <a:blip r:embed="rId3"/>
                </a:buBlip>
                <a:defRPr sz="3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29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GB" sz="16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Kidney and Ureter</a:t>
              </a:r>
              <a:endParaRPr lang="en-GB" altLang="en-GB" sz="1600">
                <a:solidFill>
                  <a:srgbClr val="CC99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6" name="Text Box 11"/>
            <p:cNvSpPr txBox="1">
              <a:spLocks noChangeArrowheads="1"/>
            </p:cNvSpPr>
            <p:nvPr/>
          </p:nvSpPr>
          <p:spPr bwMode="auto">
            <a:xfrm>
              <a:off x="1062" y="3093"/>
              <a:ext cx="85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50000"/>
                </a:lnSpc>
                <a:spcBef>
                  <a:spcPct val="20000"/>
                </a:spcBef>
                <a:buSzPct val="120000"/>
                <a:buBlip>
                  <a:blip r:embed="rId3"/>
                </a:buBlip>
                <a:defRPr sz="3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29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endParaRPr lang="en-GB" altLang="en-GB" sz="16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7" name="Text Box 12"/>
            <p:cNvSpPr txBox="1">
              <a:spLocks noChangeArrowheads="1"/>
            </p:cNvSpPr>
            <p:nvPr/>
          </p:nvSpPr>
          <p:spPr bwMode="auto">
            <a:xfrm>
              <a:off x="1062" y="1662"/>
              <a:ext cx="1312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50000"/>
                </a:lnSpc>
                <a:spcBef>
                  <a:spcPct val="20000"/>
                </a:spcBef>
                <a:buSzPct val="120000"/>
                <a:buBlip>
                  <a:blip r:embed="rId3"/>
                </a:buBlip>
                <a:defRPr sz="3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29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endParaRPr lang="en-GB" altLang="en-GB" sz="16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8" name="Line 13"/>
            <p:cNvSpPr>
              <a:spLocks noChangeShapeType="1"/>
            </p:cNvSpPr>
            <p:nvPr/>
          </p:nvSpPr>
          <p:spPr bwMode="auto">
            <a:xfrm flipH="1" flipV="1">
              <a:off x="2327" y="4036"/>
              <a:ext cx="953" cy="1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9" name="Line 14"/>
            <p:cNvSpPr>
              <a:spLocks noChangeShapeType="1"/>
            </p:cNvSpPr>
            <p:nvPr/>
          </p:nvSpPr>
          <p:spPr bwMode="auto">
            <a:xfrm flipV="1">
              <a:off x="2038" y="3360"/>
              <a:ext cx="89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0" name="Line 15"/>
            <p:cNvSpPr>
              <a:spLocks noChangeShapeType="1"/>
            </p:cNvSpPr>
            <p:nvPr/>
          </p:nvSpPr>
          <p:spPr bwMode="auto">
            <a:xfrm flipV="1">
              <a:off x="2036" y="2569"/>
              <a:ext cx="89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1" name="Line 16"/>
            <p:cNvSpPr>
              <a:spLocks noChangeShapeType="1"/>
            </p:cNvSpPr>
            <p:nvPr/>
          </p:nvSpPr>
          <p:spPr bwMode="auto">
            <a:xfrm flipV="1">
              <a:off x="2036" y="1951"/>
              <a:ext cx="117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2" name="Line 17"/>
            <p:cNvSpPr>
              <a:spLocks noChangeShapeType="1"/>
            </p:cNvSpPr>
            <p:nvPr/>
          </p:nvSpPr>
          <p:spPr bwMode="auto">
            <a:xfrm>
              <a:off x="2038" y="2112"/>
              <a:ext cx="115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3" name="Line 18"/>
            <p:cNvSpPr>
              <a:spLocks noChangeShapeType="1"/>
            </p:cNvSpPr>
            <p:nvPr/>
          </p:nvSpPr>
          <p:spPr bwMode="auto">
            <a:xfrm>
              <a:off x="2036" y="3216"/>
              <a:ext cx="11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4" name="Line 19"/>
            <p:cNvSpPr>
              <a:spLocks noChangeShapeType="1"/>
            </p:cNvSpPr>
            <p:nvPr/>
          </p:nvSpPr>
          <p:spPr bwMode="auto">
            <a:xfrm>
              <a:off x="2036" y="1776"/>
              <a:ext cx="75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5" name="Text Box 20"/>
            <p:cNvSpPr txBox="1">
              <a:spLocks noChangeArrowheads="1"/>
            </p:cNvSpPr>
            <p:nvPr/>
          </p:nvSpPr>
          <p:spPr bwMode="auto">
            <a:xfrm>
              <a:off x="4716" y="1437"/>
              <a:ext cx="176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50000"/>
                </a:lnSpc>
                <a:spcBef>
                  <a:spcPct val="20000"/>
                </a:spcBef>
                <a:buSzPct val="120000"/>
                <a:buBlip>
                  <a:blip r:embed="rId3"/>
                </a:buBlip>
                <a:defRPr sz="3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29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endParaRPr lang="en-GB" altLang="en-US" sz="1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endParaRPr lang="en-GB" altLang="en-US" sz="1800" baseline="30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66" name="Line 21"/>
            <p:cNvSpPr>
              <a:spLocks noChangeShapeType="1"/>
            </p:cNvSpPr>
            <p:nvPr/>
          </p:nvSpPr>
          <p:spPr bwMode="auto">
            <a:xfrm>
              <a:off x="3660" y="3007"/>
              <a:ext cx="378" cy="75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7" name="Line 22"/>
            <p:cNvSpPr>
              <a:spLocks noChangeShapeType="1"/>
            </p:cNvSpPr>
            <p:nvPr/>
          </p:nvSpPr>
          <p:spPr bwMode="auto">
            <a:xfrm>
              <a:off x="4038" y="3763"/>
              <a:ext cx="69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8" name="Line 23"/>
            <p:cNvSpPr>
              <a:spLocks noChangeShapeType="1"/>
            </p:cNvSpPr>
            <p:nvPr/>
          </p:nvSpPr>
          <p:spPr bwMode="auto">
            <a:xfrm>
              <a:off x="4038" y="3103"/>
              <a:ext cx="69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9" name="Line 24"/>
            <p:cNvSpPr>
              <a:spLocks noChangeShapeType="1"/>
            </p:cNvSpPr>
            <p:nvPr/>
          </p:nvSpPr>
          <p:spPr bwMode="auto">
            <a:xfrm flipV="1">
              <a:off x="3294" y="2674"/>
              <a:ext cx="732" cy="26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0" name="Line 25"/>
            <p:cNvSpPr>
              <a:spLocks noChangeShapeType="1"/>
            </p:cNvSpPr>
            <p:nvPr/>
          </p:nvSpPr>
          <p:spPr bwMode="auto">
            <a:xfrm flipH="1">
              <a:off x="4020" y="2674"/>
              <a:ext cx="69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1" name="Line 26"/>
            <p:cNvSpPr>
              <a:spLocks noChangeShapeType="1"/>
            </p:cNvSpPr>
            <p:nvPr/>
          </p:nvSpPr>
          <p:spPr bwMode="auto">
            <a:xfrm flipH="1">
              <a:off x="4026" y="2428"/>
              <a:ext cx="69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2" name="Line 27"/>
            <p:cNvSpPr>
              <a:spLocks noChangeShapeType="1"/>
            </p:cNvSpPr>
            <p:nvPr/>
          </p:nvSpPr>
          <p:spPr bwMode="auto">
            <a:xfrm flipV="1">
              <a:off x="3390" y="2428"/>
              <a:ext cx="642" cy="3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3" name="Line 28"/>
            <p:cNvSpPr>
              <a:spLocks noChangeShapeType="1"/>
            </p:cNvSpPr>
            <p:nvPr/>
          </p:nvSpPr>
          <p:spPr bwMode="auto">
            <a:xfrm flipH="1">
              <a:off x="4032" y="1968"/>
              <a:ext cx="69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4" name="Line 29"/>
            <p:cNvSpPr>
              <a:spLocks noChangeShapeType="1"/>
            </p:cNvSpPr>
            <p:nvPr/>
          </p:nvSpPr>
          <p:spPr bwMode="auto">
            <a:xfrm>
              <a:off x="3510" y="1548"/>
              <a:ext cx="528" cy="42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5" name="Rectangle 30"/>
            <p:cNvSpPr>
              <a:spLocks noChangeArrowheads="1"/>
            </p:cNvSpPr>
            <p:nvPr/>
          </p:nvSpPr>
          <p:spPr bwMode="auto">
            <a:xfrm>
              <a:off x="4390" y="1054"/>
              <a:ext cx="1791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lnSpc>
                  <a:spcPct val="150000"/>
                </a:lnSpc>
                <a:spcBef>
                  <a:spcPct val="20000"/>
                </a:spcBef>
                <a:buSzPct val="120000"/>
                <a:buBlip>
                  <a:blip r:embed="rId3"/>
                </a:buBlip>
                <a:defRPr sz="3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SzPct val="100000"/>
                <a:buFont typeface="Wingdings" panose="05000000000000000000" pitchFamily="2" charset="2"/>
                <a:buChar char="Ø"/>
                <a:defRPr sz="29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chemeClr val="hlink"/>
                </a:buClr>
                <a:buSzTx/>
                <a:buFont typeface="Wingdings" panose="05000000000000000000" pitchFamily="2" charset="2"/>
                <a:buNone/>
              </a:pPr>
              <a:r>
                <a:rPr lang="en-GB" altLang="zh-CN" sz="2400" b="1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慢性</a:t>
              </a:r>
              <a:r>
                <a:rPr lang="zh-CN" altLang="en-GB" sz="2400" b="1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疾病</a:t>
              </a:r>
            </a:p>
          </p:txBody>
        </p:sp>
        <p:sp>
          <p:nvSpPr>
            <p:cNvPr id="18476" name="Line 31"/>
            <p:cNvSpPr>
              <a:spLocks noChangeShapeType="1"/>
            </p:cNvSpPr>
            <p:nvPr/>
          </p:nvSpPr>
          <p:spPr bwMode="auto">
            <a:xfrm>
              <a:off x="2038" y="4037"/>
              <a:ext cx="28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37" name="Text Box 32"/>
          <p:cNvSpPr txBox="1">
            <a:spLocks noChangeArrowheads="1"/>
          </p:cNvSpPr>
          <p:nvPr/>
        </p:nvSpPr>
        <p:spPr bwMode="auto">
          <a:xfrm>
            <a:off x="7634288" y="3221038"/>
            <a:ext cx="22860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3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29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脑血管病</a:t>
            </a:r>
            <a:r>
              <a:rPr lang="en-US" altLang="zh-CN" sz="2000" b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b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倍以上</a:t>
            </a:r>
          </a:p>
        </p:txBody>
      </p:sp>
      <p:sp>
        <p:nvSpPr>
          <p:cNvPr id="18438" name="Text Box 33"/>
          <p:cNvSpPr txBox="1">
            <a:spLocks noChangeArrowheads="1"/>
          </p:cNvSpPr>
          <p:nvPr/>
        </p:nvSpPr>
        <p:spPr bwMode="auto">
          <a:xfrm>
            <a:off x="7693025" y="3987800"/>
            <a:ext cx="2743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3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29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冠心病</a:t>
            </a:r>
            <a:r>
              <a:rPr lang="en-US" altLang="zh-CN" sz="2000" b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b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倍以上</a:t>
            </a:r>
          </a:p>
        </p:txBody>
      </p:sp>
      <p:sp>
        <p:nvSpPr>
          <p:cNvPr id="18439" name="Text Box 34"/>
          <p:cNvSpPr txBox="1">
            <a:spLocks noChangeArrowheads="1"/>
          </p:cNvSpPr>
          <p:nvPr/>
        </p:nvSpPr>
        <p:spPr bwMode="auto">
          <a:xfrm>
            <a:off x="7720013" y="4406900"/>
            <a:ext cx="236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3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29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主动脉瘤</a:t>
            </a:r>
            <a:r>
              <a:rPr lang="en-US" altLang="zh-CN" sz="2000" b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5-7</a:t>
            </a:r>
            <a:r>
              <a:rPr lang="zh-CN" altLang="en-US" sz="2000" b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倍</a:t>
            </a:r>
          </a:p>
        </p:txBody>
      </p:sp>
      <p:sp>
        <p:nvSpPr>
          <p:cNvPr id="18440" name="Text Box 35"/>
          <p:cNvSpPr txBox="1">
            <a:spLocks noChangeArrowheads="1"/>
          </p:cNvSpPr>
          <p:nvPr/>
        </p:nvSpPr>
        <p:spPr bwMode="auto">
          <a:xfrm>
            <a:off x="7672388" y="5105400"/>
            <a:ext cx="266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3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29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周围血管病</a:t>
            </a:r>
            <a:r>
              <a:rPr lang="en-US" altLang="zh-CN" sz="2000" b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</a:t>
            </a:r>
            <a:r>
              <a:rPr lang="zh-CN" altLang="en-US" sz="2000" b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倍以上</a:t>
            </a:r>
          </a:p>
        </p:txBody>
      </p:sp>
      <p:sp>
        <p:nvSpPr>
          <p:cNvPr id="18441" name="Text Box 36"/>
          <p:cNvSpPr txBox="1">
            <a:spLocks noChangeArrowheads="1"/>
          </p:cNvSpPr>
          <p:nvPr/>
        </p:nvSpPr>
        <p:spPr bwMode="auto">
          <a:xfrm>
            <a:off x="7678738" y="5943600"/>
            <a:ext cx="2660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3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29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慢性阻塞性肺病</a:t>
            </a:r>
            <a:r>
              <a:rPr lang="en-US" altLang="zh-CN" sz="2000" b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5.4</a:t>
            </a:r>
            <a:r>
              <a:rPr lang="zh-CN" altLang="en-US" sz="2000" b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倍（慢性支气管炎）</a:t>
            </a:r>
          </a:p>
        </p:txBody>
      </p:sp>
      <p:sp>
        <p:nvSpPr>
          <p:cNvPr id="18442" name="Text Box 37"/>
          <p:cNvSpPr txBox="1">
            <a:spLocks noChangeArrowheads="1"/>
          </p:cNvSpPr>
          <p:nvPr/>
        </p:nvSpPr>
        <p:spPr bwMode="auto">
          <a:xfrm>
            <a:off x="2165350" y="3011488"/>
            <a:ext cx="2744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3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29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口腔、咽癌</a:t>
            </a:r>
            <a:r>
              <a:rPr lang="en-US" altLang="zh-CN" sz="2000" b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4.1</a:t>
            </a:r>
            <a:r>
              <a:rPr lang="zh-CN" altLang="en-US" sz="2000" b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倍</a:t>
            </a:r>
          </a:p>
        </p:txBody>
      </p:sp>
      <p:sp>
        <p:nvSpPr>
          <p:cNvPr id="18443" name="Text Box 38"/>
          <p:cNvSpPr txBox="1">
            <a:spLocks noChangeArrowheads="1"/>
          </p:cNvSpPr>
          <p:nvPr/>
        </p:nvSpPr>
        <p:spPr bwMode="auto">
          <a:xfrm>
            <a:off x="2814638" y="3290888"/>
            <a:ext cx="183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3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29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喉癌</a:t>
            </a:r>
            <a:r>
              <a:rPr lang="en-US" altLang="zh-CN" sz="2000" b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5.4</a:t>
            </a:r>
            <a:r>
              <a:rPr lang="zh-CN" altLang="en-US" sz="2000" b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倍</a:t>
            </a:r>
          </a:p>
        </p:txBody>
      </p:sp>
      <p:sp>
        <p:nvSpPr>
          <p:cNvPr id="18444" name="Text Box 39"/>
          <p:cNvSpPr txBox="1">
            <a:spLocks noChangeArrowheads="1"/>
          </p:cNvSpPr>
          <p:nvPr/>
        </p:nvSpPr>
        <p:spPr bwMode="auto">
          <a:xfrm>
            <a:off x="2970213" y="3638550"/>
            <a:ext cx="1939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3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29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食管癌</a:t>
            </a:r>
            <a:r>
              <a:rPr lang="en-US" altLang="zh-CN" sz="2000" b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3.4</a:t>
            </a:r>
            <a:r>
              <a:rPr lang="zh-CN" altLang="en-US" sz="2000" b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倍</a:t>
            </a:r>
          </a:p>
        </p:txBody>
      </p:sp>
      <p:sp>
        <p:nvSpPr>
          <p:cNvPr id="18445" name="Text Box 40"/>
          <p:cNvSpPr txBox="1">
            <a:spLocks noChangeArrowheads="1"/>
          </p:cNvSpPr>
          <p:nvPr/>
        </p:nvSpPr>
        <p:spPr bwMode="auto">
          <a:xfrm>
            <a:off x="3076575" y="4267200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3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29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肺癌</a:t>
            </a:r>
            <a:r>
              <a:rPr lang="en-US" altLang="zh-CN" sz="200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10.8</a:t>
            </a:r>
            <a:r>
              <a:rPr lang="zh-CN" altLang="en-US" sz="200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倍</a:t>
            </a:r>
          </a:p>
        </p:txBody>
      </p:sp>
      <p:sp>
        <p:nvSpPr>
          <p:cNvPr id="18446" name="Text Box 41"/>
          <p:cNvSpPr txBox="1">
            <a:spLocks noChangeArrowheads="1"/>
          </p:cNvSpPr>
          <p:nvPr/>
        </p:nvSpPr>
        <p:spPr bwMode="auto">
          <a:xfrm>
            <a:off x="2962275" y="5175250"/>
            <a:ext cx="182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3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29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胰腺癌</a:t>
            </a:r>
            <a:r>
              <a:rPr lang="en-US" altLang="zh-CN" sz="2000" b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000" b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倍</a:t>
            </a:r>
          </a:p>
        </p:txBody>
      </p:sp>
      <p:sp>
        <p:nvSpPr>
          <p:cNvPr id="18447" name="Text Box 42"/>
          <p:cNvSpPr txBox="1">
            <a:spLocks noChangeArrowheads="1"/>
          </p:cNvSpPr>
          <p:nvPr/>
        </p:nvSpPr>
        <p:spPr bwMode="auto">
          <a:xfrm>
            <a:off x="2116138" y="5524500"/>
            <a:ext cx="2514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3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29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肾、输尿管癌</a:t>
            </a:r>
            <a:r>
              <a:rPr lang="en-US" altLang="zh-CN" sz="2000" b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1.9</a:t>
            </a:r>
            <a:r>
              <a:rPr lang="zh-CN" altLang="en-US" sz="2000" b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倍</a:t>
            </a:r>
          </a:p>
        </p:txBody>
      </p:sp>
      <p:sp>
        <p:nvSpPr>
          <p:cNvPr id="18448" name="Text Box 43"/>
          <p:cNvSpPr txBox="1">
            <a:spLocks noChangeArrowheads="1"/>
          </p:cNvSpPr>
          <p:nvPr/>
        </p:nvSpPr>
        <p:spPr bwMode="auto">
          <a:xfrm>
            <a:off x="2954338" y="6502400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3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 sz="29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膀胱癌</a:t>
            </a:r>
            <a:r>
              <a:rPr lang="en-US" altLang="zh-CN" sz="2000" b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1.9</a:t>
            </a:r>
            <a:r>
              <a:rPr lang="zh-CN" altLang="en-US" sz="2000" b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慢  病  病  因</a:t>
            </a:r>
            <a:r>
              <a:rPr lang="en-US" altLang="zh-CN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</a:t>
            </a:r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危险因素</a:t>
            </a:r>
            <a:endParaRPr lang="zh-CN" altLang="zh-CN" b="1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7938" y="1416050"/>
            <a:ext cx="10307637" cy="4527550"/>
          </a:xfrm>
        </p:spPr>
        <p:txBody>
          <a:bodyPr/>
          <a:lstStyle/>
          <a:p>
            <a:pPr marL="0" indent="0" eaLnBrk="1" hangingPunct="1">
              <a:lnSpc>
                <a:spcPct val="135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吸烟对空气质量的影响</a:t>
            </a:r>
            <a:endParaRPr lang="en-US" altLang="zh-CN" sz="32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lnSpc>
                <a:spcPct val="135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32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PM2.5</a:t>
            </a:r>
            <a:r>
              <a:rPr lang="en-US" altLang="zh-CN" sz="3200" b="1" kern="0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50</a:t>
            </a:r>
            <a:r>
              <a:rPr lang="el-GR" altLang="zh-CN" sz="3200" b="1" dirty="0">
                <a:ea typeface="华文新魏" panose="02010800040101010101" pitchFamily="2" charset="-122"/>
              </a:rPr>
              <a:t>μ</a:t>
            </a: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sz="3200" b="1" kern="0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/m</a:t>
            </a:r>
            <a:r>
              <a:rPr lang="en-US" altLang="zh-CN" sz="3200" b="1" kern="0" baseline="30000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3200" b="1" kern="0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，优</a:t>
            </a:r>
            <a:r>
              <a:rPr lang="zh-CN" altLang="en-US" sz="3200" b="1" kern="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200" b="1" kern="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50 </a:t>
            </a:r>
            <a:r>
              <a:rPr lang="en-US" altLang="zh-CN" sz="3200" b="1" kern="0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100</a:t>
            </a:r>
            <a:r>
              <a:rPr lang="el-GR" altLang="zh-CN" sz="3200" b="1" dirty="0">
                <a:ea typeface="华文新魏" panose="02010800040101010101" pitchFamily="2" charset="-122"/>
              </a:rPr>
              <a:t> μ</a:t>
            </a: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sz="3200" b="1" kern="0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/m</a:t>
            </a:r>
            <a:r>
              <a:rPr lang="en-US" altLang="zh-CN" sz="3200" b="1" kern="0" baseline="30000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3200" b="1" kern="0" baseline="30000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，</a:t>
            </a:r>
            <a:r>
              <a:rPr lang="zh-CN" altLang="en-US" sz="3200" b="1" kern="0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良</a:t>
            </a:r>
            <a:r>
              <a:rPr lang="en-US" altLang="zh-CN" sz="3200" b="1" kern="0" baseline="30000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3200" b="1" kern="0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，</a:t>
            </a:r>
            <a:endParaRPr lang="en-US" altLang="zh-CN" sz="3200" b="1" kern="0" dirty="0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marL="36000" indent="-571500">
              <a:lnSpc>
                <a:spcPct val="135000"/>
              </a:lnSpc>
              <a:spcBef>
                <a:spcPts val="0"/>
              </a:spcBef>
              <a:buFont typeface="Symbol" panose="05050102010706020507" pitchFamily="18" charset="2"/>
              <a:buChar char="&gt;"/>
              <a:defRPr/>
            </a:pPr>
            <a:r>
              <a:rPr lang="en-US" altLang="zh-CN" sz="3200" b="1" kern="0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100</a:t>
            </a:r>
            <a:r>
              <a:rPr lang="el-GR" altLang="zh-CN" sz="3200" b="1" dirty="0">
                <a:ea typeface="华文新魏" panose="02010800040101010101" pitchFamily="2" charset="-122"/>
              </a:rPr>
              <a:t> μ</a:t>
            </a: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sz="3200" b="1" kern="0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/m</a:t>
            </a:r>
            <a:r>
              <a:rPr lang="en-US" altLang="zh-CN" sz="3200" b="1" kern="0" baseline="30000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3200" b="1" kern="0" baseline="30000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，</a:t>
            </a:r>
            <a:r>
              <a:rPr lang="zh-CN" altLang="en-US" sz="3200" b="1" kern="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空气污染</a:t>
            </a:r>
            <a:r>
              <a:rPr lang="en-US" altLang="zh-CN" sz="3200" b="1" kern="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,300</a:t>
            </a:r>
            <a:r>
              <a:rPr lang="el-GR" altLang="zh-CN" sz="3200" b="1" dirty="0" smtClean="0">
                <a:ea typeface="华文新魏" panose="02010800040101010101" pitchFamily="2" charset="-122"/>
              </a:rPr>
              <a:t> </a:t>
            </a:r>
            <a:r>
              <a:rPr lang="el-GR" altLang="zh-CN" sz="3200" b="1" dirty="0">
                <a:ea typeface="华文新魏" panose="02010800040101010101" pitchFamily="2" charset="-122"/>
              </a:rPr>
              <a:t>μ</a:t>
            </a: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sz="3200" b="1" kern="0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/m</a:t>
            </a:r>
            <a:r>
              <a:rPr lang="en-US" altLang="zh-CN" sz="3200" b="1" kern="0" baseline="30000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3200" b="1" kern="0" baseline="30000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，</a:t>
            </a:r>
            <a:r>
              <a:rPr lang="zh-CN" altLang="en-US" sz="3200" b="1" kern="0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严重空气污染。</a:t>
            </a:r>
            <a:endParaRPr lang="en-US" altLang="zh-CN" sz="3200" b="1" kern="0" dirty="0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marL="0" indent="0">
              <a:lnSpc>
                <a:spcPct val="135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32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15</a:t>
            </a:r>
            <a:r>
              <a:rPr lang="en-US" altLang="zh-CN" sz="3200" b="1" kern="0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 </a:t>
            </a:r>
            <a:r>
              <a:rPr lang="en-US" altLang="zh-CN" sz="32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30</a:t>
            </a:r>
            <a:r>
              <a:rPr lang="en-US" altLang="zh-CN" sz="3200" b="1" kern="0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3200" b="1" kern="0" baseline="30000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3200" b="1" kern="0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房间吸一支</a:t>
            </a:r>
            <a:r>
              <a:rPr lang="zh-CN" altLang="en-US" sz="3200" b="1" kern="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烟</a:t>
            </a:r>
            <a:r>
              <a:rPr lang="en-US" altLang="zh-CN" sz="3200" b="1" kern="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sz="3200" b="1" kern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PM2.5</a:t>
            </a:r>
            <a:r>
              <a:rPr lang="en-US" altLang="zh-CN" sz="3200" b="1" kern="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200" b="1" kern="0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1810 4761</a:t>
            </a:r>
            <a:r>
              <a:rPr lang="el-GR" altLang="zh-CN" sz="3200" b="1" dirty="0">
                <a:ea typeface="华文新魏" panose="02010800040101010101" pitchFamily="2" charset="-122"/>
              </a:rPr>
              <a:t> μ</a:t>
            </a: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sz="3200" b="1" kern="0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/m</a:t>
            </a:r>
            <a:r>
              <a:rPr lang="en-US" altLang="zh-CN" sz="3200" b="1" kern="0" baseline="30000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3200" b="1" kern="0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，</a:t>
            </a:r>
            <a:endParaRPr lang="en-US" altLang="zh-CN" sz="3200" b="1" kern="0" dirty="0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marL="0" indent="0">
              <a:lnSpc>
                <a:spcPct val="135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3200" b="1" kern="0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500m</a:t>
            </a:r>
            <a:r>
              <a:rPr lang="en-US" altLang="zh-CN" sz="3200" b="1" kern="0" baseline="30000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3200" b="1" kern="0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的商场吸一支烟</a:t>
            </a:r>
            <a:r>
              <a:rPr lang="zh-CN" altLang="en-US" sz="3200" b="1" kern="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200" b="1" kern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PM2.5</a:t>
            </a:r>
            <a:r>
              <a:rPr lang="en-US" altLang="zh-CN" sz="3200" b="1" kern="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200" b="1" kern="0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109 143</a:t>
            </a:r>
            <a:r>
              <a:rPr lang="el-GR" altLang="zh-CN" sz="3200" b="1" dirty="0">
                <a:ea typeface="华文新魏" panose="02010800040101010101" pitchFamily="2" charset="-122"/>
              </a:rPr>
              <a:t> μ</a:t>
            </a: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sz="3200" b="1" kern="0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/m</a:t>
            </a:r>
            <a:r>
              <a:rPr lang="en-US" altLang="zh-CN" sz="3200" b="1" kern="0" baseline="30000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3200" b="1" kern="0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，</a:t>
            </a:r>
            <a:endParaRPr lang="en-US" altLang="zh-CN" sz="3200" b="1" kern="0" dirty="0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marL="0" indent="0">
              <a:lnSpc>
                <a:spcPct val="135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3200" b="1" kern="0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露天吸烟附近，</a:t>
            </a:r>
            <a:r>
              <a:rPr lang="en-US" altLang="zh-CN" sz="32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PM2.5</a:t>
            </a:r>
            <a:r>
              <a:rPr lang="en-US" altLang="zh-CN" sz="3200" b="1" kern="0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300</a:t>
            </a:r>
            <a:r>
              <a:rPr lang="el-GR" altLang="zh-CN" sz="3200" b="1" dirty="0">
                <a:ea typeface="华文新魏" panose="02010800040101010101" pitchFamily="2" charset="-122"/>
              </a:rPr>
              <a:t>μ</a:t>
            </a: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sz="3200" b="1" kern="0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/m</a:t>
            </a:r>
            <a:r>
              <a:rPr lang="en-US" altLang="zh-CN" sz="3200" b="1" kern="0" baseline="30000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3200" b="1" kern="0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。</a:t>
            </a:r>
            <a:endParaRPr lang="zh-CN" altLang="en-US" sz="32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6000" eaLnBrk="1" hangingPunct="1">
              <a:lnSpc>
                <a:spcPct val="120000"/>
              </a:lnSpc>
              <a:spcBef>
                <a:spcPts val="0"/>
              </a:spcBef>
              <a:defRPr/>
            </a:pPr>
            <a:endParaRPr lang="zh-CN" altLang="zh-CN" sz="3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慢  病  病  因</a:t>
            </a:r>
            <a:r>
              <a:rPr lang="en-US" altLang="zh-CN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</a:t>
            </a:r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危险因素</a:t>
            </a:r>
            <a:endParaRPr lang="zh-CN" altLang="zh-CN" b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6075" y="1055688"/>
            <a:ext cx="10348913" cy="4957762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zh-CN" sz="3200" b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慢病高风险人群（后备人群）</a:t>
            </a:r>
          </a:p>
          <a:p>
            <a:pPr marL="0" indent="0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zh-CN" sz="32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有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下列特征之一者为慢病高风险人群</a:t>
            </a:r>
          </a:p>
          <a:p>
            <a:pPr marL="0" indent="0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血清总胆固醇水平为</a:t>
            </a: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5.2</a:t>
            </a: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</a:t>
            </a: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6.2mmol/L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endParaRPr lang="en-US" altLang="zh-CN" sz="3200" b="1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血压水平为</a:t>
            </a: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130-139/85-89mmHg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marL="0" indent="0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空腹血糖水平为</a:t>
            </a: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6.1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≦</a:t>
            </a: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FBG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≧</a:t>
            </a: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7.0mmol/L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之间；</a:t>
            </a:r>
            <a:endParaRPr lang="en-US" altLang="zh-CN" sz="3200" b="1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餐后血糖在</a:t>
            </a: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7.8mmol/L</a:t>
            </a: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</a:t>
            </a: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11.1mmol/L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之间</a:t>
            </a:r>
          </a:p>
          <a:p>
            <a:pPr marL="0" indent="0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男性腰围≧</a:t>
            </a: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90cm,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女性腰围≧</a:t>
            </a: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85cm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65400" y="276225"/>
            <a:ext cx="5976938" cy="709613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慢  病  危 害</a:t>
            </a:r>
            <a:endParaRPr lang="zh-CN" altLang="zh-CN" sz="3600" b="1" smtClean="0">
              <a:latin typeface="黑体" panose="02010609060101010101" pitchFamily="49" charset="-122"/>
            </a:endParaRP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3494088" y="1660525"/>
            <a:ext cx="5410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导致死亡的主要原因</a:t>
            </a:r>
            <a:endParaRPr lang="zh-CN" altLang="en-US" sz="3200" b="1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884488" y="1660525"/>
            <a:ext cx="609600" cy="533400"/>
          </a:xfrm>
          <a:prstGeom prst="rect">
            <a:avLst/>
          </a:prstGeom>
          <a:noFill/>
          <a:ln>
            <a:noFill/>
          </a:ln>
          <a:effectLst>
            <a:prstShdw prst="shdw17" dist="63500" dir="2212194">
              <a:srgbClr val="897D5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ko-KR" altLang="en-US" sz="2400" b="1"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3494088" y="2728913"/>
            <a:ext cx="5410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家庭</a:t>
            </a:r>
            <a:r>
              <a:rPr lang="zh-CN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沉重</a:t>
            </a:r>
            <a:r>
              <a:rPr lang="zh-CN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经济负担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2884488" y="2728913"/>
            <a:ext cx="609600" cy="533400"/>
          </a:xfrm>
          <a:prstGeom prst="rect">
            <a:avLst/>
          </a:prstGeom>
          <a:noFill/>
          <a:ln>
            <a:noFill/>
          </a:ln>
          <a:effectLst>
            <a:prstShdw prst="shdw17" dist="63500" dir="2212194">
              <a:srgbClr val="897D5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ko-KR" altLang="en-US" sz="2400" b="1"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3524250" y="3873500"/>
            <a:ext cx="5410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劳动力人口</a:t>
            </a: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质量下降</a:t>
            </a:r>
            <a:endParaRPr lang="ko-KR" altLang="en-US" sz="3200" b="1">
              <a:latin typeface="华文新魏" panose="02010800040101010101" pitchFamily="2" charset="-122"/>
              <a:ea typeface="Gulim" panose="020B0600000101010101" pitchFamily="34" charset="-127"/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2884488" y="3873500"/>
            <a:ext cx="609600" cy="533400"/>
          </a:xfrm>
          <a:prstGeom prst="rect">
            <a:avLst/>
          </a:prstGeom>
          <a:noFill/>
          <a:ln>
            <a:noFill/>
          </a:ln>
          <a:effectLst>
            <a:prstShdw prst="shdw17" dist="63500" dir="2212194">
              <a:srgbClr val="897D5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ko-KR" altLang="en-US" sz="2400" b="1"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6" r="57678" b="7204"/>
          <a:stretch>
            <a:fillRect/>
          </a:stretch>
        </p:blipFill>
        <p:spPr bwMode="auto">
          <a:xfrm>
            <a:off x="6180138" y="2525713"/>
            <a:ext cx="123825" cy="205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6" r="57678" b="7204"/>
          <a:stretch>
            <a:fillRect/>
          </a:stretch>
        </p:blipFill>
        <p:spPr bwMode="auto">
          <a:xfrm>
            <a:off x="4022725" y="2525713"/>
            <a:ext cx="125413" cy="205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6" r="57678" b="7204"/>
          <a:stretch>
            <a:fillRect/>
          </a:stretch>
        </p:blipFill>
        <p:spPr bwMode="auto">
          <a:xfrm>
            <a:off x="8488363" y="2525713"/>
            <a:ext cx="123825" cy="205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矩形 100"/>
          <p:cNvSpPr>
            <a:spLocks noChangeArrowheads="1"/>
          </p:cNvSpPr>
          <p:nvPr/>
        </p:nvSpPr>
        <p:spPr bwMode="auto">
          <a:xfrm>
            <a:off x="3475038" y="2597150"/>
            <a:ext cx="3048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indent="-347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indent="-347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indent="-347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indent="-347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800" b="1">
                <a:solidFill>
                  <a:srgbClr val="584650"/>
                </a:solidFill>
                <a:latin typeface="方正粗倩简体"/>
                <a:ea typeface="方正粗倩简体"/>
                <a:cs typeface="方正粗倩简体"/>
                <a:sym typeface="方正粗倩简体"/>
              </a:rPr>
              <a:t>1</a:t>
            </a:r>
          </a:p>
        </p:txBody>
      </p:sp>
      <p:sp>
        <p:nvSpPr>
          <p:cNvPr id="4102" name="矩形 101"/>
          <p:cNvSpPr>
            <a:spLocks noChangeArrowheads="1"/>
          </p:cNvSpPr>
          <p:nvPr/>
        </p:nvSpPr>
        <p:spPr bwMode="auto">
          <a:xfrm>
            <a:off x="5583238" y="2597150"/>
            <a:ext cx="4873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indent="-347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indent="-347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indent="-347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indent="-347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800" b="1">
                <a:solidFill>
                  <a:srgbClr val="CB7151"/>
                </a:solidFill>
                <a:latin typeface="方正粗倩简体"/>
                <a:ea typeface="方正粗倩简体"/>
                <a:cs typeface="方正粗倩简体"/>
                <a:sym typeface="方正粗倩简体"/>
              </a:rPr>
              <a:t>2</a:t>
            </a:r>
          </a:p>
        </p:txBody>
      </p:sp>
      <p:sp>
        <p:nvSpPr>
          <p:cNvPr id="4103" name="矩形 102"/>
          <p:cNvSpPr>
            <a:spLocks noChangeArrowheads="1"/>
          </p:cNvSpPr>
          <p:nvPr/>
        </p:nvSpPr>
        <p:spPr bwMode="auto">
          <a:xfrm>
            <a:off x="7916863" y="2597150"/>
            <a:ext cx="4873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indent="-347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indent="-347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indent="-347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indent="-347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800" b="1">
                <a:solidFill>
                  <a:schemeClr val="hlink"/>
                </a:solidFill>
                <a:latin typeface="方正粗倩简体"/>
                <a:ea typeface="方正粗倩简体"/>
                <a:cs typeface="方正粗倩简体"/>
                <a:sym typeface="方正粗倩简体"/>
              </a:rPr>
              <a:t>3</a:t>
            </a:r>
          </a:p>
        </p:txBody>
      </p:sp>
      <p:sp>
        <p:nvSpPr>
          <p:cNvPr id="4104" name="矩形 103"/>
          <p:cNvSpPr>
            <a:spLocks noChangeArrowheads="1"/>
          </p:cNvSpPr>
          <p:nvPr/>
        </p:nvSpPr>
        <p:spPr bwMode="auto">
          <a:xfrm>
            <a:off x="10121900" y="2597150"/>
            <a:ext cx="4857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indent="-347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indent="-347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indent="-347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indent="-347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800" b="1">
                <a:solidFill>
                  <a:schemeClr val="accent2"/>
                </a:solidFill>
                <a:latin typeface="方正粗倩简体"/>
                <a:ea typeface="方正粗倩简体"/>
                <a:cs typeface="方正粗倩简体"/>
                <a:sym typeface="方正粗倩简体"/>
              </a:rPr>
              <a:t>4</a:t>
            </a:r>
          </a:p>
        </p:txBody>
      </p:sp>
      <p:sp>
        <p:nvSpPr>
          <p:cNvPr id="4105" name="TextBox 21"/>
          <p:cNvSpPr>
            <a:spLocks noChangeArrowheads="1"/>
          </p:cNvSpPr>
          <p:nvPr/>
        </p:nvSpPr>
        <p:spPr bwMode="auto">
          <a:xfrm>
            <a:off x="1897063" y="3462338"/>
            <a:ext cx="1825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indent="-347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indent="-347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indent="-347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indent="-347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慢病概况</a:t>
            </a:r>
          </a:p>
        </p:txBody>
      </p:sp>
      <p:sp>
        <p:nvSpPr>
          <p:cNvPr id="4106" name="TextBox 27"/>
          <p:cNvSpPr>
            <a:spLocks noChangeArrowheads="1"/>
          </p:cNvSpPr>
          <p:nvPr/>
        </p:nvSpPr>
        <p:spPr bwMode="auto">
          <a:xfrm>
            <a:off x="4211638" y="3409950"/>
            <a:ext cx="1825625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indent="-347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indent="-347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indent="-347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indent="-347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慢病病因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ea typeface="华文新魏" panose="02010800040101010101" pitchFamily="2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107" name="TextBox 29"/>
          <p:cNvSpPr>
            <a:spLocks noChangeArrowheads="1"/>
          </p:cNvSpPr>
          <p:nvPr/>
        </p:nvSpPr>
        <p:spPr bwMode="auto">
          <a:xfrm>
            <a:off x="8672513" y="3360738"/>
            <a:ext cx="1825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indent="-347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indent="-347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indent="-347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indent="-347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慢病预防</a:t>
            </a:r>
          </a:p>
        </p:txBody>
      </p:sp>
      <p:pic>
        <p:nvPicPr>
          <p:cNvPr id="4108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946">
            <a:off x="2301875" y="2590800"/>
            <a:ext cx="10287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9" name="直接连接符 94"/>
          <p:cNvSpPr>
            <a:spLocks noChangeShapeType="1"/>
          </p:cNvSpPr>
          <p:nvPr/>
        </p:nvSpPr>
        <p:spPr bwMode="auto">
          <a:xfrm>
            <a:off x="4022725" y="2525713"/>
            <a:ext cx="2160588" cy="1587"/>
          </a:xfrm>
          <a:prstGeom prst="line">
            <a:avLst/>
          </a:prstGeom>
          <a:noFill/>
          <a:ln w="444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0" name="直接连接符 95"/>
          <p:cNvSpPr>
            <a:spLocks noChangeShapeType="1"/>
          </p:cNvSpPr>
          <p:nvPr/>
        </p:nvSpPr>
        <p:spPr bwMode="auto">
          <a:xfrm>
            <a:off x="6183313" y="2525713"/>
            <a:ext cx="2305050" cy="1587"/>
          </a:xfrm>
          <a:prstGeom prst="line">
            <a:avLst/>
          </a:prstGeom>
          <a:noFill/>
          <a:ln w="444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1" name="直接连接符 96"/>
          <p:cNvSpPr>
            <a:spLocks noChangeShapeType="1"/>
          </p:cNvSpPr>
          <p:nvPr/>
        </p:nvSpPr>
        <p:spPr bwMode="auto">
          <a:xfrm>
            <a:off x="8488363" y="2525713"/>
            <a:ext cx="2232025" cy="1587"/>
          </a:xfrm>
          <a:prstGeom prst="line">
            <a:avLst/>
          </a:prstGeom>
          <a:noFill/>
          <a:ln w="444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2" name="直接连接符 93"/>
          <p:cNvSpPr>
            <a:spLocks noChangeShapeType="1"/>
          </p:cNvSpPr>
          <p:nvPr/>
        </p:nvSpPr>
        <p:spPr bwMode="auto">
          <a:xfrm>
            <a:off x="1790700" y="2525713"/>
            <a:ext cx="2232025" cy="1587"/>
          </a:xfrm>
          <a:prstGeom prst="line">
            <a:avLst/>
          </a:prstGeom>
          <a:noFill/>
          <a:ln w="444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3" name="直接连接符 111"/>
          <p:cNvSpPr>
            <a:spLocks noChangeShapeType="1"/>
          </p:cNvSpPr>
          <p:nvPr/>
        </p:nvSpPr>
        <p:spPr bwMode="auto">
          <a:xfrm>
            <a:off x="4010025" y="4365625"/>
            <a:ext cx="2159000" cy="0"/>
          </a:xfrm>
          <a:prstGeom prst="line">
            <a:avLst/>
          </a:prstGeom>
          <a:noFill/>
          <a:ln w="1270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4" name="直接连接符 112"/>
          <p:cNvSpPr>
            <a:spLocks noChangeShapeType="1"/>
          </p:cNvSpPr>
          <p:nvPr/>
        </p:nvSpPr>
        <p:spPr bwMode="auto">
          <a:xfrm>
            <a:off x="6169025" y="4365625"/>
            <a:ext cx="2305050" cy="0"/>
          </a:xfrm>
          <a:prstGeom prst="line">
            <a:avLst/>
          </a:prstGeom>
          <a:noFill/>
          <a:ln w="1270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5" name="直接连接符 113"/>
          <p:cNvSpPr>
            <a:spLocks noChangeShapeType="1"/>
          </p:cNvSpPr>
          <p:nvPr/>
        </p:nvSpPr>
        <p:spPr bwMode="auto">
          <a:xfrm>
            <a:off x="8474075" y="4365625"/>
            <a:ext cx="2232025" cy="0"/>
          </a:xfrm>
          <a:prstGeom prst="line">
            <a:avLst/>
          </a:prstGeom>
          <a:noFill/>
          <a:ln w="1270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6" name="直接连接符 114"/>
          <p:cNvSpPr>
            <a:spLocks noChangeShapeType="1"/>
          </p:cNvSpPr>
          <p:nvPr/>
        </p:nvSpPr>
        <p:spPr bwMode="auto">
          <a:xfrm>
            <a:off x="1778000" y="4365625"/>
            <a:ext cx="2232025" cy="0"/>
          </a:xfrm>
          <a:prstGeom prst="line">
            <a:avLst/>
          </a:prstGeom>
          <a:noFill/>
          <a:ln w="1270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5049838" y="1404938"/>
            <a:ext cx="203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主要内容</a:t>
            </a:r>
          </a:p>
        </p:txBody>
      </p:sp>
      <p:sp>
        <p:nvSpPr>
          <p:cNvPr id="4118" name="TextBox 29"/>
          <p:cNvSpPr>
            <a:spLocks noChangeArrowheads="1"/>
          </p:cNvSpPr>
          <p:nvPr/>
        </p:nvSpPr>
        <p:spPr bwMode="auto">
          <a:xfrm>
            <a:off x="6586538" y="3430588"/>
            <a:ext cx="1825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indent="-347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indent="-347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indent="-347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indent="-347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慢病危害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97038" y="217488"/>
            <a:ext cx="9359900" cy="6985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慢  病  危 害</a:t>
            </a:r>
            <a:endParaRPr lang="zh-CN" altLang="zh-CN" b="1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2014</a:t>
            </a:r>
            <a:r>
              <a:rPr lang="zh-CN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年</a:t>
            </a:r>
            <a:r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月</a:t>
            </a:r>
            <a:r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日，</a:t>
            </a:r>
            <a:r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  <a:hlinkClick r:id="rId2"/>
              </a:rPr>
              <a:t>《中国心血管病报告2013》</a:t>
            </a:r>
            <a:r>
              <a:rPr lang="zh-CN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发布。报告显示，慢病中心血管病死亡占城乡居民总死亡原因的首位，城市为</a:t>
            </a:r>
            <a:r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41.1%</a:t>
            </a:r>
            <a:r>
              <a:rPr lang="zh-CN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；农村为</a:t>
            </a:r>
            <a:r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38.7%</a:t>
            </a:r>
            <a:r>
              <a:rPr lang="zh-CN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，心血管病危险因素流行趋势明显，导致心血管病的发病人数持续增加，今后</a:t>
            </a:r>
            <a:r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lang="zh-CN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年心血管病患病人数仍将快速增长。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慢  病  危 害</a:t>
            </a:r>
            <a:r>
              <a:rPr lang="en-US" altLang="zh-CN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</a:t>
            </a:r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经济负担</a:t>
            </a:r>
            <a:endParaRPr lang="zh-CN" altLang="zh-CN" sz="3600" b="1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7938" y="1265238"/>
            <a:ext cx="10128250" cy="4527550"/>
          </a:xfrm>
        </p:spPr>
        <p:txBody>
          <a:bodyPr/>
          <a:lstStyle/>
          <a:p>
            <a:pPr indent="0">
              <a:lnSpc>
                <a:spcPct val="13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慢病给居民家庭和个人，尤其</a:t>
            </a:r>
            <a:r>
              <a:rPr lang="zh-CN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无医保的</a:t>
            </a:r>
            <a:r>
              <a:rPr lang="zh-CN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居民</a:t>
            </a:r>
            <a:r>
              <a:rPr lang="zh-CN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带来沉重的经济负担</a:t>
            </a:r>
          </a:p>
          <a:p>
            <a:pPr indent="0">
              <a:lnSpc>
                <a:spcPct val="13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直接</a:t>
            </a:r>
            <a:r>
              <a:rPr lang="zh-CN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经济负担：巨额医药费</a:t>
            </a:r>
            <a:r>
              <a:rPr lang="zh-CN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支出包括</a:t>
            </a:r>
            <a:r>
              <a:rPr lang="zh-CN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药费、检查费、住院费、护理费、营养费、康复费等；</a:t>
            </a:r>
          </a:p>
          <a:p>
            <a:pPr indent="0">
              <a:lnSpc>
                <a:spcPct val="13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间接</a:t>
            </a:r>
            <a:r>
              <a:rPr lang="zh-CN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经济负担：因病损失的工作收入；亲友的误工、护理、陪伴等付出的</a:t>
            </a:r>
            <a:r>
              <a:rPr lang="zh-CN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时间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成本</a:t>
            </a:r>
            <a:r>
              <a:rPr lang="zh-CN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r>
              <a:rPr lang="zh-CN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病人过早死亡导致</a:t>
            </a:r>
            <a:r>
              <a:rPr lang="zh-CN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其他</a:t>
            </a:r>
            <a:r>
              <a:rPr lang="zh-CN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经济</a:t>
            </a:r>
            <a:r>
              <a:rPr lang="zh-CN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损失。</a:t>
            </a:r>
          </a:p>
          <a:p>
            <a:pPr eaLnBrk="1" hangingPunct="1">
              <a:defRPr/>
            </a:pP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慢  病  危 害</a:t>
            </a:r>
            <a:r>
              <a:rPr lang="en-US" altLang="zh-CN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</a:t>
            </a:r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沉重经济负担</a:t>
            </a:r>
            <a:endParaRPr lang="zh-CN" altLang="zh-CN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7938" y="1335088"/>
            <a:ext cx="10307637" cy="3994150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30</a:t>
            </a:r>
            <a:r>
              <a:rPr lang="zh-CN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岁患上心血管疾病，活到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80</a:t>
            </a:r>
            <a:r>
              <a:rPr lang="zh-CN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岁，仅控制血压的药物就要花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lang="zh-CN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万多元</a:t>
            </a: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若需要安装支架或发生心梗，手术费用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3—4</a:t>
            </a:r>
            <a:r>
              <a:rPr lang="zh-CN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万，后续服药每月千元左右</a:t>
            </a: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3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如果能够有效地控制慢病，健康成人工作时间可以增加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16%</a:t>
            </a:r>
            <a:r>
              <a:rPr lang="zh-CN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，个人的收入可以增加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20%</a:t>
            </a:r>
            <a:r>
              <a:rPr lang="zh-CN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eaLnBrk="1" hangingPunct="1">
              <a:defRPr/>
            </a:pPr>
            <a:endParaRPr lang="zh-CN" altLang="zh-CN" dirty="0" smtClean="0"/>
          </a:p>
          <a:p>
            <a:pPr eaLnBrk="1" hangingPunct="1">
              <a:defRPr/>
            </a:pP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慢  病  危 害</a:t>
            </a:r>
            <a:r>
              <a:rPr lang="en-US" altLang="zh-CN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</a:t>
            </a:r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社会生产力下降</a:t>
            </a:r>
            <a:endParaRPr lang="zh-CN" altLang="zh-CN" sz="3600" b="1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zh-CN" sz="32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慢病病期长，致残率高，减少预期寿命。高血压、糖尿病发展到后期，会引起严重并发症，冠心病和肾病的危险性相应增加，脑血管意外、脑卒中危险增加</a:t>
            </a:r>
            <a:r>
              <a:rPr lang="en-US" altLang="zh-CN" sz="32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46%</a:t>
            </a:r>
            <a:r>
              <a:rPr lang="zh-CN" altLang="zh-CN" sz="32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r>
              <a:rPr lang="en-US" altLang="zh-CN" sz="32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18</a:t>
            </a:r>
            <a:r>
              <a:rPr lang="zh-CN" altLang="zh-CN" sz="32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岁以上高血压患病率</a:t>
            </a:r>
            <a:r>
              <a:rPr lang="en-US" altLang="zh-CN" sz="32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18.8%</a:t>
            </a:r>
            <a:r>
              <a:rPr lang="zh-CN" altLang="zh-CN" sz="32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，其中</a:t>
            </a:r>
            <a:r>
              <a:rPr lang="en-US" altLang="zh-CN" sz="32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18-59</a:t>
            </a:r>
            <a:r>
              <a:rPr lang="zh-CN" altLang="zh-CN" sz="32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岁的劳动力人口有</a:t>
            </a:r>
            <a:r>
              <a:rPr lang="en-US" altLang="zh-CN" sz="32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1.1</a:t>
            </a:r>
            <a:r>
              <a:rPr lang="zh-CN" altLang="zh-CN" sz="32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亿</a:t>
            </a:r>
            <a:r>
              <a:rPr lang="zh-CN" altLang="zh-CN" sz="320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慢  病  危 害</a:t>
            </a:r>
            <a:r>
              <a:rPr lang="en-US" altLang="zh-CN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</a:t>
            </a:r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社会生产力下降</a:t>
            </a:r>
            <a:endParaRPr lang="zh-CN" altLang="zh-CN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7938" y="1600200"/>
            <a:ext cx="10307637" cy="2736850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如果不实施有效的防控策略，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40</a:t>
            </a:r>
            <a:r>
              <a:rPr lang="zh-CN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岁以上中国人罹患心血管疾病、慢性阻塞性肺部疾病、糖尿病和肺癌的人数在未来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20</a:t>
            </a:r>
            <a:r>
              <a:rPr lang="zh-CN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年将可能增加到现在的两倍甚至三倍；如果不加以控制，将会影响到中国经济的发展速度。</a:t>
            </a:r>
          </a:p>
          <a:p>
            <a:pPr eaLnBrk="1" hangingPunct="1">
              <a:defRPr/>
            </a:pP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6225"/>
            <a:ext cx="10975975" cy="709613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慢  病  预  防</a:t>
            </a:r>
            <a:endParaRPr lang="zh-CN" altLang="zh-CN" sz="3600" b="1" smtClean="0">
              <a:latin typeface="黑体" panose="02010609060101010101" pitchFamily="49" charset="-122"/>
            </a:endParaRP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4022725" y="1660525"/>
            <a:ext cx="5410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慢病预防关键点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3413125" y="1660525"/>
            <a:ext cx="609600" cy="533400"/>
          </a:xfrm>
          <a:prstGeom prst="rect">
            <a:avLst/>
          </a:prstGeom>
          <a:noFill/>
          <a:ln>
            <a:noFill/>
          </a:ln>
          <a:effectLst>
            <a:prstShdw prst="shdw17" dist="63500" dir="2212194">
              <a:srgbClr val="897D5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ko-KR" altLang="en-US" sz="2400" b="1"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4022725" y="2444750"/>
            <a:ext cx="5410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慢病三级预防</a:t>
            </a:r>
            <a:endParaRPr lang="ko-KR" altLang="en-US" sz="3200" b="1">
              <a:latin typeface="华文新魏" panose="02010800040101010101" pitchFamily="2" charset="-122"/>
              <a:ea typeface="Gulim" panose="020B0600000101010101" pitchFamily="34" charset="-127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413125" y="2444750"/>
            <a:ext cx="609600" cy="533400"/>
          </a:xfrm>
          <a:prstGeom prst="rect">
            <a:avLst/>
          </a:prstGeom>
          <a:noFill/>
          <a:ln>
            <a:noFill/>
          </a:ln>
          <a:effectLst>
            <a:prstShdw prst="shdw17" dist="63500" dir="2212194">
              <a:srgbClr val="897D5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ko-KR" altLang="en-US" sz="2400" b="1"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4022725" y="3240088"/>
            <a:ext cx="5410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预防指南</a:t>
            </a:r>
            <a:endParaRPr lang="ko-KR" altLang="en-US" sz="3200" b="1">
              <a:latin typeface="华文新魏" panose="02010800040101010101" pitchFamily="2" charset="-122"/>
              <a:ea typeface="Gulim" panose="020B0600000101010101" pitchFamily="34" charset="-127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3413125" y="3240088"/>
            <a:ext cx="609600" cy="533400"/>
          </a:xfrm>
          <a:prstGeom prst="rect">
            <a:avLst/>
          </a:prstGeom>
          <a:noFill/>
          <a:ln>
            <a:noFill/>
          </a:ln>
          <a:effectLst>
            <a:prstShdw prst="shdw17" dist="63500" dir="2212194">
              <a:srgbClr val="897D5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ko-KR" altLang="en-US" sz="2400" b="1"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4002088" y="3917950"/>
            <a:ext cx="540067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自我管理方法</a:t>
            </a:r>
            <a:endParaRPr lang="ko-KR" altLang="en-US" sz="3200" b="1">
              <a:latin typeface="华文新魏" panose="02010800040101010101" pitchFamily="2" charset="-122"/>
              <a:ea typeface="Gulim" panose="020B0600000101010101" pitchFamily="34" charset="-127"/>
            </a:endParaRP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3413125" y="4022725"/>
            <a:ext cx="609600" cy="533400"/>
          </a:xfrm>
          <a:prstGeom prst="rect">
            <a:avLst/>
          </a:prstGeom>
          <a:noFill/>
          <a:ln>
            <a:noFill/>
          </a:ln>
          <a:effectLst>
            <a:prstShdw prst="shdw17" dist="63500" dir="2212194">
              <a:srgbClr val="897D5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ko-KR" altLang="en-US" sz="2400" b="1"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慢  病  预  防</a:t>
            </a:r>
            <a:r>
              <a:rPr lang="en-US" altLang="zh-CN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</a:t>
            </a:r>
            <a:r>
              <a:rPr lang="zh-CN" altLang="zh-CN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关键点</a:t>
            </a:r>
            <a:endParaRPr lang="zh-CN" altLang="zh-CN" b="1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9563" y="1195388"/>
            <a:ext cx="9896475" cy="4957762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据卫计委统计数据显示，我国确诊的慢性病患者已超过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2.6</a:t>
            </a:r>
            <a:r>
              <a:rPr lang="zh-CN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亿人，因慢性病导致的死亡人数占总死亡人数的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85%</a:t>
            </a:r>
            <a:r>
              <a:rPr lang="zh-CN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3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zh-CN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慢病健康管理</a:t>
            </a:r>
            <a:r>
              <a:rPr lang="zh-CN" altLang="en-US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zh-CN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关键</a:t>
            </a:r>
            <a:r>
              <a:rPr lang="zh-CN" altLang="en-US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zh-CN" altLang="zh-CN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由“病后治疗”转为“病前预防”。</a:t>
            </a:r>
          </a:p>
          <a:p>
            <a:pPr marL="0" indent="0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实践结果显示：大部分慢病可以预防，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80%</a:t>
            </a:r>
            <a:r>
              <a:rPr lang="zh-CN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的心脏病、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90%</a:t>
            </a:r>
            <a:r>
              <a:rPr lang="zh-CN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型糖尿病、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1/3</a:t>
            </a:r>
            <a:r>
              <a:rPr lang="zh-CN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恶性肿瘤可以通过改变不健康的生活方式有效预防。</a:t>
            </a:r>
          </a:p>
          <a:p>
            <a:pPr eaLnBrk="1" hangingPunct="1">
              <a:defRPr/>
            </a:pP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慢  病  预  防</a:t>
            </a:r>
            <a:r>
              <a:rPr lang="en-US" altLang="zh-CN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</a:t>
            </a:r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三级预防</a:t>
            </a:r>
            <a:endParaRPr lang="zh-CN" altLang="zh-CN" b="1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7938" y="1195388"/>
            <a:ext cx="10477500" cy="4527550"/>
          </a:xfrm>
        </p:spPr>
        <p:txBody>
          <a:bodyPr/>
          <a:lstStyle/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32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第一级预防为病因预防，也称初级预防，源头预防。主要针对致病因子（危险因素）采取措施，是预防疾病发生和消减疾病的根本措施。其中包括自我保健和健康教育。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32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第二级预防为“三早”预防，即早发现、早诊断、早治疗，减少慢病合并症的发生。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32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第三级预防为对症治疗预防，降低伤残率和死亡率，并加大康复训练的工作投入。</a:t>
            </a:r>
          </a:p>
          <a:p>
            <a:pPr marL="0" indent="0" eaLnBrk="1" hangingPunct="1">
              <a:buFontTx/>
              <a:buNone/>
            </a:pPr>
            <a:endParaRPr lang="zh-CN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6225"/>
            <a:ext cx="10975975" cy="709613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慢  病  预  防</a:t>
            </a:r>
            <a:r>
              <a:rPr lang="en-US" altLang="zh-CN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</a:t>
            </a:r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相关预防指南</a:t>
            </a:r>
            <a:endParaRPr lang="zh-CN" altLang="zh-CN" sz="3600" smtClean="0">
              <a:latin typeface="黑体" panose="02010609060101010101" pitchFamily="49" charset="-122"/>
            </a:endParaRP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3683374" y="2409363"/>
            <a:ext cx="5410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《中国居民膳食指南》</a:t>
            </a:r>
            <a:endParaRPr lang="ko-KR" altLang="en-US" sz="3200" b="1" dirty="0">
              <a:latin typeface="华文新魏" panose="02010800040101010101" pitchFamily="2" charset="-122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094123" y="2354355"/>
            <a:ext cx="609600" cy="553771"/>
          </a:xfrm>
          <a:prstGeom prst="rect">
            <a:avLst/>
          </a:prstGeom>
          <a:noFill/>
          <a:ln>
            <a:noFill/>
          </a:ln>
          <a:effectLst>
            <a:prstShdw prst="shdw17" dist="63500" dir="2212194">
              <a:srgbClr val="897D5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ko-KR" altLang="en-US" sz="2400" b="1" dirty="0"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814731" y="3170773"/>
            <a:ext cx="75628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《中国成人超重和肥胖症预防控制指南》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2325795" y="3150402"/>
            <a:ext cx="609600" cy="533400"/>
          </a:xfrm>
          <a:prstGeom prst="rect">
            <a:avLst/>
          </a:prstGeom>
          <a:noFill/>
          <a:ln>
            <a:noFill/>
          </a:ln>
          <a:effectLst>
            <a:prstShdw prst="shdw17" dist="63500" dir="2212194">
              <a:srgbClr val="897D5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ko-KR" altLang="en-US" sz="2400" b="1" dirty="0"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慢  病  预  防</a:t>
            </a:r>
            <a:r>
              <a:rPr lang="en-US" altLang="zh-CN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</a:t>
            </a:r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膳食指南</a:t>
            </a:r>
            <a:endParaRPr lang="zh-CN" altLang="zh-CN" smtClean="0"/>
          </a:p>
        </p:txBody>
      </p:sp>
      <p:grpSp>
        <p:nvGrpSpPr>
          <p:cNvPr id="50179" name="Group 3"/>
          <p:cNvGrpSpPr>
            <a:grpSpLocks/>
          </p:cNvGrpSpPr>
          <p:nvPr/>
        </p:nvGrpSpPr>
        <p:grpSpPr bwMode="auto">
          <a:xfrm>
            <a:off x="3030538" y="2630488"/>
            <a:ext cx="6707187" cy="688975"/>
            <a:chOff x="0" y="0"/>
            <a:chExt cx="4058" cy="480"/>
          </a:xfrm>
          <a:solidFill>
            <a:schemeClr val="bg1"/>
          </a:solidFill>
        </p:grpSpPr>
        <p:sp>
          <p:nvSpPr>
            <p:cNvPr id="8196" name="AutoShape 4"/>
            <p:cNvSpPr>
              <a:spLocks noChangeArrowheads="1"/>
            </p:cNvSpPr>
            <p:nvPr/>
          </p:nvSpPr>
          <p:spPr bwMode="auto">
            <a:xfrm>
              <a:off x="0" y="0"/>
              <a:ext cx="4058" cy="480"/>
            </a:xfrm>
            <a:prstGeom prst="roundRect">
              <a:avLst>
                <a:gd name="adj" fmla="val 17509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grpSp>
          <p:nvGrpSpPr>
            <p:cNvPr id="50216" name="Group 5"/>
            <p:cNvGrpSpPr>
              <a:grpSpLocks/>
            </p:cNvGrpSpPr>
            <p:nvPr/>
          </p:nvGrpSpPr>
          <p:grpSpPr bwMode="auto">
            <a:xfrm>
              <a:off x="10" y="15"/>
              <a:ext cx="4043" cy="444"/>
              <a:chOff x="0" y="0"/>
              <a:chExt cx="3988" cy="444"/>
            </a:xfrm>
            <a:grpFill/>
          </p:grpSpPr>
          <p:sp>
            <p:nvSpPr>
              <p:cNvPr id="50217" name="AutoShape 6"/>
              <p:cNvSpPr>
                <a:spLocks noChangeArrowheads="1"/>
              </p:cNvSpPr>
              <p:nvPr/>
            </p:nvSpPr>
            <p:spPr bwMode="auto">
              <a:xfrm>
                <a:off x="0" y="329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/>
              </a:p>
            </p:txBody>
          </p:sp>
          <p:sp>
            <p:nvSpPr>
              <p:cNvPr id="50218" name="AutoShap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/>
              </a:p>
            </p:txBody>
          </p:sp>
        </p:grpSp>
      </p:grpSp>
      <p:sp>
        <p:nvSpPr>
          <p:cNvPr id="31749" name="Text Box 23"/>
          <p:cNvSpPr txBox="1">
            <a:spLocks noChangeArrowheads="1"/>
          </p:cNvSpPr>
          <p:nvPr/>
        </p:nvSpPr>
        <p:spPr bwMode="auto">
          <a:xfrm>
            <a:off x="3233738" y="1847850"/>
            <a:ext cx="6219825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食物多样，谷类为主，粗细搭配</a:t>
            </a:r>
            <a:r>
              <a:rPr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31750" name="Text Box 24"/>
          <p:cNvSpPr txBox="1">
            <a:spLocks noChangeArrowheads="1"/>
          </p:cNvSpPr>
          <p:nvPr/>
        </p:nvSpPr>
        <p:spPr bwMode="auto">
          <a:xfrm>
            <a:off x="3024275" y="2635475"/>
            <a:ext cx="55990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经常</a:t>
            </a:r>
            <a:r>
              <a:rPr lang="zh-CN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吃</a:t>
            </a:r>
            <a:r>
              <a:rPr lang="zh-CN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蔬菜、水果和薯类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1751" name="Text Box 25"/>
          <p:cNvSpPr txBox="1">
            <a:spLocks noChangeArrowheads="1"/>
          </p:cNvSpPr>
          <p:nvPr/>
        </p:nvSpPr>
        <p:spPr bwMode="auto">
          <a:xfrm>
            <a:off x="3303667" y="3287877"/>
            <a:ext cx="4773557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常</a:t>
            </a:r>
            <a:r>
              <a:rPr lang="zh-CN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吃</a:t>
            </a:r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乳制品</a:t>
            </a:r>
            <a:r>
              <a:rPr lang="zh-CN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、豆制品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1752" name="Text Box 26"/>
          <p:cNvSpPr txBox="1">
            <a:spLocks noChangeArrowheads="1"/>
          </p:cNvSpPr>
          <p:nvPr/>
        </p:nvSpPr>
        <p:spPr bwMode="auto">
          <a:xfrm>
            <a:off x="3445625" y="3988578"/>
            <a:ext cx="53760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适量</a:t>
            </a:r>
            <a:r>
              <a:rPr lang="zh-CN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吃</a:t>
            </a:r>
            <a:r>
              <a:rPr lang="zh-CN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鱼、禽、蛋和瘦肉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1753" name="Text Box 31"/>
          <p:cNvSpPr txBox="1">
            <a:spLocks noChangeArrowheads="1"/>
          </p:cNvSpPr>
          <p:nvPr/>
        </p:nvSpPr>
        <p:spPr bwMode="auto">
          <a:xfrm>
            <a:off x="2884579" y="405765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 dirty="0"/>
              <a:t>4</a:t>
            </a:r>
          </a:p>
        </p:txBody>
      </p:sp>
      <p:sp>
        <p:nvSpPr>
          <p:cNvPr id="31754" name="Text Box 32"/>
          <p:cNvSpPr txBox="1">
            <a:spLocks noChangeArrowheads="1"/>
          </p:cNvSpPr>
          <p:nvPr/>
        </p:nvSpPr>
        <p:spPr bwMode="auto">
          <a:xfrm>
            <a:off x="2889250" y="1963738"/>
            <a:ext cx="414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/>
              <a:t>1</a:t>
            </a:r>
          </a:p>
        </p:txBody>
      </p:sp>
      <p:sp>
        <p:nvSpPr>
          <p:cNvPr id="31755" name="Text Box 33"/>
          <p:cNvSpPr txBox="1">
            <a:spLocks noChangeArrowheads="1"/>
          </p:cNvSpPr>
          <p:nvPr/>
        </p:nvSpPr>
        <p:spPr bwMode="auto">
          <a:xfrm>
            <a:off x="2922588" y="266223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/>
              <a:t>2</a:t>
            </a:r>
          </a:p>
        </p:txBody>
      </p:sp>
      <p:sp>
        <p:nvSpPr>
          <p:cNvPr id="31756" name="Text Box 34"/>
          <p:cNvSpPr txBox="1">
            <a:spLocks noChangeArrowheads="1"/>
          </p:cNvSpPr>
          <p:nvPr/>
        </p:nvSpPr>
        <p:spPr bwMode="auto">
          <a:xfrm>
            <a:off x="2884579" y="336073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 dirty="0"/>
              <a:t>3</a:t>
            </a:r>
          </a:p>
        </p:txBody>
      </p:sp>
      <p:sp>
        <p:nvSpPr>
          <p:cNvPr id="31757" name="Text Box 26"/>
          <p:cNvSpPr txBox="1">
            <a:spLocks noChangeArrowheads="1"/>
          </p:cNvSpPr>
          <p:nvPr/>
        </p:nvSpPr>
        <p:spPr bwMode="auto">
          <a:xfrm>
            <a:off x="3233819" y="4687058"/>
            <a:ext cx="6356168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限制</a:t>
            </a:r>
            <a:r>
              <a:rPr lang="zh-CN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烹调油</a:t>
            </a:r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zh-CN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盐</a:t>
            </a:r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糖及脂肪摄入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1758" name="Text Box 31"/>
          <p:cNvSpPr txBox="1">
            <a:spLocks noChangeArrowheads="1"/>
          </p:cNvSpPr>
          <p:nvPr/>
        </p:nvSpPr>
        <p:spPr bwMode="auto">
          <a:xfrm>
            <a:off x="2884579" y="475615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 dirty="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47638"/>
            <a:ext cx="10975975" cy="709612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慢  病  概  况</a:t>
            </a:r>
            <a:endParaRPr lang="zh-CN" altLang="zh-CN" sz="3600" b="1" smtClean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4022725" y="1660525"/>
            <a:ext cx="5410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慢病定义</a:t>
            </a:r>
            <a:endParaRPr lang="zh-CN" altLang="en-US" sz="3200" b="1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3413125" y="1660525"/>
            <a:ext cx="609600" cy="533400"/>
          </a:xfrm>
          <a:prstGeom prst="rect">
            <a:avLst/>
          </a:prstGeom>
          <a:noFill/>
          <a:ln>
            <a:noFill/>
          </a:ln>
          <a:effectLst>
            <a:prstShdw prst="shdw17" dist="63500" dir="2212194">
              <a:srgbClr val="897D5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ko-KR" altLang="en-US" sz="2400" b="1"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4022725" y="2444750"/>
            <a:ext cx="5410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慢病分类</a:t>
            </a:r>
            <a:r>
              <a:rPr lang="en-US" altLang="zh-CN" sz="3200">
                <a:latin typeface="Verdana" panose="020B0604030504040204" pitchFamily="34" charset="0"/>
                <a:ea typeface="Gulim" panose="020B0600000101010101" pitchFamily="34" charset="-127"/>
              </a:rPr>
              <a:t> </a:t>
            </a:r>
            <a:endParaRPr lang="ko-KR" altLang="en-US" sz="32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413125" y="2444750"/>
            <a:ext cx="609600" cy="533400"/>
          </a:xfrm>
          <a:prstGeom prst="rect">
            <a:avLst/>
          </a:prstGeom>
          <a:noFill/>
          <a:ln>
            <a:noFill/>
          </a:ln>
          <a:effectLst>
            <a:prstShdw prst="shdw17" dist="63500" dir="2212194">
              <a:srgbClr val="897D5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ko-KR" altLang="en-US" sz="2400" b="1"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4022725" y="3240088"/>
            <a:ext cx="5410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慢病特点</a:t>
            </a:r>
            <a:r>
              <a:rPr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ko-KR" altLang="en-US" sz="3200" b="1">
              <a:latin typeface="华文新魏" panose="02010800040101010101" pitchFamily="2" charset="-122"/>
              <a:ea typeface="Gulim" panose="020B0600000101010101" pitchFamily="34" charset="-127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3413125" y="3240088"/>
            <a:ext cx="609600" cy="533400"/>
          </a:xfrm>
          <a:prstGeom prst="rect">
            <a:avLst/>
          </a:prstGeom>
          <a:noFill/>
          <a:ln>
            <a:noFill/>
          </a:ln>
          <a:effectLst>
            <a:prstShdw prst="shdw17" dist="63500" dir="2212194">
              <a:srgbClr val="897D5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ko-KR" altLang="en-US" sz="2400" b="1"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4022725" y="4022725"/>
            <a:ext cx="5410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慢病现状</a:t>
            </a:r>
            <a:r>
              <a:rPr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ko-KR" altLang="en-US" sz="3200" b="1">
              <a:latin typeface="华文新魏" panose="02010800040101010101" pitchFamily="2" charset="-122"/>
              <a:ea typeface="Gulim" panose="020B0600000101010101" pitchFamily="34" charset="-127"/>
            </a:endParaRP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3413125" y="4022725"/>
            <a:ext cx="609600" cy="533400"/>
          </a:xfrm>
          <a:prstGeom prst="rect">
            <a:avLst/>
          </a:prstGeom>
          <a:noFill/>
          <a:ln>
            <a:noFill/>
          </a:ln>
          <a:effectLst>
            <a:prstShdw prst="shdw17" dist="63500" dir="2212194">
              <a:srgbClr val="897D5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ko-KR" altLang="en-US" sz="2400" b="1"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慢  病  预  防</a:t>
            </a:r>
            <a:r>
              <a:rPr lang="en-US" altLang="zh-CN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</a:t>
            </a:r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膳食指南</a:t>
            </a:r>
            <a:endParaRPr lang="zh-CN" altLang="zh-CN" sz="3600" smtClean="0"/>
          </a:p>
        </p:txBody>
      </p:sp>
      <p:sp>
        <p:nvSpPr>
          <p:cNvPr id="32771" name="Text Box 23"/>
          <p:cNvSpPr txBox="1">
            <a:spLocks noChangeArrowheads="1"/>
          </p:cNvSpPr>
          <p:nvPr/>
        </p:nvSpPr>
        <p:spPr bwMode="auto">
          <a:xfrm>
            <a:off x="2046403" y="2173288"/>
            <a:ext cx="6864350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食不过量</a:t>
            </a:r>
            <a:r>
              <a:rPr lang="zh-CN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，保持</a:t>
            </a:r>
            <a:r>
              <a:rPr lang="zh-CN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健康体重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772" name="Text Box 24"/>
          <p:cNvSpPr txBox="1">
            <a:spLocks noChangeArrowheads="1"/>
          </p:cNvSpPr>
          <p:nvPr/>
        </p:nvSpPr>
        <p:spPr bwMode="auto">
          <a:xfrm>
            <a:off x="2527300" y="1390650"/>
            <a:ext cx="6307138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三餐分配要合理，零食要适当</a:t>
            </a:r>
            <a:endParaRPr lang="en-US" altLang="zh-CN" sz="32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773" name="Text Box 25"/>
          <p:cNvSpPr txBox="1">
            <a:spLocks noChangeArrowheads="1"/>
          </p:cNvSpPr>
          <p:nvPr/>
        </p:nvSpPr>
        <p:spPr bwMode="auto">
          <a:xfrm>
            <a:off x="2578098" y="2954338"/>
            <a:ext cx="6537325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每天足量饮水，合理选择饮料</a:t>
            </a:r>
            <a:endParaRPr lang="en-US" altLang="zh-CN" sz="32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774" name="Text Box 26"/>
          <p:cNvSpPr txBox="1">
            <a:spLocks noChangeArrowheads="1"/>
          </p:cNvSpPr>
          <p:nvPr/>
        </p:nvSpPr>
        <p:spPr bwMode="auto">
          <a:xfrm>
            <a:off x="2255838" y="3721100"/>
            <a:ext cx="4495800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algn="ctr" eaLnBrk="1" hangingPunct="1">
              <a:spcBef>
                <a:spcPts val="0"/>
              </a:spcBef>
              <a:buClr>
                <a:schemeClr val="tx1"/>
              </a:buClr>
            </a:pPr>
            <a:r>
              <a:rPr lang="zh-CN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限量</a:t>
            </a:r>
            <a:r>
              <a:rPr lang="zh-CN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饮酒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775" name="Text Box 31"/>
          <p:cNvSpPr txBox="1">
            <a:spLocks noChangeArrowheads="1"/>
          </p:cNvSpPr>
          <p:nvPr/>
        </p:nvSpPr>
        <p:spPr bwMode="auto">
          <a:xfrm>
            <a:off x="2336800" y="3848100"/>
            <a:ext cx="4778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/>
              <a:t>9</a:t>
            </a:r>
          </a:p>
        </p:txBody>
      </p:sp>
      <p:sp>
        <p:nvSpPr>
          <p:cNvPr id="32776" name="Text Box 32"/>
          <p:cNvSpPr txBox="1">
            <a:spLocks noChangeArrowheads="1"/>
          </p:cNvSpPr>
          <p:nvPr/>
        </p:nvSpPr>
        <p:spPr bwMode="auto">
          <a:xfrm>
            <a:off x="2293938" y="150653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/>
              <a:t>6</a:t>
            </a:r>
          </a:p>
        </p:txBody>
      </p:sp>
      <p:sp>
        <p:nvSpPr>
          <p:cNvPr id="32777" name="Text Box 33"/>
          <p:cNvSpPr txBox="1">
            <a:spLocks noChangeArrowheads="1"/>
          </p:cNvSpPr>
          <p:nvPr/>
        </p:nvSpPr>
        <p:spPr bwMode="auto">
          <a:xfrm>
            <a:off x="2308225" y="2312988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/>
              <a:t>7</a:t>
            </a:r>
          </a:p>
        </p:txBody>
      </p:sp>
      <p:sp>
        <p:nvSpPr>
          <p:cNvPr id="32778" name="Text Box 34"/>
          <p:cNvSpPr txBox="1">
            <a:spLocks noChangeArrowheads="1"/>
          </p:cNvSpPr>
          <p:nvPr/>
        </p:nvSpPr>
        <p:spPr bwMode="auto">
          <a:xfrm>
            <a:off x="2363788" y="308133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/>
              <a:t>8</a:t>
            </a:r>
          </a:p>
        </p:txBody>
      </p:sp>
      <p:grpSp>
        <p:nvGrpSpPr>
          <p:cNvPr id="51219" name="Group 13"/>
          <p:cNvGrpSpPr>
            <a:grpSpLocks/>
          </p:cNvGrpSpPr>
          <p:nvPr/>
        </p:nvGrpSpPr>
        <p:grpSpPr bwMode="auto">
          <a:xfrm>
            <a:off x="2553096" y="4836418"/>
            <a:ext cx="7271939" cy="1524357"/>
            <a:chOff x="10" y="15"/>
            <a:chExt cx="4072" cy="1062"/>
          </a:xfrm>
          <a:solidFill>
            <a:schemeClr val="bg1"/>
          </a:solidFill>
        </p:grpSpPr>
        <p:sp>
          <p:nvSpPr>
            <p:cNvPr id="36" name="AutoShape 14"/>
            <p:cNvSpPr>
              <a:spLocks noChangeArrowheads="1"/>
            </p:cNvSpPr>
            <p:nvPr/>
          </p:nvSpPr>
          <p:spPr bwMode="auto">
            <a:xfrm>
              <a:off x="24" y="597"/>
              <a:ext cx="4058" cy="480"/>
            </a:xfrm>
            <a:prstGeom prst="roundRect">
              <a:avLst>
                <a:gd name="adj" fmla="val 17509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grpSp>
          <p:nvGrpSpPr>
            <p:cNvPr id="51224" name="Group 15"/>
            <p:cNvGrpSpPr>
              <a:grpSpLocks/>
            </p:cNvGrpSpPr>
            <p:nvPr/>
          </p:nvGrpSpPr>
          <p:grpSpPr bwMode="auto">
            <a:xfrm>
              <a:off x="10" y="15"/>
              <a:ext cx="4043" cy="444"/>
              <a:chOff x="0" y="0"/>
              <a:chExt cx="3988" cy="444"/>
            </a:xfrm>
            <a:grpFill/>
          </p:grpSpPr>
          <p:sp>
            <p:nvSpPr>
              <p:cNvPr id="51225" name="AutoShape 16"/>
              <p:cNvSpPr>
                <a:spLocks noChangeArrowheads="1"/>
              </p:cNvSpPr>
              <p:nvPr/>
            </p:nvSpPr>
            <p:spPr bwMode="auto">
              <a:xfrm>
                <a:off x="0" y="329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/>
              </a:p>
            </p:txBody>
          </p:sp>
          <p:sp>
            <p:nvSpPr>
              <p:cNvPr id="51226" name="AutoShape 1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/>
              </a:p>
            </p:txBody>
          </p:sp>
        </p:grpSp>
      </p:grpSp>
      <p:sp>
        <p:nvSpPr>
          <p:cNvPr id="32780" name="Text Box 26"/>
          <p:cNvSpPr txBox="1">
            <a:spLocks noChangeArrowheads="1"/>
          </p:cNvSpPr>
          <p:nvPr/>
        </p:nvSpPr>
        <p:spPr bwMode="auto">
          <a:xfrm>
            <a:off x="2535238" y="4406900"/>
            <a:ext cx="44958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吃新鲜卫生的食物</a:t>
            </a:r>
            <a:endParaRPr lang="en-US" altLang="zh-CN" sz="32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781" name="Text Box 31"/>
          <p:cNvSpPr txBox="1">
            <a:spLocks noChangeArrowheads="1"/>
          </p:cNvSpPr>
          <p:nvPr/>
        </p:nvSpPr>
        <p:spPr bwMode="auto">
          <a:xfrm>
            <a:off x="2255838" y="4503738"/>
            <a:ext cx="6207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慢  病  预  防</a:t>
            </a:r>
            <a:r>
              <a:rPr lang="en-US" altLang="zh-CN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</a:t>
            </a:r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控制体重指南</a:t>
            </a:r>
            <a:endParaRPr lang="zh-CN" altLang="zh-CN" sz="3600" smtClean="0"/>
          </a:p>
        </p:txBody>
      </p:sp>
      <p:sp>
        <p:nvSpPr>
          <p:cNvPr id="33795" name="Text Box 31"/>
          <p:cNvSpPr txBox="1">
            <a:spLocks noChangeArrowheads="1"/>
          </p:cNvSpPr>
          <p:nvPr/>
        </p:nvSpPr>
        <p:spPr bwMode="auto">
          <a:xfrm>
            <a:off x="2325688" y="45085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/>
              <a:t>4</a:t>
            </a:r>
          </a:p>
        </p:txBody>
      </p:sp>
      <p:sp>
        <p:nvSpPr>
          <p:cNvPr id="33796" name="Text Box 32"/>
          <p:cNvSpPr txBox="1">
            <a:spLocks noChangeArrowheads="1"/>
          </p:cNvSpPr>
          <p:nvPr/>
        </p:nvSpPr>
        <p:spPr bwMode="auto">
          <a:xfrm>
            <a:off x="2293938" y="199548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/>
              <a:t>1</a:t>
            </a:r>
          </a:p>
        </p:txBody>
      </p:sp>
      <p:sp>
        <p:nvSpPr>
          <p:cNvPr id="33797" name="Text Box 33"/>
          <p:cNvSpPr txBox="1">
            <a:spLocks noChangeArrowheads="1"/>
          </p:cNvSpPr>
          <p:nvPr/>
        </p:nvSpPr>
        <p:spPr bwMode="auto">
          <a:xfrm>
            <a:off x="2293938" y="304165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/>
              <a:t>2</a:t>
            </a:r>
          </a:p>
        </p:txBody>
      </p:sp>
      <p:sp>
        <p:nvSpPr>
          <p:cNvPr id="33798" name="Text Box 34"/>
          <p:cNvSpPr txBox="1">
            <a:spLocks noChangeArrowheads="1"/>
          </p:cNvSpPr>
          <p:nvPr/>
        </p:nvSpPr>
        <p:spPr bwMode="auto">
          <a:xfrm>
            <a:off x="2293938" y="3810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/>
              <a:t>3</a:t>
            </a:r>
          </a:p>
        </p:txBody>
      </p:sp>
      <p:sp>
        <p:nvSpPr>
          <p:cNvPr id="33799" name="Text Box 24"/>
          <p:cNvSpPr txBox="1">
            <a:spLocks noChangeArrowheads="1"/>
          </p:cNvSpPr>
          <p:nvPr/>
        </p:nvSpPr>
        <p:spPr bwMode="auto">
          <a:xfrm>
            <a:off x="2735263" y="1846263"/>
            <a:ext cx="6854825" cy="955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减</a:t>
            </a:r>
            <a:r>
              <a:rPr lang="zh-CN" altLang="zh-CN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重</a:t>
            </a:r>
            <a:r>
              <a:rPr lang="zh-CN" altLang="en-US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饮</a:t>
            </a:r>
            <a:r>
              <a:rPr lang="zh-CN" altLang="zh-CN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食</a:t>
            </a:r>
            <a:r>
              <a:rPr lang="zh-CN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低</a:t>
            </a:r>
            <a:r>
              <a:rPr lang="zh-CN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能量、低脂肪、适量蛋白质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及</a:t>
            </a:r>
            <a:r>
              <a:rPr lang="zh-CN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碳水化合物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3800" name="Text Box 23"/>
          <p:cNvSpPr txBox="1">
            <a:spLocks noChangeArrowheads="1"/>
          </p:cNvSpPr>
          <p:nvPr/>
        </p:nvSpPr>
        <p:spPr bwMode="auto">
          <a:xfrm>
            <a:off x="2647950" y="2974975"/>
            <a:ext cx="7889875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超重或肥胖者减重速度不宜过快，不可急于求成</a:t>
            </a:r>
            <a:endParaRPr lang="en-US" altLang="zh-CN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3801" name="Text Box 26"/>
          <p:cNvSpPr txBox="1">
            <a:spLocks noChangeArrowheads="1"/>
          </p:cNvSpPr>
          <p:nvPr/>
        </p:nvSpPr>
        <p:spPr bwMode="auto">
          <a:xfrm>
            <a:off x="2744787" y="3700463"/>
            <a:ext cx="7613527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加强体育锻炼，提倡有氧运动</a:t>
            </a:r>
            <a:r>
              <a:rPr lang="zh-CN" altLang="en-US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，增</a:t>
            </a:r>
            <a:r>
              <a:rPr lang="zh-CN" altLang="zh-CN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加</a:t>
            </a:r>
            <a:r>
              <a:rPr lang="zh-CN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能量消耗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3802" name="Text Box 26"/>
          <p:cNvSpPr txBox="1">
            <a:spLocks noChangeArrowheads="1"/>
          </p:cNvSpPr>
          <p:nvPr/>
        </p:nvSpPr>
        <p:spPr bwMode="auto">
          <a:xfrm>
            <a:off x="2757369" y="4433888"/>
            <a:ext cx="7461250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坚持预防为主，从预防超重入手</a:t>
            </a:r>
            <a:r>
              <a:rPr lang="zh-CN" altLang="zh-CN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，坚持</a:t>
            </a:r>
            <a:r>
              <a:rPr lang="zh-CN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终生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慢  病  预  防</a:t>
            </a:r>
            <a:r>
              <a:rPr lang="en-US" altLang="zh-CN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</a:t>
            </a:r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自我管理方法</a:t>
            </a:r>
            <a:endParaRPr lang="zh-CN" altLang="zh-CN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7788" y="1404938"/>
            <a:ext cx="9988550" cy="3435350"/>
          </a:xfrm>
        </p:spPr>
        <p:txBody>
          <a:bodyPr/>
          <a:lstStyle/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3200" b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一学：</a:t>
            </a:r>
            <a:r>
              <a:rPr lang="zh-CN" altLang="zh-CN" sz="3200" b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学会一套自我管理和日常保健的方法。</a:t>
            </a:r>
            <a:endParaRPr lang="en-US" altLang="zh-CN" sz="3200" b="1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健康管理的第一步，就是每个人都应给自己建立一份健康档案，记录身体的点滴变化，做好自我管理。如血压、血脂、血糖等各项指标的变化，体重、腰围变化，运动、饮食状况等。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慢  病  预  防</a:t>
            </a:r>
            <a:r>
              <a:rPr lang="en-US" altLang="zh-CN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</a:t>
            </a:r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自我管理方法</a:t>
            </a:r>
            <a:endParaRPr lang="zh-CN" altLang="zh-CN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3200" b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二改：</a:t>
            </a:r>
            <a:r>
              <a:rPr lang="zh-CN" altLang="zh-CN" sz="3200" b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改变不合理的饮食习惯和不良的生活方式。</a:t>
            </a:r>
            <a:endParaRPr lang="en-US" altLang="zh-CN" sz="3200" b="1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1" hangingPunct="1">
              <a:buFontTx/>
              <a:buNone/>
            </a:pP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慢病高发很大程度上</a:t>
            </a:r>
            <a:r>
              <a:rPr lang="zh-CN" altLang="en-US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不合理的饮食习惯</a:t>
            </a:r>
            <a:r>
              <a:rPr lang="zh-CN" altLang="en-US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不良的生活方式密切相关，比如吃油炸食品、酗酒、抽烟、熬夜、久坐、缺乏运动等，都会引发心脑血管异常、冠心病、高血压等系列慢病。</a:t>
            </a:r>
          </a:p>
          <a:p>
            <a:pPr marL="0" indent="0" eaLnBrk="1" hangingPunct="1">
              <a:buFontTx/>
              <a:buNone/>
            </a:pPr>
            <a:endParaRPr lang="zh-CN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慢  病  预  防</a:t>
            </a:r>
            <a:r>
              <a:rPr lang="en-US" altLang="zh-CN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</a:t>
            </a:r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自我管理方法</a:t>
            </a:r>
            <a:endParaRPr lang="zh-CN" altLang="zh-CN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8400" y="1125538"/>
            <a:ext cx="10307638" cy="4748212"/>
          </a:xfrm>
        </p:spPr>
        <p:txBody>
          <a:bodyPr/>
          <a:lstStyle/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三减：</a:t>
            </a:r>
            <a:r>
              <a:rPr lang="zh-CN" altLang="zh-CN" sz="3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第一，减少酒精摄入。</a:t>
            </a:r>
            <a:r>
              <a:rPr lang="zh-CN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中国是饮酒大国，饮酒过量引起的相关疾病数量正在逐年走高</a:t>
            </a:r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32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3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第二</a:t>
            </a:r>
            <a:r>
              <a:rPr lang="zh-CN" altLang="zh-CN" sz="3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，减少体育锻炼不足现象。</a:t>
            </a:r>
            <a:r>
              <a:rPr lang="zh-CN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因缺乏运动导致的肥胖人群，正迈入糖尿病的“后备军”，并增加患心血管疾病的风险</a:t>
            </a:r>
            <a:r>
              <a:rPr lang="zh-CN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32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zh-CN" sz="3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第三</a:t>
            </a:r>
            <a:r>
              <a:rPr lang="zh-CN" altLang="zh-CN" sz="3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，减少盐过量摄取。</a:t>
            </a:r>
            <a:r>
              <a:rPr lang="zh-CN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因钠盐食用过多引起的高血压患者仍在不断增长</a:t>
            </a:r>
            <a:r>
              <a:rPr lang="zh-CN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成人每人每日不应超过</a:t>
            </a:r>
            <a:r>
              <a:rPr lang="en-US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zh-CN" altLang="en-US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克。</a:t>
            </a:r>
            <a:endParaRPr lang="en-US" altLang="zh-CN" sz="32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慢  病  预  防</a:t>
            </a:r>
            <a:r>
              <a:rPr lang="en-US" altLang="zh-CN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</a:t>
            </a:r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自我管理方法</a:t>
            </a:r>
            <a:endParaRPr lang="zh-CN" altLang="zh-CN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7188" y="2157413"/>
            <a:ext cx="8032750" cy="176053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3200" b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四降：</a:t>
            </a:r>
            <a:r>
              <a:rPr lang="zh-CN" altLang="zh-CN" sz="3200" b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降血脂、降血糖、降血压、降体重，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即降低慢性病风险因素</a:t>
            </a:r>
            <a:r>
              <a:rPr lang="zh-CN" altLang="zh-CN" b="1" smtClean="0"/>
              <a:t>。</a:t>
            </a:r>
            <a:endParaRPr lang="zh-CN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6225"/>
            <a:ext cx="10975975" cy="709613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慢  病  预  防  总  结</a:t>
            </a:r>
            <a:endParaRPr lang="zh-CN" altLang="zh-CN" sz="3600" smtClean="0">
              <a:latin typeface="黑体" panose="02010609060101010101" pitchFamily="49" charset="-122"/>
            </a:endParaRPr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2346325" y="1404938"/>
            <a:ext cx="808196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慢病是一种患病率极高的疾病，关乎家人、亲朋</a:t>
            </a:r>
            <a:endParaRPr lang="en-US" altLang="zh-CN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的健康和幸福；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697038" y="1404938"/>
            <a:ext cx="609600" cy="698500"/>
          </a:xfrm>
          <a:prstGeom prst="rect">
            <a:avLst/>
          </a:prstGeom>
          <a:noFill/>
          <a:ln>
            <a:noFill/>
          </a:ln>
          <a:effectLst>
            <a:prstShdw prst="shdw17" dist="63500" dir="2212194">
              <a:srgbClr val="897D5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ko-KR" altLang="en-US" sz="2400" b="1"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2325688" y="2382838"/>
            <a:ext cx="810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慢病危害巨大，给我们带来触目惊心的生命健康损</a:t>
            </a:r>
            <a:endParaRPr lang="en-US" altLang="zh-CN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失和经济负担，严重制约社会发展；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1697038" y="2381250"/>
            <a:ext cx="609600" cy="890588"/>
          </a:xfrm>
          <a:prstGeom prst="rect">
            <a:avLst/>
          </a:prstGeom>
          <a:noFill/>
          <a:ln>
            <a:noFill/>
          </a:ln>
          <a:effectLst>
            <a:prstShdw prst="shdw17" dist="63500" dir="2212194">
              <a:srgbClr val="897D5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ko-KR" altLang="en-US" sz="2400" b="1"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2346325" y="3484563"/>
            <a:ext cx="8081963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慢病致病因素复杂，但总体来说与我们的生活行为</a:t>
            </a:r>
            <a:endParaRPr lang="en-US" altLang="zh-CN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方式密切相关；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1697038" y="3517900"/>
            <a:ext cx="609600" cy="679450"/>
          </a:xfrm>
          <a:prstGeom prst="rect">
            <a:avLst/>
          </a:prstGeom>
          <a:noFill/>
          <a:ln>
            <a:noFill/>
          </a:ln>
          <a:effectLst>
            <a:prstShdw prst="shdw17" dist="63500" dir="2212194">
              <a:srgbClr val="897D5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ko-KR" altLang="en-US" sz="2400" b="1"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2359025" y="4432300"/>
            <a:ext cx="80692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慢病可防可治，关键是始终坚持健康的生活方式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endParaRPr lang="zh-CN" altLang="zh-CN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1697038" y="4432300"/>
            <a:ext cx="609600" cy="533400"/>
          </a:xfrm>
          <a:prstGeom prst="rect">
            <a:avLst/>
          </a:prstGeom>
          <a:noFill/>
          <a:ln>
            <a:noFill/>
          </a:ln>
          <a:effectLst>
            <a:prstShdw prst="shdw17" dist="63500" dir="2212194">
              <a:srgbClr val="897D5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ko-KR" altLang="en-US" sz="2400" b="1"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2354263" y="5091113"/>
            <a:ext cx="8074025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生命健康就在每个人自己手中，管住嘴，迈开腿，</a:t>
            </a:r>
            <a:endParaRPr lang="en-US" altLang="zh-CN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远离慢病，健康长相随！</a:t>
            </a:r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1736725" y="5091113"/>
            <a:ext cx="609600" cy="712787"/>
          </a:xfrm>
          <a:prstGeom prst="rect">
            <a:avLst/>
          </a:prstGeom>
          <a:noFill/>
          <a:ln>
            <a:noFill/>
          </a:ln>
          <a:effectLst>
            <a:prstShdw prst="shdw17" dist="63500" dir="2212194">
              <a:srgbClr val="897D5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ko-KR" altLang="en-US" sz="2400" b="1">
                <a:latin typeface="Verdana" panose="020B0604030504040204" pitchFamily="34" charset="0"/>
                <a:ea typeface="Gulim" panose="020B0600000101010101" pitchFamily="34" charset="-127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1013" y="217488"/>
            <a:ext cx="9359900" cy="6985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慢  病  概  况</a:t>
            </a:r>
            <a:r>
              <a:rPr lang="en-US" altLang="zh-CN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</a:t>
            </a:r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endParaRPr lang="zh-CN" altLang="zh-CN" sz="3600" b="1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7938" y="1474788"/>
            <a:ext cx="10307637" cy="4527550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6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慢病是指不构成传染，具有长期积累形成疾病形态损害的疾病的总称。</a:t>
            </a:r>
          </a:p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根据</a:t>
            </a: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WHO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2012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）提出的慢病（</a:t>
            </a: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NCD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）高危密码：</a:t>
            </a: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“3450”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新概念，即</a:t>
            </a: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种不良的生活方式（吸烟、不合理膳食和缺乏体力活动），导致</a:t>
            </a: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种</a:t>
            </a: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NCD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（心脑血管病、糖尿病、恶性肿瘤和</a:t>
            </a:r>
            <a:r>
              <a:rPr lang="zh-CN" altLang="en-US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慢阻肺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）死亡率增高，最终可使</a:t>
            </a: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50%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的人过早丧命。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慢  病  概  况</a:t>
            </a:r>
            <a:r>
              <a:rPr lang="en-US" altLang="zh-CN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</a:t>
            </a:r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分类</a:t>
            </a:r>
            <a:endParaRPr lang="zh-CN" altLang="zh-CN" b="1" smtClean="0"/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3727450" y="2809875"/>
            <a:ext cx="5311775" cy="688975"/>
            <a:chOff x="0" y="0"/>
            <a:chExt cx="4058" cy="480"/>
          </a:xfrm>
          <a:solidFill>
            <a:schemeClr val="bg1"/>
          </a:solidFill>
        </p:grpSpPr>
        <p:sp>
          <p:nvSpPr>
            <p:cNvPr id="2" name="AutoShape 4"/>
            <p:cNvSpPr>
              <a:spLocks noChangeArrowheads="1"/>
            </p:cNvSpPr>
            <p:nvPr/>
          </p:nvSpPr>
          <p:spPr bwMode="auto">
            <a:xfrm>
              <a:off x="0" y="0"/>
              <a:ext cx="4058" cy="480"/>
            </a:xfrm>
            <a:prstGeom prst="roundRect">
              <a:avLst>
                <a:gd name="adj" fmla="val 17509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grpSp>
          <p:nvGrpSpPr>
            <p:cNvPr id="19488" name="Group 5"/>
            <p:cNvGrpSpPr>
              <a:grpSpLocks/>
            </p:cNvGrpSpPr>
            <p:nvPr/>
          </p:nvGrpSpPr>
          <p:grpSpPr bwMode="auto">
            <a:xfrm>
              <a:off x="10" y="15"/>
              <a:ext cx="4043" cy="444"/>
              <a:chOff x="0" y="0"/>
              <a:chExt cx="3988" cy="444"/>
            </a:xfrm>
            <a:grpFill/>
          </p:grpSpPr>
          <p:sp>
            <p:nvSpPr>
              <p:cNvPr id="19489" name="AutoShape 6"/>
              <p:cNvSpPr>
                <a:spLocks noChangeArrowheads="1"/>
              </p:cNvSpPr>
              <p:nvPr/>
            </p:nvSpPr>
            <p:spPr bwMode="auto">
              <a:xfrm>
                <a:off x="0" y="329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/>
              </a:p>
            </p:txBody>
          </p:sp>
          <p:sp>
            <p:nvSpPr>
              <p:cNvPr id="19490" name="AutoShap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/>
              </a:p>
            </p:txBody>
          </p:sp>
        </p:grpSp>
      </p:grpSp>
      <p:grpSp>
        <p:nvGrpSpPr>
          <p:cNvPr id="19460" name="Group 8"/>
          <p:cNvGrpSpPr>
            <a:grpSpLocks/>
          </p:cNvGrpSpPr>
          <p:nvPr/>
        </p:nvGrpSpPr>
        <p:grpSpPr bwMode="auto">
          <a:xfrm>
            <a:off x="3727451" y="3754438"/>
            <a:ext cx="4973638" cy="688975"/>
            <a:chOff x="0" y="0"/>
            <a:chExt cx="4058" cy="480"/>
          </a:xfrm>
          <a:solidFill>
            <a:schemeClr val="bg1"/>
          </a:solidFill>
        </p:grpSpPr>
        <p:sp>
          <p:nvSpPr>
            <p:cNvPr id="3" name="AutoShape 9"/>
            <p:cNvSpPr>
              <a:spLocks noChangeArrowheads="1"/>
            </p:cNvSpPr>
            <p:nvPr/>
          </p:nvSpPr>
          <p:spPr bwMode="auto">
            <a:xfrm>
              <a:off x="0" y="0"/>
              <a:ext cx="4058" cy="480"/>
            </a:xfrm>
            <a:prstGeom prst="roundRect">
              <a:avLst>
                <a:gd name="adj" fmla="val 17509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a:endParaRPr>
            </a:p>
          </p:txBody>
        </p:sp>
        <p:grpSp>
          <p:nvGrpSpPr>
            <p:cNvPr id="19484" name="Group 10"/>
            <p:cNvGrpSpPr>
              <a:grpSpLocks/>
            </p:cNvGrpSpPr>
            <p:nvPr/>
          </p:nvGrpSpPr>
          <p:grpSpPr bwMode="auto">
            <a:xfrm>
              <a:off x="10" y="15"/>
              <a:ext cx="4043" cy="444"/>
              <a:chOff x="0" y="0"/>
              <a:chExt cx="3988" cy="444"/>
            </a:xfrm>
            <a:grpFill/>
          </p:grpSpPr>
          <p:sp>
            <p:nvSpPr>
              <p:cNvPr id="19485" name="AutoShape 11"/>
              <p:cNvSpPr>
                <a:spLocks noChangeArrowheads="1"/>
              </p:cNvSpPr>
              <p:nvPr/>
            </p:nvSpPr>
            <p:spPr bwMode="auto">
              <a:xfrm>
                <a:off x="0" y="329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>
                  <a:pattFill prst="pct5">
                    <a:fgClr>
                      <a:schemeClr val="tx1"/>
                    </a:fgClr>
                    <a:bgClr>
                      <a:schemeClr val="bg1"/>
                    </a:bgClr>
                  </a:pattFill>
                </a:endParaRPr>
              </a:p>
            </p:txBody>
          </p:sp>
          <p:sp>
            <p:nvSpPr>
              <p:cNvPr id="19486" name="AutoShape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>
                  <a:pattFill prst="pct5">
                    <a:fgClr>
                      <a:schemeClr val="tx1"/>
                    </a:fgClr>
                    <a:bgClr>
                      <a:schemeClr val="bg1"/>
                    </a:bgClr>
                  </a:pattFill>
                </a:endParaRPr>
              </a:p>
            </p:txBody>
          </p:sp>
        </p:grpSp>
      </p:grpSp>
      <p:grpSp>
        <p:nvGrpSpPr>
          <p:cNvPr id="19461" name="Group 13"/>
          <p:cNvGrpSpPr>
            <a:grpSpLocks/>
          </p:cNvGrpSpPr>
          <p:nvPr/>
        </p:nvGrpSpPr>
        <p:grpSpPr bwMode="auto">
          <a:xfrm>
            <a:off x="5662382" y="4815883"/>
            <a:ext cx="5311775" cy="1193800"/>
            <a:chOff x="0" y="0"/>
            <a:chExt cx="4058" cy="480"/>
          </a:xfrm>
          <a:solidFill>
            <a:schemeClr val="bg1"/>
          </a:solidFill>
        </p:grpSpPr>
        <p:sp>
          <p:nvSpPr>
            <p:cNvPr id="4" name="AutoShape 14"/>
            <p:cNvSpPr>
              <a:spLocks noChangeArrowheads="1"/>
            </p:cNvSpPr>
            <p:nvPr/>
          </p:nvSpPr>
          <p:spPr bwMode="auto">
            <a:xfrm>
              <a:off x="0" y="0"/>
              <a:ext cx="4058" cy="480"/>
            </a:xfrm>
            <a:prstGeom prst="roundRect">
              <a:avLst>
                <a:gd name="adj" fmla="val 17509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grpSp>
          <p:nvGrpSpPr>
            <p:cNvPr id="19480" name="Group 15"/>
            <p:cNvGrpSpPr>
              <a:grpSpLocks/>
            </p:cNvGrpSpPr>
            <p:nvPr/>
          </p:nvGrpSpPr>
          <p:grpSpPr bwMode="auto">
            <a:xfrm>
              <a:off x="10" y="15"/>
              <a:ext cx="4043" cy="444"/>
              <a:chOff x="0" y="0"/>
              <a:chExt cx="3988" cy="444"/>
            </a:xfrm>
            <a:grpFill/>
          </p:grpSpPr>
          <p:sp>
            <p:nvSpPr>
              <p:cNvPr id="19481" name="AutoShape 16"/>
              <p:cNvSpPr>
                <a:spLocks noChangeArrowheads="1"/>
              </p:cNvSpPr>
              <p:nvPr/>
            </p:nvSpPr>
            <p:spPr bwMode="auto">
              <a:xfrm>
                <a:off x="0" y="329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/>
              </a:p>
            </p:txBody>
          </p:sp>
          <p:sp>
            <p:nvSpPr>
              <p:cNvPr id="19482" name="AutoShape 1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/>
              </a:p>
            </p:txBody>
          </p:sp>
        </p:grpSp>
      </p:grpSp>
      <p:grpSp>
        <p:nvGrpSpPr>
          <p:cNvPr id="19462" name="Group 18"/>
          <p:cNvGrpSpPr>
            <a:grpSpLocks/>
          </p:cNvGrpSpPr>
          <p:nvPr/>
        </p:nvGrpSpPr>
        <p:grpSpPr bwMode="auto">
          <a:xfrm>
            <a:off x="3727450" y="1474788"/>
            <a:ext cx="5311775" cy="1008062"/>
            <a:chOff x="0" y="0"/>
            <a:chExt cx="4058" cy="480"/>
          </a:xfrm>
          <a:solidFill>
            <a:schemeClr val="bg1"/>
          </a:solidFill>
        </p:grpSpPr>
        <p:sp>
          <p:nvSpPr>
            <p:cNvPr id="8211" name="AutoShape 19"/>
            <p:cNvSpPr>
              <a:spLocks noChangeArrowheads="1"/>
            </p:cNvSpPr>
            <p:nvPr/>
          </p:nvSpPr>
          <p:spPr bwMode="auto">
            <a:xfrm>
              <a:off x="0" y="0"/>
              <a:ext cx="4058" cy="480"/>
            </a:xfrm>
            <a:prstGeom prst="roundRect">
              <a:avLst>
                <a:gd name="adj" fmla="val 17509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grpSp>
          <p:nvGrpSpPr>
            <p:cNvPr id="19476" name="Group 20"/>
            <p:cNvGrpSpPr>
              <a:grpSpLocks/>
            </p:cNvGrpSpPr>
            <p:nvPr/>
          </p:nvGrpSpPr>
          <p:grpSpPr bwMode="auto">
            <a:xfrm>
              <a:off x="10" y="15"/>
              <a:ext cx="4043" cy="444"/>
              <a:chOff x="0" y="0"/>
              <a:chExt cx="3988" cy="444"/>
            </a:xfrm>
            <a:grpFill/>
          </p:grpSpPr>
          <p:sp>
            <p:nvSpPr>
              <p:cNvPr id="19477" name="AutoShape 21"/>
              <p:cNvSpPr>
                <a:spLocks noChangeArrowheads="1"/>
              </p:cNvSpPr>
              <p:nvPr/>
            </p:nvSpPr>
            <p:spPr bwMode="auto">
              <a:xfrm>
                <a:off x="0" y="329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/>
              </a:p>
            </p:txBody>
          </p:sp>
          <p:sp>
            <p:nvSpPr>
              <p:cNvPr id="19478" name="AutoShape 2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/>
              </a:p>
            </p:txBody>
          </p:sp>
        </p:grpSp>
      </p:grpSp>
      <p:sp>
        <p:nvSpPr>
          <p:cNvPr id="7175" name="Text Box 23"/>
          <p:cNvSpPr txBox="1">
            <a:spLocks noChangeArrowheads="1"/>
          </p:cNvSpPr>
          <p:nvPr/>
        </p:nvSpPr>
        <p:spPr bwMode="auto">
          <a:xfrm>
            <a:off x="4205288" y="1474788"/>
            <a:ext cx="4895850" cy="1076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心脑血管疾病（高血压、冠心病、</a:t>
            </a:r>
            <a:r>
              <a:rPr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脑卒中等）</a:t>
            </a:r>
            <a:r>
              <a:rPr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ko-KR" altLang="en-US" sz="3200" b="1">
              <a:latin typeface="华文新魏" panose="02010800040101010101" pitchFamily="2" charset="-122"/>
              <a:ea typeface="Gulim" panose="020B0600000101010101" pitchFamily="34" charset="-127"/>
            </a:endParaRPr>
          </a:p>
        </p:txBody>
      </p:sp>
      <p:sp>
        <p:nvSpPr>
          <p:cNvPr id="7176" name="Text Box 24"/>
          <p:cNvSpPr txBox="1">
            <a:spLocks noChangeArrowheads="1"/>
          </p:cNvSpPr>
          <p:nvPr/>
        </p:nvSpPr>
        <p:spPr bwMode="auto">
          <a:xfrm>
            <a:off x="4205288" y="2801938"/>
            <a:ext cx="4495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糖尿病</a:t>
            </a:r>
            <a:endParaRPr lang="ko-KR" altLang="en-US" sz="3200" b="1">
              <a:latin typeface="华文新魏" panose="02010800040101010101" pitchFamily="2" charset="-122"/>
              <a:ea typeface="Gulim" panose="020B0600000101010101" pitchFamily="34" charset="-127"/>
            </a:endParaRPr>
          </a:p>
        </p:txBody>
      </p:sp>
      <p:sp>
        <p:nvSpPr>
          <p:cNvPr id="7177" name="Text Box 25"/>
          <p:cNvSpPr txBox="1">
            <a:spLocks noChangeArrowheads="1"/>
          </p:cNvSpPr>
          <p:nvPr/>
        </p:nvSpPr>
        <p:spPr bwMode="auto">
          <a:xfrm>
            <a:off x="4205288" y="3778250"/>
            <a:ext cx="4495800" cy="5857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恶性肿瘤</a:t>
            </a:r>
            <a:endParaRPr lang="ko-KR" altLang="en-US" sz="3200" b="1">
              <a:latin typeface="华文新魏" panose="02010800040101010101" pitchFamily="2" charset="-122"/>
              <a:ea typeface="Gulim" panose="020B0600000101010101" pitchFamily="34" charset="-127"/>
            </a:endParaRPr>
          </a:p>
        </p:txBody>
      </p:sp>
      <p:sp>
        <p:nvSpPr>
          <p:cNvPr id="7178" name="Text Box 26"/>
          <p:cNvSpPr txBox="1">
            <a:spLocks noChangeArrowheads="1"/>
          </p:cNvSpPr>
          <p:nvPr/>
        </p:nvSpPr>
        <p:spPr bwMode="auto">
          <a:xfrm>
            <a:off x="4368800" y="4767263"/>
            <a:ext cx="5094288" cy="10779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慢阻肺（慢性气管炎、肺</a:t>
            </a:r>
            <a:endParaRPr lang="en-US" altLang="zh-CN" sz="32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气肿</a:t>
            </a: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、肺心病</a:t>
            </a:r>
            <a:r>
              <a:rPr lang="zh-CN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ko-KR" altLang="en-US" sz="3200" b="1">
              <a:latin typeface="华文新魏" panose="02010800040101010101" pitchFamily="2" charset="-122"/>
              <a:ea typeface="Gulim" panose="020B0600000101010101" pitchFamily="34" charset="-127"/>
            </a:endParaRPr>
          </a:p>
        </p:txBody>
      </p:sp>
      <p:sp>
        <p:nvSpPr>
          <p:cNvPr id="7179" name="Text Box 31"/>
          <p:cNvSpPr txBox="1">
            <a:spLocks noChangeArrowheads="1"/>
          </p:cNvSpPr>
          <p:nvPr/>
        </p:nvSpPr>
        <p:spPr bwMode="auto">
          <a:xfrm>
            <a:off x="3873500" y="489585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/>
              <a:t>4</a:t>
            </a:r>
          </a:p>
        </p:txBody>
      </p:sp>
      <p:sp>
        <p:nvSpPr>
          <p:cNvPr id="7180" name="Text Box 32"/>
          <p:cNvSpPr txBox="1">
            <a:spLocks noChangeArrowheads="1"/>
          </p:cNvSpPr>
          <p:nvPr/>
        </p:nvSpPr>
        <p:spPr bwMode="auto">
          <a:xfrm>
            <a:off x="3852863" y="1544638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/>
              <a:t>1</a:t>
            </a:r>
          </a:p>
        </p:txBody>
      </p:sp>
      <p:sp>
        <p:nvSpPr>
          <p:cNvPr id="7181" name="Text Box 33"/>
          <p:cNvSpPr txBox="1">
            <a:spLocks noChangeArrowheads="1"/>
          </p:cNvSpPr>
          <p:nvPr/>
        </p:nvSpPr>
        <p:spPr bwMode="auto">
          <a:xfrm>
            <a:off x="3865563" y="2903538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/>
              <a:t>2</a:t>
            </a:r>
          </a:p>
        </p:txBody>
      </p:sp>
      <p:sp>
        <p:nvSpPr>
          <p:cNvPr id="7182" name="Text Box 34"/>
          <p:cNvSpPr txBox="1">
            <a:spLocks noChangeArrowheads="1"/>
          </p:cNvSpPr>
          <p:nvPr/>
        </p:nvSpPr>
        <p:spPr bwMode="auto">
          <a:xfrm>
            <a:off x="3865563" y="38481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/>
              <a:t>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27188" y="182563"/>
            <a:ext cx="9359900" cy="6985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慢  病  概  况</a:t>
            </a:r>
            <a:r>
              <a:rPr lang="en-US" altLang="zh-CN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</a:t>
            </a:r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特点</a:t>
            </a:r>
            <a:endParaRPr lang="zh-CN" altLang="zh-CN" b="1" smtClean="0"/>
          </a:p>
        </p:txBody>
      </p:sp>
      <p:grpSp>
        <p:nvGrpSpPr>
          <p:cNvPr id="20486" name="Group 18"/>
          <p:cNvGrpSpPr>
            <a:grpSpLocks/>
          </p:cNvGrpSpPr>
          <p:nvPr/>
        </p:nvGrpSpPr>
        <p:grpSpPr bwMode="auto">
          <a:xfrm>
            <a:off x="3727450" y="1766888"/>
            <a:ext cx="5311775" cy="688975"/>
            <a:chOff x="0" y="0"/>
            <a:chExt cx="4058" cy="480"/>
          </a:xfrm>
          <a:solidFill>
            <a:schemeClr val="bg1"/>
          </a:solidFill>
        </p:grpSpPr>
        <p:sp>
          <p:nvSpPr>
            <p:cNvPr id="8211" name="AutoShape 19"/>
            <p:cNvSpPr>
              <a:spLocks noChangeArrowheads="1"/>
            </p:cNvSpPr>
            <p:nvPr/>
          </p:nvSpPr>
          <p:spPr bwMode="auto">
            <a:xfrm>
              <a:off x="0" y="0"/>
              <a:ext cx="4058" cy="480"/>
            </a:xfrm>
            <a:prstGeom prst="roundRect">
              <a:avLst>
                <a:gd name="adj" fmla="val 17509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grpSp>
          <p:nvGrpSpPr>
            <p:cNvPr id="20500" name="Group 20"/>
            <p:cNvGrpSpPr>
              <a:grpSpLocks/>
            </p:cNvGrpSpPr>
            <p:nvPr/>
          </p:nvGrpSpPr>
          <p:grpSpPr bwMode="auto">
            <a:xfrm>
              <a:off x="10" y="15"/>
              <a:ext cx="4043" cy="444"/>
              <a:chOff x="0" y="0"/>
              <a:chExt cx="3988" cy="444"/>
            </a:xfrm>
            <a:grpFill/>
          </p:grpSpPr>
          <p:sp>
            <p:nvSpPr>
              <p:cNvPr id="20501" name="AutoShape 21"/>
              <p:cNvSpPr>
                <a:spLocks noChangeArrowheads="1"/>
              </p:cNvSpPr>
              <p:nvPr/>
            </p:nvSpPr>
            <p:spPr bwMode="auto">
              <a:xfrm>
                <a:off x="0" y="329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/>
              </a:p>
            </p:txBody>
          </p:sp>
          <p:sp>
            <p:nvSpPr>
              <p:cNvPr id="20502" name="AutoShape 2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/>
              </a:p>
            </p:txBody>
          </p:sp>
        </p:grpSp>
      </p:grpSp>
      <p:sp>
        <p:nvSpPr>
          <p:cNvPr id="8196" name="Text Box 23"/>
          <p:cNvSpPr txBox="1">
            <a:spLocks noChangeArrowheads="1"/>
          </p:cNvSpPr>
          <p:nvPr/>
        </p:nvSpPr>
        <p:spPr bwMode="auto">
          <a:xfrm>
            <a:off x="4379913" y="1757363"/>
            <a:ext cx="49514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发病隐匿，潜伏期长</a:t>
            </a:r>
            <a:endParaRPr lang="ko-KR" altLang="en-US" sz="3200" b="1">
              <a:latin typeface="华文新魏" panose="02010800040101010101" pitchFamily="2" charset="-122"/>
              <a:ea typeface="Gulim" panose="020B0600000101010101" pitchFamily="34" charset="-127"/>
            </a:endParaRPr>
          </a:p>
        </p:txBody>
      </p:sp>
      <p:sp>
        <p:nvSpPr>
          <p:cNvPr id="8197" name="Text Box 24"/>
          <p:cNvSpPr txBox="1">
            <a:spLocks noChangeArrowheads="1"/>
          </p:cNvSpPr>
          <p:nvPr/>
        </p:nvSpPr>
        <p:spPr bwMode="auto">
          <a:xfrm>
            <a:off x="4167188" y="3505200"/>
            <a:ext cx="4495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多因素致病，一果多因</a:t>
            </a:r>
            <a:endParaRPr lang="ko-KR" altLang="en-US" sz="3200" b="1">
              <a:latin typeface="华文新魏" panose="02010800040101010101" pitchFamily="2" charset="-122"/>
              <a:ea typeface="Gulim" panose="020B0600000101010101" pitchFamily="34" charset="-127"/>
            </a:endParaRPr>
          </a:p>
        </p:txBody>
      </p:sp>
      <p:sp>
        <p:nvSpPr>
          <p:cNvPr id="8198" name="Text Box 25"/>
          <p:cNvSpPr txBox="1">
            <a:spLocks noChangeArrowheads="1"/>
          </p:cNvSpPr>
          <p:nvPr/>
        </p:nvSpPr>
        <p:spPr bwMode="auto">
          <a:xfrm>
            <a:off x="4379913" y="2654300"/>
            <a:ext cx="4622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一体多病，一因多果</a:t>
            </a:r>
            <a:endParaRPr lang="ko-KR" altLang="en-US" sz="3200" b="1">
              <a:latin typeface="华文新魏" panose="02010800040101010101" pitchFamily="2" charset="-122"/>
              <a:ea typeface="Gulim" panose="020B0600000101010101" pitchFamily="34" charset="-127"/>
            </a:endParaRPr>
          </a:p>
        </p:txBody>
      </p:sp>
      <p:sp>
        <p:nvSpPr>
          <p:cNvPr id="8199" name="Text Box 26"/>
          <p:cNvSpPr txBox="1">
            <a:spLocks noChangeArrowheads="1"/>
          </p:cNvSpPr>
          <p:nvPr/>
        </p:nvSpPr>
        <p:spPr bwMode="auto">
          <a:xfrm>
            <a:off x="4267200" y="4298950"/>
            <a:ext cx="47656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病程长，多为终身性疾病</a:t>
            </a:r>
            <a:endParaRPr lang="ko-KR" altLang="en-US" sz="3200" b="1">
              <a:latin typeface="华文新魏" panose="02010800040101010101" pitchFamily="2" charset="-122"/>
              <a:ea typeface="Gulim" panose="020B0600000101010101" pitchFamily="34" charset="-127"/>
            </a:endParaRPr>
          </a:p>
        </p:txBody>
      </p:sp>
      <p:sp>
        <p:nvSpPr>
          <p:cNvPr id="8200" name="Text Box 31"/>
          <p:cNvSpPr txBox="1">
            <a:spLocks noChangeArrowheads="1"/>
          </p:cNvSpPr>
          <p:nvPr/>
        </p:nvSpPr>
        <p:spPr bwMode="auto">
          <a:xfrm>
            <a:off x="3844925" y="44069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/>
              <a:t>4</a:t>
            </a:r>
          </a:p>
        </p:txBody>
      </p:sp>
      <p:sp>
        <p:nvSpPr>
          <p:cNvPr id="8201" name="Text Box 32"/>
          <p:cNvSpPr txBox="1">
            <a:spLocks noChangeArrowheads="1"/>
          </p:cNvSpPr>
          <p:nvPr/>
        </p:nvSpPr>
        <p:spPr bwMode="auto">
          <a:xfrm>
            <a:off x="3862388" y="18589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/>
              <a:t>1</a:t>
            </a:r>
          </a:p>
        </p:txBody>
      </p:sp>
      <p:sp>
        <p:nvSpPr>
          <p:cNvPr id="8202" name="Text Box 33"/>
          <p:cNvSpPr txBox="1">
            <a:spLocks noChangeArrowheads="1"/>
          </p:cNvSpPr>
          <p:nvPr/>
        </p:nvSpPr>
        <p:spPr bwMode="auto">
          <a:xfrm>
            <a:off x="3830638" y="2717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/>
              <a:t>2</a:t>
            </a:r>
          </a:p>
        </p:txBody>
      </p:sp>
      <p:sp>
        <p:nvSpPr>
          <p:cNvPr id="8203" name="Text Box 34"/>
          <p:cNvSpPr txBox="1">
            <a:spLocks noChangeArrowheads="1"/>
          </p:cNvSpPr>
          <p:nvPr/>
        </p:nvSpPr>
        <p:spPr bwMode="auto">
          <a:xfrm>
            <a:off x="3830638" y="35687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慢  病  概  况</a:t>
            </a:r>
            <a:r>
              <a:rPr lang="en-US" altLang="zh-CN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</a:t>
            </a:r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现状</a:t>
            </a:r>
            <a:endParaRPr lang="zh-CN" altLang="zh-CN" b="1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9363" y="1614488"/>
            <a:ext cx="5029200" cy="3490912"/>
          </a:xfrm>
        </p:spPr>
        <p:txBody>
          <a:bodyPr/>
          <a:lstStyle/>
          <a:p>
            <a:pPr marL="360000" lvl="1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心血管</a:t>
            </a:r>
            <a:r>
              <a:rPr lang="zh-CN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病</a:t>
            </a:r>
            <a:endParaRPr lang="zh-CN" altLang="zh-CN" sz="4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zh-CN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每年约</a:t>
            </a:r>
            <a:r>
              <a:rPr lang="en-US" altLang="zh-CN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350</a:t>
            </a:r>
            <a:r>
              <a:rPr lang="zh-CN" altLang="zh-CN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万人死于</a:t>
            </a:r>
            <a:r>
              <a:rPr lang="zh-CN" altLang="zh-CN" sz="36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心血管病</a:t>
            </a:r>
            <a:r>
              <a:rPr lang="en-US" altLang="zh-CN" sz="36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—</a:t>
            </a:r>
            <a:r>
              <a:rPr lang="zh-CN" altLang="zh-CN" sz="36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每天</a:t>
            </a:r>
            <a:r>
              <a:rPr lang="en-US" altLang="zh-CN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9590</a:t>
            </a:r>
            <a:r>
              <a:rPr lang="zh-CN" altLang="zh-CN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人</a:t>
            </a:r>
            <a:r>
              <a:rPr lang="zh-CN" altLang="zh-CN" sz="36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endParaRPr lang="en-US" altLang="zh-CN" sz="36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zh-CN" sz="36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每小时</a:t>
            </a:r>
            <a:r>
              <a:rPr lang="en-US" altLang="zh-CN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400</a:t>
            </a:r>
            <a:r>
              <a:rPr lang="zh-CN" altLang="zh-CN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人，每</a:t>
            </a:r>
            <a:r>
              <a:rPr lang="en-US" altLang="zh-CN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lang="zh-CN" altLang="zh-CN" sz="36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秒</a:t>
            </a:r>
            <a:endParaRPr lang="en-US" altLang="zh-CN" sz="36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zh-CN" sz="36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钟</a:t>
            </a:r>
            <a:r>
              <a:rPr lang="en-US" altLang="zh-CN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zh-CN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人死于心血管病</a:t>
            </a:r>
            <a:r>
              <a:rPr lang="zh-CN" altLang="zh-CN" sz="36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36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</a:t>
            </a:r>
            <a:endParaRPr lang="en-US" altLang="zh-CN" sz="36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FontTx/>
              <a:buNone/>
              <a:defRPr/>
            </a:pPr>
            <a:endParaRPr lang="zh-CN" altLang="zh-CN" sz="4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defRPr/>
            </a:pPr>
            <a:endParaRPr lang="zh-CN" altLang="zh-CN" dirty="0" smtClean="0"/>
          </a:p>
        </p:txBody>
      </p:sp>
      <p:pic>
        <p:nvPicPr>
          <p:cNvPr id="9220" name="图片 3" descr="http://news.medlive.cn/uploadfile/20140821/1408605960368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138" y="2260600"/>
            <a:ext cx="4413250" cy="303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矩形 1"/>
          <p:cNvSpPr>
            <a:spLocks noChangeArrowheads="1"/>
          </p:cNvSpPr>
          <p:nvPr/>
        </p:nvSpPr>
        <p:spPr bwMode="auto">
          <a:xfrm>
            <a:off x="6611938" y="1647825"/>
            <a:ext cx="37528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500" b="1">
                <a:latin typeface="华文新魏" panose="02010800040101010101" pitchFamily="2" charset="-122"/>
                <a:ea typeface="华文新魏" panose="02010800040101010101" pitchFamily="2" charset="-122"/>
              </a:rPr>
              <a:t>表</a:t>
            </a:r>
            <a:r>
              <a:rPr lang="en-US" altLang="zh-CN" sz="2500" b="1">
                <a:latin typeface="华文新魏" panose="02010800040101010101" pitchFamily="2" charset="-122"/>
                <a:ea typeface="华文新魏" panose="02010800040101010101" pitchFamily="2" charset="-122"/>
              </a:rPr>
              <a:t>-2 </a:t>
            </a:r>
            <a:r>
              <a:rPr lang="zh-CN" altLang="zh-CN" sz="2500" b="1">
                <a:latin typeface="华文新魏" panose="02010800040101010101" pitchFamily="2" charset="-122"/>
                <a:ea typeface="华文新魏" panose="02010800040101010101" pitchFamily="2" charset="-122"/>
              </a:rPr>
              <a:t>心血管疾病患病人数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慢  病  概  况</a:t>
            </a:r>
            <a:r>
              <a:rPr lang="en-US" altLang="zh-CN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</a:t>
            </a:r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现状</a:t>
            </a:r>
            <a:endParaRPr lang="zh-CN" altLang="zh-CN" b="1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8238" y="1265238"/>
            <a:ext cx="10477500" cy="4527550"/>
          </a:xfrm>
        </p:spPr>
        <p:txBody>
          <a:bodyPr/>
          <a:lstStyle/>
          <a:p>
            <a:pPr marL="215900" lvl="1" indent="0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糖尿病</a:t>
            </a:r>
          </a:p>
          <a:p>
            <a:pPr marL="215900" indent="0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2010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年中国成人糖尿病患病率男性为</a:t>
            </a: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12.1%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，女性为</a:t>
            </a: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11.%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；城市居民患病率为</a:t>
            </a: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14.3%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，农村居民为</a:t>
            </a: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10.3%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marL="215900" indent="0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中国成年人群中糖尿病前期（</a:t>
            </a: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IGT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）患病率为</a:t>
            </a: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50.1%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marL="215900" indent="0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具体说就是餐后血糖在</a:t>
            </a: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7.8mmol/L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到</a:t>
            </a: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11.1mmol/L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之间（即糖耐量减弱），或空腹血糖在</a:t>
            </a: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6.1mmol/L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到</a:t>
            </a: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7.0mmol/L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之间（即空腹血糖受损）的状态。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慢  病  概  况</a:t>
            </a:r>
            <a:r>
              <a:rPr lang="en-US" altLang="zh-CN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</a:t>
            </a:r>
            <a:r>
              <a:rPr lang="zh-CN" altLang="en-US" sz="3600" b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现状</a:t>
            </a:r>
            <a:endParaRPr lang="zh-CN" altLang="zh-CN" b="1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7938" y="1195388"/>
            <a:ext cx="10307637" cy="4527550"/>
          </a:xfrm>
        </p:spPr>
        <p:txBody>
          <a:bodyPr/>
          <a:lstStyle/>
          <a:p>
            <a:pPr marL="0" lvl="1" indent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恶性肿瘤</a:t>
            </a:r>
            <a:r>
              <a:rPr lang="zh-CN" altLang="en-US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全国恶性肿瘤发病率为，累积发病率（</a:t>
            </a: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0~74 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岁）为</a:t>
            </a: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21.20%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。全国恶性肿瘤累积死亡率（</a:t>
            </a: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0~74 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岁）为</a:t>
            </a: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12.69%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肺癌、女性乳腺癌、胃癌、肝癌、结直肠癌、食管癌、宫颈癌、子宫肿瘤、胰腺癌、卵巢癌是我国主要的恶性肿瘤，约占全部新发病例的</a:t>
            </a: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75%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肺癌、肝癌、胃癌、食管癌、结直肠癌、女性乳腺癌、胰腺癌、脑瘤、宫颈癌和白血病是主要的肿瘤死因，约占全部肿瘤死亡病例的</a:t>
            </a: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84%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5健康大讲堂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15健康大讲堂">
      <a:majorFont>
        <a:latin typeface="Arial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1880</TotalTime>
  <Pages>0</Pages>
  <Words>2251</Words>
  <Characters>0</Characters>
  <Application>Microsoft Office PowerPoint</Application>
  <DocSecurity>0</DocSecurity>
  <PresentationFormat>自定义</PresentationFormat>
  <Lines>0</Lines>
  <Paragraphs>232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Gulim</vt:lpstr>
      <vt:lpstr>方正粗倩简体</vt:lpstr>
      <vt:lpstr>黑体</vt:lpstr>
      <vt:lpstr>华文新魏</vt:lpstr>
      <vt:lpstr>宋体</vt:lpstr>
      <vt:lpstr>Arial</vt:lpstr>
      <vt:lpstr>Symbol</vt:lpstr>
      <vt:lpstr>Times New Roman</vt:lpstr>
      <vt:lpstr>Verdana</vt:lpstr>
      <vt:lpstr>Wingdings</vt:lpstr>
      <vt:lpstr>2015健康大讲堂</vt:lpstr>
      <vt:lpstr>PowerPoint 演示文稿</vt:lpstr>
      <vt:lpstr>PowerPoint 演示文稿</vt:lpstr>
      <vt:lpstr>慢  病  概  况</vt:lpstr>
      <vt:lpstr>慢  病  概  况—定义</vt:lpstr>
      <vt:lpstr>慢  病  概  况—分类</vt:lpstr>
      <vt:lpstr>慢  病  概  况—特点</vt:lpstr>
      <vt:lpstr>慢  病  概  况—现状</vt:lpstr>
      <vt:lpstr>慢  病  概  况—现状</vt:lpstr>
      <vt:lpstr>慢  病  概  况—现状</vt:lpstr>
      <vt:lpstr>慢  病  概  况—现状</vt:lpstr>
      <vt:lpstr>慢  病  病  因</vt:lpstr>
      <vt:lpstr>慢  病  病  因</vt:lpstr>
      <vt:lpstr>慢  病  病  因—危险因素</vt:lpstr>
      <vt:lpstr>慢  病  病  因—危险因素</vt:lpstr>
      <vt:lpstr>慢  病  病  因—危险因素</vt:lpstr>
      <vt:lpstr>慢  病  病  因—危险因素</vt:lpstr>
      <vt:lpstr>慢  病  病  因—危险因素</vt:lpstr>
      <vt:lpstr>慢  病  病  因—危险因素</vt:lpstr>
      <vt:lpstr>慢  病  危 害</vt:lpstr>
      <vt:lpstr>慢  病  危 害</vt:lpstr>
      <vt:lpstr>慢  病  危 害—经济负担</vt:lpstr>
      <vt:lpstr>慢  病  危 害—沉重经济负担</vt:lpstr>
      <vt:lpstr>慢  病  危 害—社会生产力下降</vt:lpstr>
      <vt:lpstr>慢  病  危 害—社会生产力下降</vt:lpstr>
      <vt:lpstr>慢  病  预  防</vt:lpstr>
      <vt:lpstr>慢  病  预  防—关键点</vt:lpstr>
      <vt:lpstr>慢  病  预  防—三级预防</vt:lpstr>
      <vt:lpstr>慢  病  预  防—相关预防指南</vt:lpstr>
      <vt:lpstr>慢  病  预  防—膳食指南</vt:lpstr>
      <vt:lpstr>慢  病  预  防—膳食指南</vt:lpstr>
      <vt:lpstr>慢  病  预  防—控制体重指南</vt:lpstr>
      <vt:lpstr>慢  病  预  防—自我管理方法</vt:lpstr>
      <vt:lpstr>慢  病  预  防—自我管理方法</vt:lpstr>
      <vt:lpstr>慢  病  预  防—自我管理方法</vt:lpstr>
      <vt:lpstr>慢  病  预  防—自我管理方法</vt:lpstr>
      <vt:lpstr>慢  病  预  防  总  结</vt:lpstr>
    </vt:vector>
  </TitlesOfParts>
  <Manager/>
  <Company>微软中国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陈龙</dc:creator>
  <cp:keywords/>
  <dc:description/>
  <cp:lastModifiedBy>dell</cp:lastModifiedBy>
  <cp:revision>275</cp:revision>
  <dcterms:created xsi:type="dcterms:W3CDTF">2013-07-15T00:08:00Z</dcterms:created>
  <dcterms:modified xsi:type="dcterms:W3CDTF">2017-02-21T07:43:43Z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2052-9.1.0.4993</vt:lpwstr>
  </property>
</Properties>
</file>