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3" r:id="rId2"/>
    <p:sldId id="257" r:id="rId3"/>
    <p:sldId id="259" r:id="rId4"/>
    <p:sldId id="275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7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F9136A5-3B78-4059-96B7-6D6464BA31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3046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1FCBA9-E474-4E81-8613-E7E90ABC61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7109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F6C3F-DA8A-49AE-9380-3507A54F27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272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DFBD4-83F3-4CC8-8256-F9293FE42E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61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A7393-E8B8-4C25-B365-AB95D521CB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55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2B5BE-B346-4B72-B96D-CA0EF2DA98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73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A9A52-7865-45F7-9927-E0CE0932E7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60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BFDFF-4AF9-402C-9FE0-43C641C079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77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EB7B2-0AD2-41A1-BD63-2B0E230A82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92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5DC98-55F1-4F3B-A993-47DA0734F2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12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9ACCC-4503-4D9F-9422-6CC7D47F9D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860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2E0E9-2929-414B-8E6C-8269E0D4C1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42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A2F82-ED39-4894-8C74-01F42EB5B7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226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B0FEA6F6-B1DD-4B26-B420-2322CA0770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213" y="1077913"/>
            <a:ext cx="2305050" cy="838200"/>
          </a:xfrm>
        </p:spPr>
        <p:txBody>
          <a:bodyPr/>
          <a:lstStyle/>
          <a:p>
            <a:pPr eaLnBrk="1" hangingPunct="1"/>
            <a:r>
              <a:rPr lang="zh-CN" altLang="en-US" sz="4000" b="1" smtClean="0"/>
              <a:t>主要内容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8538" y="1844675"/>
            <a:ext cx="4608512" cy="4968875"/>
          </a:xfrm>
        </p:spPr>
        <p:txBody>
          <a:bodyPr/>
          <a:lstStyle/>
          <a:p>
            <a:pPr eaLnBrk="1" hangingPunct="1">
              <a:lnSpc>
                <a:spcPct val="180000"/>
              </a:lnSpc>
              <a:spcBef>
                <a:spcPct val="10000"/>
              </a:spcBef>
              <a:buFontTx/>
              <a:buNone/>
              <a:defRPr/>
            </a:pPr>
            <a:r>
              <a:rPr lang="zh-CN" altLang="en-US" sz="3600" b="1" smtClean="0">
                <a:solidFill>
                  <a:schemeClr val="accent1"/>
                </a:solidFill>
              </a:rPr>
              <a:t>   </a:t>
            </a:r>
            <a:r>
              <a:rPr lang="zh-CN" altLang="en-US" sz="4000" b="1" smtClean="0"/>
              <a:t>药物概述</a:t>
            </a:r>
            <a:endParaRPr lang="zh-CN" altLang="en-US" sz="40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180000"/>
              </a:lnSpc>
              <a:spcBef>
                <a:spcPct val="10000"/>
              </a:spcBef>
              <a:buFontTx/>
              <a:buNone/>
              <a:defRPr/>
            </a:pPr>
            <a:r>
              <a:rPr lang="zh-CN" altLang="en-US" sz="4000" b="1" smtClean="0"/>
              <a:t>   药物不良反应</a:t>
            </a:r>
          </a:p>
          <a:p>
            <a:pPr eaLnBrk="1" hangingPunct="1">
              <a:lnSpc>
                <a:spcPct val="180000"/>
              </a:lnSpc>
              <a:spcBef>
                <a:spcPct val="10000"/>
              </a:spcBef>
              <a:buFontTx/>
              <a:buNone/>
              <a:defRPr/>
            </a:pPr>
            <a:r>
              <a:rPr lang="zh-CN" altLang="en-US" sz="4000" b="1" smtClean="0"/>
              <a:t>   安全用药</a:t>
            </a:r>
            <a:endParaRPr lang="zh-CN" altLang="en-US" sz="40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124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701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008a.gif (840 字节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349500"/>
            <a:ext cx="4572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008a.gif (840 字节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38" y="3500438"/>
            <a:ext cx="4572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 descr="008a.gif (840 字节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4652963"/>
            <a:ext cx="4572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404813"/>
            <a:ext cx="7673975" cy="638175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b="1" smtClean="0"/>
              <a:t>药物不良反应导致的临床症状</a:t>
            </a:r>
            <a:br>
              <a:rPr lang="zh-CN" altLang="en-US" b="1" smtClean="0"/>
            </a:br>
            <a:r>
              <a:rPr lang="zh-CN" altLang="en-US" b="1" smtClean="0"/>
              <a:t>皮肤：荨麻疹、药疹、皮炎等</a:t>
            </a:r>
            <a:r>
              <a:rPr lang="en-US" altLang="zh-CN" b="1" smtClean="0"/>
              <a:t>;</a:t>
            </a:r>
            <a:br>
              <a:rPr lang="en-US" altLang="zh-CN" b="1" smtClean="0"/>
            </a:br>
            <a:r>
              <a:rPr lang="zh-CN" altLang="en-US" b="1" smtClean="0"/>
              <a:t>消化系统：食欲差、恶心、呕吐、</a:t>
            </a:r>
            <a:br>
              <a:rPr lang="zh-CN" altLang="en-US" b="1" smtClean="0"/>
            </a:br>
            <a:r>
              <a:rPr lang="zh-CN" altLang="en-US" b="1" smtClean="0"/>
              <a:t>腹涨、便秘、腹泻等</a:t>
            </a:r>
            <a:r>
              <a:rPr lang="en-US" altLang="zh-CN" b="1" smtClean="0"/>
              <a:t>;</a:t>
            </a:r>
            <a:br>
              <a:rPr lang="en-US" altLang="zh-CN" b="1" smtClean="0"/>
            </a:br>
            <a:r>
              <a:rPr lang="zh-CN" altLang="en-US" b="1" smtClean="0"/>
              <a:t>肾脏：蛋白尿、血尿等</a:t>
            </a:r>
            <a:r>
              <a:rPr lang="en-US" altLang="zh-CN" b="1" smtClean="0"/>
              <a:t>;</a:t>
            </a:r>
            <a:br>
              <a:rPr lang="en-US" altLang="zh-CN" b="1" smtClean="0"/>
            </a:br>
            <a:r>
              <a:rPr lang="zh-CN" altLang="en-US" b="1" smtClean="0"/>
              <a:t>血液系统：白细胞减少、</a:t>
            </a:r>
            <a:br>
              <a:rPr lang="zh-CN" altLang="en-US" b="1" smtClean="0"/>
            </a:br>
            <a:r>
              <a:rPr lang="zh-CN" altLang="en-US" b="1" smtClean="0"/>
              <a:t>血小板减少、再障等</a:t>
            </a:r>
            <a:r>
              <a:rPr lang="en-US" altLang="zh-CN" b="1" smtClean="0"/>
              <a:t>;</a:t>
            </a:r>
            <a:br>
              <a:rPr lang="en-US" altLang="zh-CN" b="1" smtClean="0"/>
            </a:br>
            <a:r>
              <a:rPr lang="zh-CN" altLang="en-US" b="1" smtClean="0"/>
              <a:t>中枢神经系统：听力下降、</a:t>
            </a:r>
            <a:br>
              <a:rPr lang="zh-CN" altLang="en-US" b="1" smtClean="0"/>
            </a:br>
            <a:r>
              <a:rPr lang="zh-CN" altLang="en-US" b="1" smtClean="0"/>
              <a:t>精神障碍等。</a:t>
            </a:r>
          </a:p>
        </p:txBody>
      </p:sp>
      <p:pic>
        <p:nvPicPr>
          <p:cNvPr id="14339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235575"/>
            <a:ext cx="1125537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975" y="1341438"/>
            <a:ext cx="5616575" cy="37433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smtClean="0"/>
              <a:t>    </a:t>
            </a:r>
            <a:br>
              <a:rPr lang="zh-CN" altLang="en-US" b="1" smtClean="0"/>
            </a:br>
            <a:r>
              <a:rPr lang="zh-CN" altLang="en-US" b="1" smtClean="0"/>
              <a:t>★</a:t>
            </a:r>
            <a:r>
              <a:rPr lang="zh-CN" altLang="en-US" b="1" smtClean="0">
                <a:solidFill>
                  <a:srgbClr val="FF0000"/>
                </a:solidFill>
              </a:rPr>
              <a:t>合理用药</a:t>
            </a:r>
            <a:br>
              <a:rPr lang="zh-CN" altLang="en-US" b="1" smtClean="0">
                <a:solidFill>
                  <a:srgbClr val="FF0000"/>
                </a:solidFill>
              </a:rPr>
            </a:br>
            <a:r>
              <a:rPr lang="zh-CN" altLang="en-US" b="1" smtClean="0"/>
              <a:t>明确疾病诊断；</a:t>
            </a:r>
            <a:br>
              <a:rPr lang="zh-CN" altLang="en-US" b="1" smtClean="0"/>
            </a:br>
            <a:r>
              <a:rPr lang="zh-CN" altLang="en-US" b="1" smtClean="0"/>
              <a:t>严格掌握适应症；</a:t>
            </a:r>
            <a:br>
              <a:rPr lang="zh-CN" altLang="en-US" b="1" smtClean="0"/>
            </a:br>
            <a:r>
              <a:rPr lang="zh-CN" altLang="en-US" b="1" smtClean="0"/>
              <a:t>遵照医嘱用药；</a:t>
            </a:r>
            <a:br>
              <a:rPr lang="zh-CN" altLang="en-US" b="1" smtClean="0"/>
            </a:br>
            <a:r>
              <a:rPr lang="zh-CN" altLang="en-US" b="1" smtClean="0"/>
              <a:t>注意个体的差异性。</a:t>
            </a:r>
          </a:p>
        </p:txBody>
      </p:sp>
      <p:sp>
        <p:nvSpPr>
          <p:cNvPr id="15363" name="副标题 1"/>
          <p:cNvSpPr>
            <a:spLocks noGrp="1"/>
          </p:cNvSpPr>
          <p:nvPr>
            <p:ph type="subTitle" idx="1"/>
          </p:nvPr>
        </p:nvSpPr>
        <p:spPr>
          <a:xfrm>
            <a:off x="1979613" y="1206500"/>
            <a:ext cx="3743325" cy="1143000"/>
          </a:xfrm>
        </p:spPr>
        <p:txBody>
          <a:bodyPr/>
          <a:lstStyle/>
          <a:p>
            <a:pPr algn="ctr"/>
            <a:r>
              <a:rPr lang="zh-CN" altLang="en-US" sz="3600" b="1" smtClean="0"/>
              <a:t>安全用药原则</a:t>
            </a:r>
            <a:endParaRPr lang="zh-CN" altLang="en-US" sz="3600" smtClean="0"/>
          </a:p>
        </p:txBody>
      </p:sp>
      <p:pic>
        <p:nvPicPr>
          <p:cNvPr id="15364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3070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075" y="1484313"/>
            <a:ext cx="4751388" cy="43211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3200" b="1" smtClean="0"/>
              <a:t>★</a:t>
            </a:r>
            <a:r>
              <a:rPr lang="zh-CN" altLang="en-US" b="1" smtClean="0">
                <a:solidFill>
                  <a:srgbClr val="FF0000"/>
                </a:solidFill>
              </a:rPr>
              <a:t>避免用药误区</a:t>
            </a:r>
            <a:r>
              <a:rPr lang="zh-CN" altLang="en-US" b="1" smtClean="0"/>
              <a:t/>
            </a:r>
            <a:br>
              <a:rPr lang="zh-CN" altLang="en-US" b="1" smtClean="0"/>
            </a:br>
            <a:r>
              <a:rPr lang="zh-CN" altLang="en-US" b="1" smtClean="0"/>
              <a:t>  求快心理；</a:t>
            </a:r>
            <a:br>
              <a:rPr lang="zh-CN" altLang="en-US" b="1" smtClean="0"/>
            </a:br>
            <a:r>
              <a:rPr lang="zh-CN" altLang="en-US" b="1" smtClean="0"/>
              <a:t>  求新心理；</a:t>
            </a:r>
            <a:br>
              <a:rPr lang="zh-CN" altLang="en-US" b="1" smtClean="0"/>
            </a:br>
            <a:r>
              <a:rPr lang="zh-CN" altLang="en-US" b="1" smtClean="0"/>
              <a:t>  求贵心理；</a:t>
            </a:r>
            <a:br>
              <a:rPr lang="zh-CN" altLang="en-US" b="1" smtClean="0"/>
            </a:br>
            <a:r>
              <a:rPr lang="zh-CN" altLang="en-US" b="1" smtClean="0"/>
              <a:t>  求多心理。</a:t>
            </a:r>
          </a:p>
        </p:txBody>
      </p:sp>
      <p:pic>
        <p:nvPicPr>
          <p:cNvPr id="1638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3070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副标题 1"/>
          <p:cNvSpPr txBox="1">
            <a:spLocks/>
          </p:cNvSpPr>
          <p:nvPr/>
        </p:nvSpPr>
        <p:spPr bwMode="auto">
          <a:xfrm>
            <a:off x="2051050" y="1206500"/>
            <a:ext cx="37433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sz="3600" b="1"/>
              <a:t>安全用药原则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4425" y="1052513"/>
            <a:ext cx="7345363" cy="511333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3200" b="1" smtClean="0"/>
              <a:t>★</a:t>
            </a:r>
            <a:r>
              <a:rPr lang="zh-CN" altLang="en-US" b="1" smtClean="0">
                <a:solidFill>
                  <a:srgbClr val="FF0000"/>
                </a:solidFill>
              </a:rPr>
              <a:t>认真阅读药品说明书</a:t>
            </a:r>
            <a:br>
              <a:rPr lang="zh-CN" altLang="en-US" b="1" smtClean="0">
                <a:solidFill>
                  <a:srgbClr val="FF0000"/>
                </a:solidFill>
              </a:rPr>
            </a:br>
            <a:r>
              <a:rPr lang="zh-CN" altLang="en-US" b="1" smtClean="0"/>
              <a:t>药品名称、适应症、用法、用量、用药途径、毒副作用、禁忌症等。</a:t>
            </a:r>
            <a:br>
              <a:rPr lang="zh-CN" altLang="en-US" b="1" smtClean="0"/>
            </a:br>
            <a:r>
              <a:rPr lang="zh-CN" altLang="en-US" b="1" smtClean="0">
                <a:solidFill>
                  <a:srgbClr val="FF0000"/>
                </a:solidFill>
              </a:rPr>
              <a:t>慎用</a:t>
            </a:r>
            <a:r>
              <a:rPr lang="zh-CN" altLang="en-US" b="1" smtClean="0"/>
              <a:t>：要小心谨慎使用。</a:t>
            </a:r>
            <a:r>
              <a:rPr lang="zh-CN" altLang="en-US" smtClean="0"/>
              <a:t> </a:t>
            </a:r>
            <a:r>
              <a:rPr lang="zh-CN" altLang="en-US" b="1" smtClean="0"/>
              <a:t/>
            </a:r>
            <a:br>
              <a:rPr lang="zh-CN" altLang="en-US" b="1" smtClean="0"/>
            </a:br>
            <a:r>
              <a:rPr lang="zh-CN" altLang="en-US" b="1" smtClean="0">
                <a:solidFill>
                  <a:srgbClr val="FF0000"/>
                </a:solidFill>
              </a:rPr>
              <a:t>忌用</a:t>
            </a:r>
            <a:r>
              <a:rPr lang="zh-CN" altLang="en-US" b="1" smtClean="0"/>
              <a:t>：不宜使用或避免使用。</a:t>
            </a:r>
            <a:r>
              <a:rPr lang="zh-CN" altLang="en-US" smtClean="0"/>
              <a:t> </a:t>
            </a:r>
            <a:r>
              <a:rPr lang="zh-CN" altLang="en-US" b="1" smtClean="0"/>
              <a:t/>
            </a:r>
            <a:br>
              <a:rPr lang="zh-CN" altLang="en-US" b="1" smtClean="0"/>
            </a:br>
            <a:r>
              <a:rPr lang="zh-CN" altLang="en-US" b="1" smtClean="0">
                <a:solidFill>
                  <a:srgbClr val="FF0000"/>
                </a:solidFill>
              </a:rPr>
              <a:t>禁用</a:t>
            </a:r>
            <a:r>
              <a:rPr lang="zh-CN" altLang="en-US" b="1" smtClean="0"/>
              <a:t>：严禁使用。</a:t>
            </a:r>
          </a:p>
        </p:txBody>
      </p:sp>
      <p:pic>
        <p:nvPicPr>
          <p:cNvPr id="17411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3070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副标题 1"/>
          <p:cNvSpPr txBox="1">
            <a:spLocks/>
          </p:cNvSpPr>
          <p:nvPr/>
        </p:nvSpPr>
        <p:spPr bwMode="auto">
          <a:xfrm>
            <a:off x="1835150" y="846138"/>
            <a:ext cx="37449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sz="3600" b="1"/>
              <a:t>安全用药原则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1020763"/>
            <a:ext cx="7667625" cy="56483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3200" b="1" smtClean="0"/>
              <a:t>★</a:t>
            </a:r>
            <a:r>
              <a:rPr lang="zh-CN" altLang="en-US" b="1" smtClean="0">
                <a:solidFill>
                  <a:srgbClr val="FF0000"/>
                </a:solidFill>
              </a:rPr>
              <a:t>注意区分处方药和非处方药</a:t>
            </a:r>
            <a:br>
              <a:rPr lang="zh-CN" altLang="en-US" b="1" smtClean="0">
                <a:solidFill>
                  <a:srgbClr val="FF0000"/>
                </a:solidFill>
              </a:rPr>
            </a:br>
            <a:r>
              <a:rPr lang="zh-CN" altLang="en-US" b="1" smtClean="0"/>
              <a:t>处方药是必须凭职业医师处方才可使用的药品；抗生素、镇静催眠药、激素类药、心脑血管药等。</a:t>
            </a:r>
            <a:br>
              <a:rPr lang="zh-CN" altLang="en-US" b="1" smtClean="0"/>
            </a:br>
            <a:r>
              <a:rPr lang="zh-CN" altLang="en-US" b="1" smtClean="0"/>
              <a:t>非处方药是不需凭医师处方</a:t>
            </a:r>
            <a:br>
              <a:rPr lang="zh-CN" altLang="en-US" b="1" smtClean="0"/>
            </a:br>
            <a:r>
              <a:rPr lang="zh-CN" altLang="en-US" b="1" smtClean="0"/>
              <a:t>即可自行判断，购买和使用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的药品，简称</a:t>
            </a:r>
            <a:r>
              <a:rPr lang="en-US" altLang="zh-CN" b="1" smtClean="0"/>
              <a:t>OTC</a:t>
            </a:r>
            <a:r>
              <a:rPr lang="zh-CN" altLang="en-US" b="1" smtClean="0"/>
              <a:t>。</a:t>
            </a:r>
          </a:p>
        </p:txBody>
      </p:sp>
      <p:pic>
        <p:nvPicPr>
          <p:cNvPr id="18435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3070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副标题 1"/>
          <p:cNvSpPr txBox="1">
            <a:spLocks/>
          </p:cNvSpPr>
          <p:nvPr/>
        </p:nvSpPr>
        <p:spPr bwMode="auto">
          <a:xfrm>
            <a:off x="1908175" y="846138"/>
            <a:ext cx="37433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zh-CN" altLang="en-US" sz="3600" b="1"/>
              <a:t>安全用药原则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908050"/>
            <a:ext cx="5761037" cy="493553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1" smtClean="0"/>
              <a:t>WHO</a:t>
            </a:r>
            <a:r>
              <a:rPr lang="zh-CN" altLang="en-US" b="1" smtClean="0"/>
              <a:t>倡导的用药原则：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药物能不用就不用，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能少用就不多用，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能口服不肌注，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能肌注不输液。</a:t>
            </a:r>
          </a:p>
        </p:txBody>
      </p:sp>
      <p:pic>
        <p:nvPicPr>
          <p:cNvPr id="19459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3070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0"/>
            <a:ext cx="6913562" cy="6858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b="1" smtClean="0">
                <a:solidFill>
                  <a:srgbClr val="FF0000"/>
                </a:solidFill>
              </a:rPr>
              <a:t>药物</a:t>
            </a:r>
            <a:br>
              <a:rPr lang="zh-CN" altLang="en-US" b="1" smtClean="0">
                <a:solidFill>
                  <a:srgbClr val="FF0000"/>
                </a:solidFill>
              </a:rPr>
            </a:br>
            <a:r>
              <a:rPr lang="zh-CN" altLang="en-US" b="1" smtClean="0"/>
              <a:t>用以预防、诊断、治疗疾病、解除病痛的化学物质。可来源于天然制品，多数是人工合成制品。</a:t>
            </a:r>
            <a:br>
              <a:rPr lang="zh-CN" altLang="en-US" b="1" smtClean="0"/>
            </a:br>
            <a:r>
              <a:rPr lang="zh-CN" altLang="en-US" b="1" smtClean="0">
                <a:solidFill>
                  <a:srgbClr val="FF0000"/>
                </a:solidFill>
              </a:rPr>
              <a:t>毒物</a:t>
            </a:r>
            <a:br>
              <a:rPr lang="zh-CN" altLang="en-US" b="1" smtClean="0">
                <a:solidFill>
                  <a:srgbClr val="FF0000"/>
                </a:solidFill>
              </a:rPr>
            </a:br>
            <a:r>
              <a:rPr lang="zh-CN" altLang="en-US" b="1" smtClean="0"/>
              <a:t>药物和毒物在本质上是不能</a:t>
            </a:r>
            <a:br>
              <a:rPr lang="zh-CN" altLang="en-US" b="1" smtClean="0"/>
            </a:br>
            <a:r>
              <a:rPr lang="zh-CN" altLang="en-US" b="1" smtClean="0"/>
              <a:t>截然分开的。任何药物在用</a:t>
            </a:r>
            <a:br>
              <a:rPr lang="zh-CN" altLang="en-US" b="1" smtClean="0"/>
            </a:br>
            <a:r>
              <a:rPr lang="zh-CN" altLang="en-US" b="1" smtClean="0"/>
              <a:t>量超过治疗剂量时都会产生</a:t>
            </a:r>
            <a:br>
              <a:rPr lang="zh-CN" altLang="en-US" b="1" smtClean="0"/>
            </a:br>
            <a:r>
              <a:rPr lang="zh-CN" altLang="en-US" b="1" smtClean="0"/>
              <a:t>毒性作用。</a:t>
            </a:r>
          </a:p>
        </p:txBody>
      </p:sp>
      <p:pic>
        <p:nvPicPr>
          <p:cNvPr id="614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701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213" y="449263"/>
            <a:ext cx="6764337" cy="963612"/>
          </a:xfrm>
        </p:spPr>
        <p:txBody>
          <a:bodyPr/>
          <a:lstStyle/>
          <a:p>
            <a:pPr algn="ctr" eaLnBrk="1" hangingPunct="1"/>
            <a:r>
              <a:rPr lang="zh-CN" altLang="en-US" b="1" smtClean="0"/>
              <a:t>影响药物作用的因素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971550" y="1125538"/>
            <a:ext cx="7772400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药物本身的因素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rgbClr val="FF0000"/>
                </a:solidFill>
              </a:rPr>
              <a:t>药物剂量</a:t>
            </a:r>
            <a:endParaRPr lang="en-US" altLang="zh-CN" sz="3600" b="1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最小有效量、治疗量</a:t>
            </a:r>
            <a:r>
              <a:rPr lang="zh-CN" altLang="en-US" sz="3600">
                <a:solidFill>
                  <a:schemeClr val="tx2"/>
                </a:solidFill>
              </a:rPr>
              <a:t>、</a:t>
            </a:r>
            <a:r>
              <a:rPr lang="zh-CN" altLang="en-US" sz="3600" b="1">
                <a:solidFill>
                  <a:schemeClr val="tx2"/>
                </a:solidFill>
              </a:rPr>
              <a:t>极量、中毒量、致死量。</a:t>
            </a:r>
            <a:r>
              <a:rPr lang="zh-CN" altLang="en-US" sz="3600">
                <a:solidFill>
                  <a:schemeClr val="tx2"/>
                </a:solidFill>
              </a:rPr>
              <a:t> </a:t>
            </a:r>
            <a:r>
              <a:rPr lang="zh-CN" altLang="en-US" sz="3600" b="1">
                <a:solidFill>
                  <a:srgbClr val="FF0000"/>
                </a:solidFill>
              </a:rPr>
              <a:t/>
            </a:r>
            <a:br>
              <a:rPr lang="zh-CN" altLang="en-US" sz="3600" b="1">
                <a:solidFill>
                  <a:srgbClr val="FF0000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治疗量</a:t>
            </a:r>
            <a:r>
              <a:rPr lang="en-US" altLang="zh-CN" sz="3600" b="1">
                <a:solidFill>
                  <a:schemeClr val="tx2"/>
                </a:solidFill>
              </a:rPr>
              <a:t>(</a:t>
            </a:r>
            <a:r>
              <a:rPr lang="zh-CN" altLang="en-US" sz="3600" b="1">
                <a:solidFill>
                  <a:schemeClr val="tx2"/>
                </a:solidFill>
              </a:rPr>
              <a:t>常用量</a:t>
            </a:r>
            <a:r>
              <a:rPr lang="en-US" altLang="zh-CN" sz="3600" b="1">
                <a:solidFill>
                  <a:schemeClr val="tx2"/>
                </a:solidFill>
              </a:rPr>
              <a:t>)</a:t>
            </a:r>
            <a:r>
              <a:rPr lang="zh-CN" altLang="en-US" sz="3600" b="1">
                <a:solidFill>
                  <a:schemeClr val="tx2"/>
                </a:solidFill>
              </a:rPr>
              <a:t>：对机体产</a:t>
            </a:r>
            <a:endParaRPr lang="en-US" altLang="zh-CN" sz="3600" b="1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生有效治疗效果的剂量。</a:t>
            </a:r>
            <a:endParaRPr lang="en-US" altLang="zh-CN" sz="3600" b="1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在一定范围内，剂量增加，</a:t>
            </a:r>
            <a:endParaRPr lang="en-US" altLang="zh-CN" sz="3600" b="1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药效强度也增加。</a:t>
            </a:r>
          </a:p>
        </p:txBody>
      </p:sp>
      <p:pic>
        <p:nvPicPr>
          <p:cNvPr id="7172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3070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79525" y="685800"/>
            <a:ext cx="7086600" cy="562292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0000"/>
                </a:solidFill>
              </a:rPr>
              <a:t>用药方法</a:t>
            </a:r>
            <a:br>
              <a:rPr lang="zh-CN" altLang="en-US" b="1" smtClean="0">
                <a:solidFill>
                  <a:srgbClr val="FF0000"/>
                </a:solidFill>
              </a:rPr>
            </a:br>
            <a:r>
              <a:rPr lang="en-US" altLang="zh-CN" b="1" smtClean="0">
                <a:solidFill>
                  <a:schemeClr val="tx1"/>
                </a:solidFill>
              </a:rPr>
              <a:t>1.</a:t>
            </a:r>
            <a:r>
              <a:rPr lang="zh-CN" altLang="en-US" b="1" smtClean="0"/>
              <a:t>口服：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起效较慢，最常用的方法，也是最安全方便的</a:t>
            </a:r>
            <a:r>
              <a:rPr lang="zh-CN" altLang="en-US" b="1" smtClean="0">
                <a:solidFill>
                  <a:schemeClr val="tx1"/>
                </a:solidFill>
              </a:rPr>
              <a:t>用药方法</a:t>
            </a:r>
            <a:r>
              <a:rPr lang="zh-CN" altLang="en-US" b="1" smtClean="0"/>
              <a:t>。</a:t>
            </a:r>
            <a:br>
              <a:rPr lang="zh-CN" altLang="en-US" b="1" smtClean="0"/>
            </a:br>
            <a:r>
              <a:rPr lang="en-US" altLang="zh-CN" b="1" smtClean="0"/>
              <a:t>2.</a:t>
            </a:r>
            <a:r>
              <a:rPr lang="zh-CN" altLang="en-US" b="1" smtClean="0"/>
              <a:t>注射：①皮下注射，</a:t>
            </a:r>
            <a:br>
              <a:rPr lang="zh-CN" altLang="en-US" b="1" smtClean="0"/>
            </a:br>
            <a:r>
              <a:rPr lang="zh-CN" altLang="en-US" b="1" smtClean="0"/>
              <a:t>②肌肉注射</a:t>
            </a:r>
            <a:r>
              <a:rPr lang="zh-CN" altLang="en-US" smtClean="0"/>
              <a:t>，</a:t>
            </a:r>
            <a:r>
              <a:rPr lang="zh-CN" altLang="en-US" b="1" smtClean="0"/>
              <a:t>起效较快，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b="1" smtClean="0"/>
              <a:t>③静脉注射，起效最快，但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危险性最大。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zh-CN" smtClean="0"/>
              <a:t>3.</a:t>
            </a:r>
            <a:r>
              <a:rPr lang="zh-CN" altLang="en-US" b="1" smtClean="0"/>
              <a:t>局部用药：喷雾、滴入、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涂擦、湿敷、灌肠等。</a:t>
            </a:r>
            <a:r>
              <a:rPr lang="zh-CN" altLang="en-US" smtClean="0"/>
              <a:t> </a:t>
            </a:r>
          </a:p>
        </p:txBody>
      </p:sp>
      <p:pic>
        <p:nvPicPr>
          <p:cNvPr id="8195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3070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836613"/>
            <a:ext cx="7086600" cy="5119687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0000"/>
                </a:solidFill>
              </a:rPr>
              <a:t>用药时间</a:t>
            </a:r>
            <a:r>
              <a:rPr lang="en-US" altLang="zh-CN" b="1" smtClean="0">
                <a:solidFill>
                  <a:srgbClr val="FF0000"/>
                </a:solidFill>
              </a:rPr>
              <a:t/>
            </a:r>
            <a:br>
              <a:rPr lang="en-US" altLang="zh-CN" b="1" smtClean="0">
                <a:solidFill>
                  <a:srgbClr val="FF0000"/>
                </a:solidFill>
              </a:rPr>
            </a:br>
            <a:r>
              <a:rPr lang="zh-CN" altLang="en-US" b="1" smtClean="0"/>
              <a:t>按药物分解时间及吸收效果而定。</a:t>
            </a:r>
            <a:br>
              <a:rPr lang="zh-CN" altLang="en-US" b="1" smtClean="0"/>
            </a:br>
            <a:r>
              <a:rPr lang="en-US" altLang="zh-CN" b="1" smtClean="0"/>
              <a:t>1</a:t>
            </a:r>
            <a:r>
              <a:rPr lang="zh-CN" altLang="en-US" b="1" smtClean="0"/>
              <a:t>次</a:t>
            </a:r>
            <a:r>
              <a:rPr lang="en-US" altLang="zh-CN" b="1" smtClean="0"/>
              <a:t>/</a:t>
            </a:r>
            <a:r>
              <a:rPr lang="zh-CN" altLang="en-US" b="1" smtClean="0"/>
              <a:t>日，</a:t>
            </a:r>
            <a:r>
              <a:rPr lang="en-US" altLang="zh-CN" b="1" smtClean="0"/>
              <a:t>24H</a:t>
            </a:r>
            <a:r>
              <a:rPr lang="zh-CN" altLang="en-US" b="1" smtClean="0"/>
              <a:t>服药一次；</a:t>
            </a:r>
            <a:br>
              <a:rPr lang="zh-CN" altLang="en-US" b="1" smtClean="0"/>
            </a:br>
            <a:r>
              <a:rPr lang="en-US" altLang="zh-CN" b="1" smtClean="0"/>
              <a:t>2</a:t>
            </a:r>
            <a:r>
              <a:rPr lang="zh-CN" altLang="en-US" b="1" smtClean="0"/>
              <a:t>次</a:t>
            </a:r>
            <a:r>
              <a:rPr lang="en-US" altLang="zh-CN" b="1" smtClean="0"/>
              <a:t>/</a:t>
            </a:r>
            <a:r>
              <a:rPr lang="zh-CN" altLang="en-US" b="1" smtClean="0"/>
              <a:t>日，</a:t>
            </a:r>
            <a:r>
              <a:rPr lang="en-US" altLang="zh-CN" b="1" smtClean="0"/>
              <a:t>12H</a:t>
            </a:r>
            <a:r>
              <a:rPr lang="zh-CN" altLang="en-US" b="1" smtClean="0"/>
              <a:t>服药一次；</a:t>
            </a:r>
            <a:br>
              <a:rPr lang="zh-CN" altLang="en-US" b="1" smtClean="0"/>
            </a:br>
            <a:r>
              <a:rPr lang="en-US" altLang="zh-CN" b="1" smtClean="0"/>
              <a:t>3</a:t>
            </a:r>
            <a:r>
              <a:rPr lang="zh-CN" altLang="en-US" b="1" smtClean="0"/>
              <a:t>次</a:t>
            </a:r>
            <a:r>
              <a:rPr lang="en-US" altLang="zh-CN" b="1" smtClean="0"/>
              <a:t>/</a:t>
            </a:r>
            <a:r>
              <a:rPr lang="zh-CN" altLang="en-US" b="1" smtClean="0"/>
              <a:t>日，</a:t>
            </a:r>
            <a:r>
              <a:rPr lang="en-US" altLang="zh-CN" b="1" smtClean="0"/>
              <a:t>8H</a:t>
            </a:r>
            <a:r>
              <a:rPr lang="zh-CN" altLang="en-US" b="1" smtClean="0"/>
              <a:t>服药一次； </a:t>
            </a:r>
            <a:br>
              <a:rPr lang="zh-CN" altLang="en-US" b="1" smtClean="0"/>
            </a:br>
            <a:r>
              <a:rPr lang="en-US" altLang="zh-CN" b="1" smtClean="0"/>
              <a:t>4</a:t>
            </a:r>
            <a:r>
              <a:rPr lang="zh-CN" altLang="en-US" b="1" smtClean="0"/>
              <a:t>次</a:t>
            </a:r>
            <a:r>
              <a:rPr lang="en-US" altLang="zh-CN" b="1" smtClean="0"/>
              <a:t>/</a:t>
            </a:r>
            <a:r>
              <a:rPr lang="zh-CN" altLang="en-US" b="1" smtClean="0"/>
              <a:t>日，</a:t>
            </a:r>
            <a:r>
              <a:rPr lang="en-US" altLang="zh-CN" b="1" smtClean="0"/>
              <a:t>6H</a:t>
            </a:r>
            <a:r>
              <a:rPr lang="zh-CN" altLang="en-US" b="1" smtClean="0"/>
              <a:t>服药一次。</a:t>
            </a:r>
            <a:br>
              <a:rPr lang="zh-CN" altLang="en-US" b="1" smtClean="0"/>
            </a:br>
            <a:r>
              <a:rPr lang="zh-CN" altLang="en-US" b="1" smtClean="0"/>
              <a:t>服药与进食的时间关系：</a:t>
            </a:r>
            <a:br>
              <a:rPr lang="zh-CN" altLang="en-US" b="1" smtClean="0"/>
            </a:br>
            <a:r>
              <a:rPr lang="zh-CN" altLang="en-US" b="1" smtClean="0"/>
              <a:t>餐前及餐后均为半小时。</a:t>
            </a:r>
            <a:r>
              <a:rPr lang="zh-CN" altLang="en-US" smtClean="0"/>
              <a:t>  </a:t>
            </a:r>
            <a:r>
              <a:rPr lang="zh-CN" altLang="en-US" b="1" smtClean="0"/>
              <a:t> </a:t>
            </a:r>
          </a:p>
        </p:txBody>
      </p:sp>
      <p:pic>
        <p:nvPicPr>
          <p:cNvPr id="9219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3070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449263"/>
            <a:ext cx="7416427" cy="6219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 smtClean="0"/>
              <a:t>身体方面的因素</a:t>
            </a:r>
            <a:br>
              <a:rPr lang="zh-CN" altLang="en-US" b="1" dirty="0" smtClean="0"/>
            </a:br>
            <a:r>
              <a:rPr lang="zh-CN" altLang="en-US" b="1" dirty="0" smtClean="0">
                <a:solidFill>
                  <a:srgbClr val="FF0000"/>
                </a:solidFill>
              </a:rPr>
              <a:t>生理因素：</a:t>
            </a:r>
            <a:r>
              <a:rPr lang="zh-CN" altLang="en-US" b="1" dirty="0" smtClean="0"/>
              <a:t>年龄，性别。</a:t>
            </a:r>
            <a:br>
              <a:rPr lang="zh-CN" altLang="en-US" b="1" dirty="0" smtClean="0"/>
            </a:br>
            <a:r>
              <a:rPr lang="zh-CN" altLang="en-US" b="1" dirty="0" smtClean="0">
                <a:solidFill>
                  <a:srgbClr val="FF0000"/>
                </a:solidFill>
              </a:rPr>
              <a:t>病理因素：</a:t>
            </a:r>
            <a:r>
              <a:rPr lang="zh-CN" altLang="en-US" b="1" dirty="0" smtClean="0">
                <a:solidFill>
                  <a:schemeClr val="tx1"/>
                </a:solidFill>
              </a:rPr>
              <a:t>药物的吸收、</a:t>
            </a:r>
            <a:r>
              <a:rPr lang="zh-CN" altLang="en-US" b="1" dirty="0" smtClean="0"/>
              <a:t>解毒主要</a:t>
            </a:r>
            <a:r>
              <a:rPr lang="zh-CN" altLang="en-US" b="1" dirty="0" smtClean="0">
                <a:solidFill>
                  <a:schemeClr val="tx1"/>
                </a:solidFill>
              </a:rPr>
              <a:t>在</a:t>
            </a:r>
            <a:r>
              <a:rPr lang="zh-CN" altLang="en-US" b="1" dirty="0"/>
              <a:t>肝脏</a:t>
            </a:r>
            <a:r>
              <a:rPr lang="zh-CN" altLang="en-US" b="1" dirty="0" smtClean="0"/>
              <a:t>，药物的</a:t>
            </a:r>
            <a:r>
              <a:rPr lang="zh-CN" altLang="en-US" b="1" dirty="0" smtClean="0"/>
              <a:t>排泄主要在</a:t>
            </a:r>
            <a:r>
              <a:rPr lang="zh-CN" altLang="en-US" b="1" dirty="0" smtClean="0"/>
              <a:t>肾脏，因此</a:t>
            </a:r>
            <a:r>
              <a:rPr lang="zh-CN" altLang="en-US" b="1" smtClean="0"/>
              <a:t>肝功能</a:t>
            </a:r>
            <a:r>
              <a:rPr lang="zh-CN" altLang="en-US" b="1" smtClean="0"/>
              <a:t>和肾</a:t>
            </a:r>
            <a:r>
              <a:rPr lang="zh-CN" altLang="en-US" b="1" dirty="0" smtClean="0"/>
              <a:t>功能不良时，会</a:t>
            </a:r>
            <a:r>
              <a:rPr lang="zh-CN" altLang="en-US" b="1" smtClean="0"/>
              <a:t>影响</a:t>
            </a:r>
            <a:r>
              <a:rPr lang="zh-CN" altLang="en-US" b="1" smtClean="0"/>
              <a:t>药物的</a:t>
            </a:r>
            <a:r>
              <a:rPr lang="zh-CN" altLang="en-US" b="1" dirty="0" smtClean="0"/>
              <a:t>作用。</a:t>
            </a:r>
            <a:br>
              <a:rPr lang="zh-CN" altLang="en-US" b="1" dirty="0" smtClean="0"/>
            </a:br>
            <a:r>
              <a:rPr lang="zh-CN" altLang="en-US" b="1" dirty="0" smtClean="0">
                <a:solidFill>
                  <a:srgbClr val="FF0000"/>
                </a:solidFill>
              </a:rPr>
              <a:t>心理因素：</a:t>
            </a:r>
            <a:r>
              <a:rPr lang="zh-CN" altLang="en-US" b="1" dirty="0" smtClean="0"/>
              <a:t>药物治疗过程中，</a:t>
            </a:r>
            <a:br>
              <a:rPr lang="zh-CN" altLang="en-US" b="1" dirty="0" smtClean="0"/>
            </a:br>
            <a:r>
              <a:rPr lang="zh-CN" altLang="en-US" b="1" dirty="0" smtClean="0"/>
              <a:t>病人良好的心理状态，可增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强药效的作用。</a:t>
            </a:r>
          </a:p>
        </p:txBody>
      </p:sp>
      <p:pic>
        <p:nvPicPr>
          <p:cNvPr id="1024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3070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333375"/>
            <a:ext cx="7632700" cy="64103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zh-CN" altLang="en-US" b="1" smtClean="0"/>
              <a:t>药物的不良反应</a:t>
            </a:r>
            <a:br>
              <a:rPr lang="zh-CN" altLang="en-US" b="1" smtClean="0"/>
            </a:br>
            <a:r>
              <a:rPr lang="zh-CN" altLang="en-US" b="1" smtClean="0">
                <a:solidFill>
                  <a:srgbClr val="FF0000"/>
                </a:solidFill>
              </a:rPr>
              <a:t>毒性反应</a:t>
            </a:r>
            <a:r>
              <a:rPr lang="zh-CN" altLang="en-US" b="1" smtClean="0"/>
              <a:t/>
            </a:r>
            <a:br>
              <a:rPr lang="zh-CN" altLang="en-US" b="1" smtClean="0"/>
            </a:br>
            <a:r>
              <a:rPr lang="zh-CN" altLang="en-US" b="1" smtClean="0"/>
              <a:t>指由药物所引起的严重功能紊乱或</a:t>
            </a:r>
            <a:br>
              <a:rPr lang="zh-CN" altLang="en-US" b="1" smtClean="0"/>
            </a:br>
            <a:r>
              <a:rPr lang="zh-CN" altLang="en-US" b="1" smtClean="0"/>
              <a:t>组织病理变化，甚至危及生命。</a:t>
            </a: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 b="1" smtClean="0">
                <a:solidFill>
                  <a:srgbClr val="FF0000"/>
                </a:solidFill>
              </a:rPr>
              <a:t>过敏反应</a:t>
            </a:r>
            <a:br>
              <a:rPr lang="zh-CN" altLang="en-US" b="1" smtClean="0">
                <a:solidFill>
                  <a:srgbClr val="FF0000"/>
                </a:solidFill>
              </a:rPr>
            </a:br>
            <a:r>
              <a:rPr lang="zh-CN" altLang="en-US" b="1" smtClean="0"/>
              <a:t>是人体使用某种药物后引</a:t>
            </a:r>
            <a:br>
              <a:rPr lang="zh-CN" altLang="en-US" b="1" smtClean="0"/>
            </a:br>
            <a:r>
              <a:rPr lang="zh-CN" altLang="en-US" b="1" smtClean="0"/>
              <a:t>起组织损伤或生理功能紊</a:t>
            </a:r>
            <a:br>
              <a:rPr lang="zh-CN" altLang="en-US" b="1" smtClean="0"/>
            </a:br>
            <a:r>
              <a:rPr lang="zh-CN" altLang="en-US" b="1" smtClean="0"/>
              <a:t>乱的一种异常免疫反应。</a:t>
            </a:r>
          </a:p>
        </p:txBody>
      </p:sp>
      <p:pic>
        <p:nvPicPr>
          <p:cNvPr id="1126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3070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7196138" cy="640873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smtClean="0">
                <a:solidFill>
                  <a:srgbClr val="FF0000"/>
                </a:solidFill>
              </a:rPr>
              <a:t>副作用</a:t>
            </a:r>
            <a:r>
              <a:rPr lang="zh-CN" altLang="en-US" b="1" smtClean="0"/>
              <a:t/>
            </a:r>
            <a:br>
              <a:rPr lang="zh-CN" altLang="en-US" b="1" smtClean="0"/>
            </a:br>
            <a:r>
              <a:rPr lang="zh-CN" altLang="en-US" b="1" smtClean="0"/>
              <a:t>按正常剂量应用时，药物会有一些与治疗目的无关的作用，给用药者带来不适。</a:t>
            </a:r>
            <a:br>
              <a:rPr lang="zh-CN" altLang="en-US" b="1" smtClean="0"/>
            </a:br>
            <a:r>
              <a:rPr lang="zh-CN" altLang="en-US" b="1" smtClean="0">
                <a:solidFill>
                  <a:srgbClr val="FF0000"/>
                </a:solidFill>
              </a:rPr>
              <a:t>后遗效应</a:t>
            </a:r>
            <a:br>
              <a:rPr lang="zh-CN" altLang="en-US" b="1" smtClean="0">
                <a:solidFill>
                  <a:srgbClr val="FF0000"/>
                </a:solidFill>
              </a:rPr>
            </a:br>
            <a:r>
              <a:rPr lang="zh-CN" altLang="en-US" b="1" smtClean="0"/>
              <a:t>服用长效催眠药或长期应</a:t>
            </a:r>
            <a:br>
              <a:rPr lang="zh-CN" altLang="en-US" b="1" smtClean="0"/>
            </a:br>
            <a:r>
              <a:rPr lang="zh-CN" altLang="en-US" b="1" smtClean="0"/>
              <a:t>用肾上腺皮质激素，停药</a:t>
            </a:r>
            <a:br>
              <a:rPr lang="zh-CN" altLang="en-US" b="1" smtClean="0"/>
            </a:br>
            <a:r>
              <a:rPr lang="zh-CN" altLang="en-US" b="1" smtClean="0"/>
              <a:t>后短期内难以恢复。</a:t>
            </a:r>
          </a:p>
        </p:txBody>
      </p:sp>
      <p:pic>
        <p:nvPicPr>
          <p:cNvPr id="12291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091113"/>
            <a:ext cx="1125537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404813"/>
            <a:ext cx="7451725" cy="6264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 b="1" smtClean="0">
                <a:solidFill>
                  <a:srgbClr val="FF0000"/>
                </a:solidFill>
              </a:rPr>
              <a:t>停药反应</a:t>
            </a:r>
            <a:br>
              <a:rPr lang="zh-CN" altLang="en-US" b="1" smtClean="0">
                <a:solidFill>
                  <a:srgbClr val="FF0000"/>
                </a:solidFill>
              </a:rPr>
            </a:br>
            <a:r>
              <a:rPr lang="zh-CN" altLang="en-US" b="1" smtClean="0"/>
              <a:t>指长期用药时突然停药出现的原有疾病病情加重，又称反跳现象。</a:t>
            </a:r>
            <a:br>
              <a:rPr lang="zh-CN" altLang="en-US" b="1" smtClean="0"/>
            </a:br>
            <a:r>
              <a:rPr lang="zh-CN" altLang="en-US" b="1" smtClean="0">
                <a:solidFill>
                  <a:srgbClr val="FF0000"/>
                </a:solidFill>
              </a:rPr>
              <a:t>继发感染</a:t>
            </a:r>
            <a:br>
              <a:rPr lang="zh-CN" altLang="en-US" b="1" smtClean="0">
                <a:solidFill>
                  <a:srgbClr val="FF0000"/>
                </a:solidFill>
              </a:rPr>
            </a:br>
            <a:r>
              <a:rPr lang="zh-CN" altLang="en-US" b="1" smtClean="0"/>
              <a:t>也称治疗矛盾或菌群失调。</a:t>
            </a:r>
            <a:br>
              <a:rPr lang="zh-CN" altLang="en-US" b="1" smtClean="0"/>
            </a:br>
            <a:r>
              <a:rPr lang="zh-CN" altLang="en-US" b="1" smtClean="0"/>
              <a:t>如长期应用广谱抗生素时，</a:t>
            </a:r>
            <a:br>
              <a:rPr lang="zh-CN" altLang="en-US" b="1" smtClean="0"/>
            </a:br>
            <a:r>
              <a:rPr lang="zh-CN" altLang="en-US" b="1" smtClean="0"/>
              <a:t>可导致葡萄球菌肠炎或念</a:t>
            </a:r>
            <a:br>
              <a:rPr lang="zh-CN" altLang="en-US" b="1" smtClean="0"/>
            </a:br>
            <a:r>
              <a:rPr lang="zh-CN" altLang="en-US" b="1" smtClean="0"/>
              <a:t>珠菌病等。</a:t>
            </a:r>
            <a:r>
              <a:rPr lang="zh-CN" altLang="en-US" sz="4400" smtClean="0"/>
              <a:t> </a:t>
            </a:r>
          </a:p>
        </p:txBody>
      </p:sp>
      <p:pic>
        <p:nvPicPr>
          <p:cNvPr id="13315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5162550"/>
            <a:ext cx="1125538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书堆型">
  <a:themeElements>
    <a:clrScheme name="书堆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书堆型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书堆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书堆型</Template>
  <TotalTime>205</TotalTime>
  <Words>70</Words>
  <Application>Microsoft Office PowerPoint</Application>
  <PresentationFormat>全屏显示(4:3)</PresentationFormat>
  <Paragraphs>27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宋体</vt:lpstr>
      <vt:lpstr>Arial</vt:lpstr>
      <vt:lpstr>Century Gothic</vt:lpstr>
      <vt:lpstr>书堆型</vt:lpstr>
      <vt:lpstr>主要内容</vt:lpstr>
      <vt:lpstr>药物 用以预防、诊断、治疗疾病、解除病痛的化学物质。可来源于天然制品，多数是人工合成制品。 毒物 药物和毒物在本质上是不能 截然分开的。任何药物在用 量超过治疗剂量时都会产生 毒性作用。</vt:lpstr>
      <vt:lpstr>影响药物作用的因素</vt:lpstr>
      <vt:lpstr>用药方法 1.口服： 起效较慢，最常用的方法，也是最安全方便的用药方法。 2.注射：①皮下注射， ②肌肉注射，起效较快， ③静脉注射，起效最快，但 危险性最大。 3.局部用药：喷雾、滴入、 涂擦、湿敷、灌肠等。 </vt:lpstr>
      <vt:lpstr>用药时间 按药物分解时间及吸收效果而定。 1次/日，24H服药一次； 2次/日，12H服药一次； 3次/日，8H服药一次；  4次/日，6H服药一次。 服药与进食的时间关系： 餐前及餐后均为半小时。   </vt:lpstr>
      <vt:lpstr>身体方面的因素 生理因素：年龄，性别。 病理因素：药物的吸收、解毒主要在肝脏，药物的排泄主要在肾脏，因此肝功能和肾功能不良时，会影响药物的作用。 心理因素：药物治疗过程中， 病人良好的心理状态，可增 强药效的作用。</vt:lpstr>
      <vt:lpstr>药物的不良反应 毒性反应 指由药物所引起的严重功能紊乱或 组织病理变化，甚至危及生命。 过敏反应 是人体使用某种药物后引 起组织损伤或生理功能紊 乱的一种异常免疫反应。</vt:lpstr>
      <vt:lpstr>副作用 按正常剂量应用时，药物会有一些与治疗目的无关的作用，给用药者带来不适。 后遗效应 服用长效催眠药或长期应 用肾上腺皮质激素，停药 后短期内难以恢复。</vt:lpstr>
      <vt:lpstr>停药反应 指长期用药时突然停药出现的原有疾病病情加重，又称反跳现象。 继发感染 也称治疗矛盾或菌群失调。 如长期应用广谱抗生素时， 可导致葡萄球菌肠炎或念 珠菌病等。 </vt:lpstr>
      <vt:lpstr>药物不良反应导致的临床症状 皮肤：荨麻疹、药疹、皮炎等; 消化系统：食欲差、恶心、呕吐、 腹涨、便秘、腹泻等; 肾脏：蛋白尿、血尿等; 血液系统：白细胞减少、 血小板减少、再障等; 中枢神经系统：听力下降、 精神障碍等。</vt:lpstr>
      <vt:lpstr>     ★合理用药 明确疾病诊断； 严格掌握适应症； 遵照医嘱用药； 注意个体的差异性。</vt:lpstr>
      <vt:lpstr>★避免用药误区   求快心理；   求新心理；   求贵心理；   求多心理。</vt:lpstr>
      <vt:lpstr>★认真阅读药品说明书 药品名称、适应症、用法、用量、用药途径、毒副作用、禁忌症等。 慎用：要小心谨慎使用。  忌用：不宜使用或避免使用。  禁用：严禁使用。</vt:lpstr>
      <vt:lpstr>★注意区分处方药和非处方药 处方药是必须凭职业医师处方才可使用的药品；抗生素、镇静催眠药、激素类药、心脑血管药等。 非处方药是不需凭医师处方 即可自行判断，购买和使用 的药品，简称OTC。</vt:lpstr>
      <vt:lpstr>WHO倡导的用药原则： 药物能不用就不用， 能少用就不多用， 能口服不肌注， 能肌注不输液。</vt:lpstr>
    </vt:vector>
  </TitlesOfParts>
  <Manager/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微软中国</dc:creator>
  <cp:keywords/>
  <dc:description/>
  <cp:lastModifiedBy>dell</cp:lastModifiedBy>
  <cp:revision>48</cp:revision>
  <dcterms:created xsi:type="dcterms:W3CDTF">2011-11-29T06:59:07Z</dcterms:created>
  <dcterms:modified xsi:type="dcterms:W3CDTF">2017-02-21T07:16:52Z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TC011594402052</vt:lpwstr>
  </property>
</Properties>
</file>