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2" r:id="rId4"/>
    <p:sldId id="258" r:id="rId5"/>
    <p:sldId id="273" r:id="rId6"/>
    <p:sldId id="259" r:id="rId7"/>
    <p:sldId id="302" r:id="rId8"/>
    <p:sldId id="304" r:id="rId9"/>
    <p:sldId id="305" r:id="rId10"/>
    <p:sldId id="303" r:id="rId11"/>
    <p:sldId id="260" r:id="rId12"/>
    <p:sldId id="310" r:id="rId13"/>
    <p:sldId id="301" r:id="rId14"/>
    <p:sldId id="306" r:id="rId15"/>
    <p:sldId id="313" r:id="rId16"/>
    <p:sldId id="311" r:id="rId17"/>
    <p:sldId id="312" r:id="rId18"/>
    <p:sldId id="307" r:id="rId19"/>
    <p:sldId id="308" r:id="rId20"/>
    <p:sldId id="309" r:id="rId21"/>
    <p:sldId id="26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6600" y="990600"/>
            <a:ext cx="2209800" cy="5105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27200" y="990600"/>
            <a:ext cx="6426200" cy="5105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200" y="1905000"/>
            <a:ext cx="4318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4318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2438400" y="990600"/>
            <a:ext cx="7518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标题不超过</a:t>
            </a:r>
            <a:r>
              <a:rPr lang="zh-CN" altLang="zh-CN" dirty="0"/>
              <a:t>32</a:t>
            </a:r>
            <a:r>
              <a:rPr lang="zh-CN" altLang="en-US" dirty="0"/>
              <a:t>号字，楷体加黑</a:t>
            </a:r>
          </a:p>
        </p:txBody>
      </p:sp>
      <p:sp>
        <p:nvSpPr>
          <p:cNvPr id="1027" name="Rectangle 4"/>
          <p:cNvSpPr>
            <a:spLocks noGrp="1"/>
          </p:cNvSpPr>
          <p:nvPr>
            <p:ph type="body"/>
          </p:nvPr>
        </p:nvSpPr>
        <p:spPr>
          <a:xfrm>
            <a:off x="1727200" y="1905000"/>
            <a:ext cx="8839200" cy="419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正文文字为楷体加黑，不超过</a:t>
            </a:r>
            <a:r>
              <a:rPr lang="zh-CN" altLang="zh-CN" dirty="0"/>
              <a:t>28</a:t>
            </a:r>
            <a:r>
              <a:rPr lang="zh-CN" altLang="en-US" dirty="0"/>
              <a:t>号字。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1481" y="1498123"/>
            <a:ext cx="10363200" cy="14700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kumimoji="1" lang="zh-CN" altLang="en-US" sz="48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健  </a:t>
            </a:r>
            <a:r>
              <a:rPr kumimoji="1" lang="zh-CN" altLang="en-US" sz="4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康 </a:t>
            </a:r>
            <a:r>
              <a:rPr kumimoji="1" lang="zh-CN" altLang="en-US" sz="48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教  </a:t>
            </a:r>
            <a:r>
              <a:rPr kumimoji="1" lang="zh-CN" altLang="en-US" sz="4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育</a:t>
            </a:r>
            <a:endParaRPr kumimoji="1" lang="en-US" altLang="zh-CN" sz="4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555459"/>
            <a:ext cx="8297694" cy="232004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南开大学医院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津 南 校 区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85358311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八里台校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区：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23498917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心理健康的概念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智力正常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能保持对学习较浓厚的兴趣和求知欲望 ，心理行为符合年龄特征 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情绪良好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能协调与控制情绪，保持良好心境 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人际和谐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能保持和谐人际关系，乐于交往 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适应环境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保持良好的环境适应能力 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</a:rPr>
              <a:t>人格完整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能保持完整统一的人格品质 ，能保持正确的自我意识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859" y="559398"/>
            <a:ext cx="9197788" cy="112758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buSzTx/>
              <a:buFontTx/>
              <a:buNone/>
            </a:pPr>
            <a:r>
              <a:rPr lang="zh-CN" altLang="en-US" sz="3600" dirty="0" smtClean="0"/>
              <a:t>美国心理学家赫威斯特   青年</a:t>
            </a:r>
            <a:r>
              <a:rPr lang="en-US" sz="3600" dirty="0" smtClean="0"/>
              <a:t>10</a:t>
            </a:r>
            <a:r>
              <a:rPr lang="zh-CN" altLang="en-US" sz="3600" dirty="0" smtClean="0"/>
              <a:t>项发展任务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</a:t>
            </a:r>
            <a:r>
              <a:rPr lang="zh-CN" altLang="en-US" sz="2400" dirty="0" smtClean="0"/>
              <a:t>、能在日常生活中与同学和朋友建立起和谐的人际关系。这种关系应包括同性朋友和异性朋友在内。</a:t>
            </a:r>
          </a:p>
          <a:p>
            <a:r>
              <a:rPr lang="en-US" sz="2400" dirty="0" smtClean="0"/>
              <a:t>2</a:t>
            </a:r>
            <a:r>
              <a:rPr lang="zh-CN" altLang="en-US" sz="2400" dirty="0" smtClean="0"/>
              <a:t>、在平常的活动或行为上能够扮演适当的性别角色。</a:t>
            </a:r>
          </a:p>
          <a:p>
            <a:r>
              <a:rPr lang="en-US" sz="2400" dirty="0" smtClean="0"/>
              <a:t>3</a:t>
            </a:r>
            <a:r>
              <a:rPr lang="zh-CN" altLang="en-US" sz="2400" dirty="0" smtClean="0"/>
              <a:t>、接纳自己的身体和容貌。能够认清自己的定位，不过分炫耀自己的优点，也不过分掩饰自己的缺点，发挥出自己最大潜能。</a:t>
            </a:r>
          </a:p>
          <a:p>
            <a:r>
              <a:rPr lang="en-US" sz="2400" dirty="0" smtClean="0"/>
              <a:t>4</a:t>
            </a:r>
            <a:r>
              <a:rPr lang="zh-CN" altLang="en-US" sz="2400" dirty="0" smtClean="0"/>
              <a:t>、不再随便发脾气，情绪表达渐趋成熟独立。遇到事情的时候不再依赖父母，能够独立的去解决。</a:t>
            </a:r>
          </a:p>
          <a:p>
            <a:r>
              <a:rPr lang="en-US" sz="2400" dirty="0" smtClean="0"/>
              <a:t>5</a:t>
            </a:r>
            <a:r>
              <a:rPr lang="zh-CN" altLang="en-US" sz="2400" dirty="0" smtClean="0"/>
              <a:t>、有经济独立的信心。</a:t>
            </a:r>
          </a:p>
          <a:p>
            <a:pPr>
              <a:buNone/>
            </a:pP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859" y="559398"/>
            <a:ext cx="9197788" cy="112758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buSzTx/>
              <a:buFontTx/>
              <a:buNone/>
            </a:pPr>
            <a:r>
              <a:rPr lang="zh-CN" altLang="en-US" sz="3600" dirty="0" smtClean="0"/>
              <a:t>美国心理学家赫威斯特   青年</a:t>
            </a:r>
            <a:r>
              <a:rPr lang="en-US" sz="3600" dirty="0" smtClean="0"/>
              <a:t>10</a:t>
            </a:r>
            <a:r>
              <a:rPr lang="zh-CN" altLang="en-US" sz="3600" dirty="0" smtClean="0"/>
              <a:t>项发展任务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6</a:t>
            </a:r>
            <a:r>
              <a:rPr lang="zh-CN" altLang="en-US" sz="2400" dirty="0" smtClean="0"/>
              <a:t>、能够选择适合自己能力和自己感兴趣的职业，而且肯努力奋发，为取得该种职业而准备。</a:t>
            </a:r>
          </a:p>
          <a:p>
            <a:r>
              <a:rPr lang="en-US" sz="2400" dirty="0" smtClean="0"/>
              <a:t>7</a:t>
            </a:r>
            <a:r>
              <a:rPr lang="zh-CN" altLang="en-US" sz="2400" dirty="0" smtClean="0"/>
              <a:t>、对自己的感情负责任，认真考虑选择婚姻对象，并开始准备成家过独立的家庭生活。</a:t>
            </a:r>
          </a:p>
          <a:p>
            <a:r>
              <a:rPr lang="en-US" sz="2400" dirty="0" smtClean="0"/>
              <a:t>8</a:t>
            </a:r>
            <a:r>
              <a:rPr lang="zh-CN" altLang="en-US" sz="2400" dirty="0" smtClean="0"/>
              <a:t>、在知识、观念等各方面，都能达到作为一个现代公民所需要的标准。</a:t>
            </a:r>
          </a:p>
          <a:p>
            <a:r>
              <a:rPr lang="en-US" sz="2400" dirty="0" smtClean="0"/>
              <a:t>9</a:t>
            </a:r>
            <a:r>
              <a:rPr lang="zh-CN" altLang="en-US" sz="2400" dirty="0" smtClean="0"/>
              <a:t>、乐于参加各种社会活动，不论是自己喜欢的还是不喜欢的，也能在社会活动中对自己的行为负责任。</a:t>
            </a:r>
          </a:p>
          <a:p>
            <a:r>
              <a:rPr lang="en-US" sz="2400" dirty="0" smtClean="0"/>
              <a:t>10</a:t>
            </a:r>
            <a:r>
              <a:rPr lang="zh-CN" altLang="en-US" sz="2400" dirty="0" smtClean="0"/>
              <a:t>、在个人的行为导向上，能建立起自己的价值道德标准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SzTx/>
              <a:buFontTx/>
              <a:buNone/>
            </a:pP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SzTx/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3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9865" y="903642"/>
            <a:ext cx="7686936" cy="871369"/>
          </a:xfrm>
        </p:spPr>
        <p:txBody>
          <a:bodyPr/>
          <a:lstStyle/>
          <a:p>
            <a:r>
              <a:rPr lang="en-US" dirty="0" err="1" smtClean="0"/>
              <a:t>Chickering</a:t>
            </a:r>
            <a:r>
              <a:rPr lang="zh-CN" altLang="en-US" dirty="0" smtClean="0"/>
              <a:t> 大学生发展的“七向量理论”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①能力培养</a:t>
            </a:r>
            <a:r>
              <a:rPr lang="en-US" dirty="0" smtClean="0"/>
              <a:t>developing competence</a:t>
            </a:r>
            <a:br>
              <a:rPr lang="en-US" dirty="0" smtClean="0"/>
            </a:br>
            <a:r>
              <a:rPr lang="zh-CN" altLang="en-US" dirty="0" smtClean="0"/>
              <a:t>②情绪管理</a:t>
            </a:r>
            <a:r>
              <a:rPr lang="en-US" dirty="0" smtClean="0"/>
              <a:t> </a:t>
            </a:r>
            <a:r>
              <a:rPr lang="en-US" dirty="0" err="1" smtClean="0"/>
              <a:t>managingemotions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③从独立性的养成到与他人的相互依存</a:t>
            </a:r>
            <a:r>
              <a:rPr lang="en-US" dirty="0" smtClean="0"/>
              <a:t> moving through </a:t>
            </a:r>
            <a:r>
              <a:rPr lang="en-US" dirty="0" err="1" smtClean="0"/>
              <a:t>autonomytoward</a:t>
            </a:r>
            <a:r>
              <a:rPr lang="en-US" dirty="0" smtClean="0"/>
              <a:t> interdependence</a:t>
            </a:r>
            <a:br>
              <a:rPr lang="en-US" dirty="0" smtClean="0"/>
            </a:br>
            <a:r>
              <a:rPr lang="zh-CN" altLang="en-US" dirty="0" smtClean="0"/>
              <a:t>④成熟人际关系的建立</a:t>
            </a:r>
            <a:r>
              <a:rPr lang="en-US" dirty="0" smtClean="0"/>
              <a:t> developing mature </a:t>
            </a:r>
            <a:r>
              <a:rPr lang="en-US" dirty="0" err="1" smtClean="0"/>
              <a:t>interpersonalrelationships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⑤自我认同的实现</a:t>
            </a:r>
            <a:r>
              <a:rPr lang="en-US" dirty="0" smtClean="0"/>
              <a:t> establishing identity</a:t>
            </a:r>
            <a:br>
              <a:rPr lang="en-US" dirty="0" smtClean="0"/>
            </a:br>
            <a:r>
              <a:rPr lang="zh-CN" altLang="en-US" dirty="0" smtClean="0"/>
              <a:t>⑥生活目的性的建立</a:t>
            </a:r>
            <a:r>
              <a:rPr lang="en-US" dirty="0" smtClean="0"/>
              <a:t>developing purpose</a:t>
            </a:r>
            <a:br>
              <a:rPr lang="en-US" dirty="0" smtClean="0"/>
            </a:br>
            <a:r>
              <a:rPr lang="zh-CN" altLang="en-US" dirty="0" smtClean="0"/>
              <a:t>⑦言行一致、表里如一品格的养成</a:t>
            </a:r>
            <a:r>
              <a:rPr lang="en-US" dirty="0" smtClean="0"/>
              <a:t> developing integrity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990599"/>
            <a:ext cx="7501666" cy="1257749"/>
          </a:xfrm>
        </p:spPr>
        <p:txBody>
          <a:bodyPr/>
          <a:lstStyle/>
          <a:p>
            <a:r>
              <a:rPr lang="zh-CN" altLang="en-US" dirty="0" smtClean="0"/>
              <a:t>美国心理学大师马斯洛（</a:t>
            </a:r>
            <a:r>
              <a:rPr lang="en-US" dirty="0" smtClean="0"/>
              <a:t>Maslow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“自我实现者”的画像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1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敏锐的洞察力。自我实现者一般都具有较优 秀的鉴赏力或判断力。他们能较好地辨别人性中的真 伪，具有大体正确和有效识别他人的超常的能力。在艺 术、音乐、智力、科学、政治和公共事务等方面，他们似乎 能比其他人更敏捷更正确地看清被隐蔽和混淆的现实。 他们的感知不会被特别的需要或防御所歪曲。。</a:t>
            </a:r>
          </a:p>
          <a:p>
            <a:r>
              <a:rPr lang="en-US" sz="1600" dirty="0" smtClean="0"/>
              <a:t>2</a:t>
            </a:r>
            <a:r>
              <a:rPr lang="zh-CN" altLang="en-US" sz="1600" dirty="0" smtClean="0"/>
              <a:t>、他们能够接纳自己、接纳别人，也能接受所处的环境。对于自己和他人不可避 免的优点和缺点，他们能将之看作理所当然而不怨天尤 人，能准确地了解自己的生物本性，并欣然接受自己人性 的本质。</a:t>
            </a:r>
          </a:p>
          <a:p>
            <a:r>
              <a:rPr lang="en-US" sz="1600" dirty="0" smtClean="0"/>
              <a:t>3</a:t>
            </a:r>
            <a:r>
              <a:rPr lang="zh-CN" altLang="en-US" sz="1600" dirty="0" smtClean="0"/>
              <a:t>、自发、纯朴和自然。他们喜欢真实地表现自 己的感情，表述和体验自己真实的感觉，不会矫揉造作， 也从不落俗套。</a:t>
            </a:r>
          </a:p>
          <a:p>
            <a:r>
              <a:rPr lang="en-US" sz="1600" dirty="0" smtClean="0"/>
              <a:t>4</a:t>
            </a:r>
            <a:r>
              <a:rPr lang="zh-CN" altLang="en-US" sz="1600" dirty="0" smtClean="0"/>
              <a:t>、以问题为中心。自我实现者一般都不以自我 为中心而强烈地把注意力集中在自身以外的问题上。</a:t>
            </a:r>
          </a:p>
          <a:p>
            <a:r>
              <a:rPr lang="en-US" sz="1600" dirty="0" smtClean="0"/>
              <a:t>5</a:t>
            </a:r>
            <a:r>
              <a:rPr lang="zh-CN" altLang="en-US" sz="1600" dirty="0" smtClean="0"/>
              <a:t>、超然独立，有独处的需要。自我实现的人一般 不害怕孤独，有时甚至主动追寻清静和独处。他们并不 回避与人接触，但从不依赖他人，能自立、自制，超越文化 和环境的约束。</a:t>
            </a:r>
            <a:endParaRPr lang="en-US" altLang="zh-CN" sz="1600" dirty="0" smtClean="0"/>
          </a:p>
          <a:p>
            <a:r>
              <a:rPr lang="en-US" sz="1600" dirty="0" smtClean="0"/>
              <a:t>6</a:t>
            </a:r>
            <a:r>
              <a:rPr lang="zh-CN" altLang="en-US" sz="1600" dirty="0" smtClean="0"/>
              <a:t>、永不衰退的欣赏力。自我实现者具有奇妙的反 复欣赏能力。能以新奇的眼光欣赏生活中的许多事物和 经验。他们常能带着敬畏、兴奋、好奇，甚至是狂喜的心 情，精神饱满地、天真无邪地体验对于其他人或许已经变 得陈旧了的人生的各种乐趣。 </a:t>
            </a:r>
          </a:p>
          <a:p>
            <a:endParaRPr lang="zh-CN" altLang="en-US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美国心理学大师马斯洛（</a:t>
            </a:r>
            <a:r>
              <a:rPr lang="en-US" dirty="0" smtClean="0"/>
              <a:t>Maslow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“自我实现者”的画像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7</a:t>
            </a:r>
            <a:r>
              <a:rPr lang="zh-CN" altLang="en-US" sz="1600" dirty="0" smtClean="0"/>
              <a:t>、具有良好深厚的人际关系。他们对人类 怀有一种很深的认同、同情和爱的感情，他们的人际关系 往往建立在共同的价值观念基础上，比一般人具有更好 的更深厚的友谊。</a:t>
            </a:r>
          </a:p>
          <a:p>
            <a:r>
              <a:rPr lang="en-US" sz="1600" dirty="0" smtClean="0"/>
              <a:t>8</a:t>
            </a:r>
            <a:r>
              <a:rPr lang="zh-CN" altLang="en-US" sz="1600" dirty="0" smtClean="0"/>
              <a:t>、 具有民主的性格特征。他们能对任何性格相 投的人表示友好，完全无视该人的阶级背景、教育程度、 政治信仰、种族及肤色等，以平等和爱心相待。只要是一个人，他们总能给其 一定程度的尊重，即使对于恶棍，他们似乎也不愿超越某 种最低限度去降低、贬损或侮辱他的人格。</a:t>
            </a:r>
          </a:p>
          <a:p>
            <a:r>
              <a:rPr lang="en-US" sz="1600" dirty="0" smtClean="0"/>
              <a:t>9</a:t>
            </a:r>
            <a:r>
              <a:rPr lang="zh-CN" altLang="en-US" sz="1600" dirty="0" smtClean="0"/>
              <a:t>、心思单纯，富有创造力。这种创造力是普遍人性的一个 特点，即所有人都具有的一种与生俱来的潜力。大多数 人在社会适应的过程中逐渐丧失了它。而自我实现者则 由于他们对经验更开放，感情更自然且受到存在性价值 的激励，于是保持了这种以新鲜、纯粹、率直的眼光看待 生活、看待世界的能力，更容易看到真实的、本质的东西</a:t>
            </a:r>
          </a:p>
          <a:p>
            <a:r>
              <a:rPr lang="en-US" sz="1600" dirty="0" smtClean="0"/>
              <a:t>10</a:t>
            </a:r>
            <a:r>
              <a:rPr lang="zh-CN" altLang="en-US" sz="1600" dirty="0" smtClean="0"/>
              <a:t>、对文化适应的抵制。他们能在多方面与文化 和睦相处，但不随波逐流，不墨守成规，他们是注重内心体验的人。他们的心态开明，在必要时能超越文化与传统的束缚。</a:t>
            </a:r>
          </a:p>
          <a:p>
            <a:r>
              <a:rPr lang="en-US" sz="1600" dirty="0" smtClean="0"/>
              <a:t>11</a:t>
            </a:r>
            <a:r>
              <a:rPr lang="zh-CN" altLang="en-US" sz="1600" dirty="0" smtClean="0"/>
              <a:t>、富于哲理 、善意的幽默感。</a:t>
            </a:r>
          </a:p>
          <a:p>
            <a:r>
              <a:rPr lang="en-US" sz="1600" dirty="0" smtClean="0"/>
              <a:t>12</a:t>
            </a:r>
            <a:r>
              <a:rPr lang="zh-CN" altLang="en-US" sz="1600" dirty="0" smtClean="0"/>
              <a:t>、他们有智慧明辨是非， 能超越各种二元式的对立（</a:t>
            </a:r>
            <a:r>
              <a:rPr lang="en-US" sz="1600" dirty="0" smtClean="0"/>
              <a:t>“</a:t>
            </a:r>
            <a:r>
              <a:rPr lang="zh-CN" altLang="en-US" sz="1600" dirty="0" smtClean="0"/>
              <a:t>不是好就是坏</a:t>
            </a:r>
            <a:r>
              <a:rPr lang="en-US" sz="1600" dirty="0" smtClean="0"/>
              <a:t>”</a:t>
            </a:r>
            <a:r>
              <a:rPr lang="zh-CN" altLang="en-US" sz="1600" dirty="0" smtClean="0"/>
              <a:t>）而达到一种整合的状态。</a:t>
            </a:r>
          </a:p>
          <a:p>
            <a:r>
              <a:rPr lang="en-US" sz="1600" dirty="0" smtClean="0"/>
              <a:t>13</a:t>
            </a:r>
            <a:r>
              <a:rPr lang="zh-CN" altLang="en-US" sz="1600" dirty="0" smtClean="0"/>
              <a:t>、 善于区 分手段和</a:t>
            </a:r>
            <a:r>
              <a:rPr lang="zh-CN" altLang="en-US" sz="1600" smtClean="0"/>
              <a:t>目的。    </a:t>
            </a:r>
            <a:r>
              <a:rPr lang="en-US" sz="1600" dirty="0" smtClean="0"/>
              <a:t>14</a:t>
            </a:r>
            <a:r>
              <a:rPr lang="zh-CN" altLang="en-US" sz="1600" dirty="0" smtClean="0"/>
              <a:t>、 高峰体验。   </a:t>
            </a:r>
            <a:r>
              <a:rPr lang="en-US" sz="1600" dirty="0" smtClean="0"/>
              <a:t>15</a:t>
            </a:r>
            <a:r>
              <a:rPr lang="zh-CN" altLang="en-US" sz="1600" dirty="0" smtClean="0"/>
              <a:t>、关注社会，有责任感和自我献身精神。</a:t>
            </a:r>
            <a:endParaRPr lang="en-US" altLang="zh-CN" sz="16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美国著名心理学家特尔曼和西尔司的研究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1920—1970</a:t>
            </a:r>
            <a:r>
              <a:rPr lang="zh-CN" altLang="en-US" dirty="0" smtClean="0"/>
              <a:t>年用了</a:t>
            </a:r>
            <a:r>
              <a:rPr lang="en-US" dirty="0" smtClean="0"/>
              <a:t>50</a:t>
            </a:r>
            <a:r>
              <a:rPr lang="zh-CN" altLang="en-US" dirty="0" smtClean="0"/>
              <a:t>多年时间</a:t>
            </a:r>
            <a:r>
              <a:rPr lang="en-US" dirty="0" smtClean="0"/>
              <a:t>,</a:t>
            </a:r>
            <a:r>
              <a:rPr lang="zh-CN" altLang="en-US" dirty="0" smtClean="0"/>
              <a:t>对</a:t>
            </a:r>
            <a:r>
              <a:rPr lang="en-US" dirty="0" smtClean="0"/>
              <a:t>1528</a:t>
            </a:r>
            <a:r>
              <a:rPr lang="zh-CN" altLang="en-US" dirty="0" smtClean="0"/>
              <a:t>名超常儿童的成才情况进行了跟踪调查。发现这</a:t>
            </a:r>
            <a:r>
              <a:rPr lang="en-US" dirty="0" smtClean="0"/>
              <a:t>1528</a:t>
            </a:r>
            <a:r>
              <a:rPr lang="zh-CN" altLang="en-US" dirty="0" smtClean="0"/>
              <a:t>名超常儿童中有的成为了社会名流、专家学者，有的却变得穷困潦倒，流落街头。成就最大的</a:t>
            </a:r>
            <a:r>
              <a:rPr lang="en-US" dirty="0" smtClean="0"/>
              <a:t>20%</a:t>
            </a:r>
            <a:r>
              <a:rPr lang="zh-CN" altLang="en-US" dirty="0" smtClean="0"/>
              <a:t>与成绩最小的</a:t>
            </a:r>
            <a:r>
              <a:rPr lang="en-US" dirty="0" smtClean="0"/>
              <a:t>20%</a:t>
            </a:r>
            <a:r>
              <a:rPr lang="zh-CN" altLang="en-US" dirty="0" smtClean="0"/>
              <a:t>之间，对这两类人智力和人格特点进行分析的结果表明，他们结局不同的主要原因不在于智力，而在于人格特点的差异，尤其在意志品质方面。成就最大的人具有自信、自强、谨慎的品格，有坚持性和抗挫折的能力。有些智力平常而有坚强意志和优良品格的人，也同样能取得惊人的成就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清华大学优秀学生的人格特征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清华大学樊富珉教授对清华大学特等奖学金获得者进行研究（</a:t>
            </a:r>
            <a:r>
              <a:rPr lang="en-US" dirty="0" smtClean="0"/>
              <a:t>16PF</a:t>
            </a:r>
            <a:r>
              <a:rPr lang="zh-CN" altLang="en-US" dirty="0" smtClean="0"/>
              <a:t>），发现这些特等奖学金获得者具有如下特点：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               1</a:t>
            </a:r>
            <a:r>
              <a:rPr lang="zh-CN" altLang="en-US" dirty="0" smtClean="0"/>
              <a:t>、心理健康水平高。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               2</a:t>
            </a:r>
            <a:r>
              <a:rPr lang="zh-CN" altLang="en-US" dirty="0" smtClean="0"/>
              <a:t>、理想社会化。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               3</a:t>
            </a:r>
            <a:r>
              <a:rPr lang="zh-CN" altLang="en-US" dirty="0" smtClean="0"/>
              <a:t>、乐观、积极、人际关系和谐、敢冒险、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</a:t>
            </a:r>
            <a:r>
              <a:rPr lang="zh-CN" altLang="en-US" dirty="0" smtClean="0"/>
              <a:t>    勇于承担责任。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大学生心理健康标准：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101" y="1290918"/>
            <a:ext cx="9017299" cy="480508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1</a:t>
            </a:r>
            <a:r>
              <a:rPr lang="zh-CN" altLang="en-US" sz="2400" dirty="0" smtClean="0"/>
              <a:t>、 能保持对学习较浓厚的兴趣和求知欲望。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2</a:t>
            </a:r>
            <a:r>
              <a:rPr lang="zh-CN" altLang="en-US" sz="2400" dirty="0" smtClean="0"/>
              <a:t>、 能保持正确的自我意识，接纳自我。自我意识是人 格的核心，指人对自己与周围世界关系的认识和体验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</a:t>
            </a:r>
            <a:r>
              <a:rPr lang="zh-CN" altLang="en-US" sz="2400" dirty="0" smtClean="0"/>
              <a:t>、 能协调与控制情绪，保持良好的心境。心理健康者经常能保持愉快、自信、满足的心情，善于从行动中寻求乐趣，对生活充满希望，情绪稳定性好。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</a:t>
            </a:r>
            <a:r>
              <a:rPr lang="zh-CN" altLang="en-US" sz="2400" dirty="0" smtClean="0"/>
              <a:t>、 能保持和谐的人际关系，乐于交往。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</a:t>
            </a:r>
            <a:r>
              <a:rPr lang="zh-CN" altLang="en-US" sz="2400" dirty="0" smtClean="0"/>
              <a:t>、能保持完整统一的人格品质。心理健康的最终目标是保持人格的完整性，培养健全人格。人格完整是指人格构成的气质、能力、性格和理想、信念、人生观等各方面平衡发展。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</a:t>
            </a:r>
            <a:r>
              <a:rPr lang="zh-CN" altLang="en-US" sz="2400" dirty="0" smtClean="0"/>
              <a:t>、 能保持良好的</a:t>
            </a:r>
            <a:r>
              <a:rPr lang="en-US" sz="2400" u="sng" dirty="0" err="1" smtClean="0"/>
              <a:t>环境适</a:t>
            </a:r>
            <a:r>
              <a:rPr lang="zh-CN" altLang="en-US" sz="2400" u="sng" dirty="0" smtClean="0"/>
              <a:t>应</a:t>
            </a:r>
            <a:r>
              <a:rPr lang="zh-CN" altLang="en-US" sz="2400" dirty="0" smtClean="0"/>
              <a:t>能力包括正确认识环境及处理个人和环境的关系。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7</a:t>
            </a:r>
            <a:r>
              <a:rPr lang="zh-CN" altLang="en-US" sz="2400" dirty="0" smtClean="0"/>
              <a:t>、 心理行为符合年龄特征。一个人的心理行为经常严重地偏离自己的年龄特征，一般都是心理不健康的表现。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105" y="484094"/>
            <a:ext cx="7713233" cy="1172583"/>
          </a:xfrm>
        </p:spPr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健康新十标，五快三良好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373" y="1258645"/>
            <a:ext cx="9340028" cy="4837355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 smtClean="0"/>
              <a:t>  健康标准有十项：</a:t>
            </a:r>
            <a:r>
              <a:rPr lang="en-US" sz="2400" dirty="0" smtClean="0"/>
              <a:t> </a:t>
            </a:r>
          </a:p>
          <a:p>
            <a:pPr lvl="1">
              <a:buNone/>
            </a:pPr>
            <a:r>
              <a:rPr lang="en-US" sz="2400" dirty="0" smtClean="0"/>
              <a:t>    1</a:t>
            </a:r>
            <a:r>
              <a:rPr lang="zh-CN" altLang="en-US" sz="2400" dirty="0" smtClean="0"/>
              <a:t>、精力充沛，面对日常生活和繁重工作从容不迫，且不感过分紧张和疲劳。</a:t>
            </a:r>
            <a:r>
              <a:rPr lang="en-US" sz="2400" dirty="0" smtClean="0"/>
              <a:t> </a:t>
            </a:r>
          </a:p>
          <a:p>
            <a:pPr lvl="1">
              <a:buNone/>
            </a:pPr>
            <a:r>
              <a:rPr lang="en-US" sz="2400" dirty="0" smtClean="0"/>
              <a:t>    2</a:t>
            </a:r>
            <a:r>
              <a:rPr lang="zh-CN" altLang="en-US" sz="2400" dirty="0" smtClean="0"/>
              <a:t>、处事乐观、态度积极、乐于承担责任，事无大小，不挑剔   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、善于休息，睡眠好。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400" dirty="0" smtClean="0"/>
              <a:t>    4</a:t>
            </a:r>
            <a:r>
              <a:rPr lang="zh-CN" altLang="en-US" sz="2400" dirty="0" smtClean="0"/>
              <a:t>、应变力强，能适应外界环境变化。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400" dirty="0" smtClean="0"/>
              <a:t>    5</a:t>
            </a:r>
            <a:r>
              <a:rPr lang="zh-CN" altLang="en-US" sz="2400" dirty="0" smtClean="0"/>
              <a:t>、能够抗御一般性感冒和传染病。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6</a:t>
            </a:r>
            <a:r>
              <a:rPr lang="zh-CN" altLang="en-US" sz="2400" dirty="0" smtClean="0"/>
              <a:t>、体重适中，身体匀称，站立时头、肩、臂位置协调。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7</a:t>
            </a:r>
            <a:r>
              <a:rPr lang="zh-CN" altLang="en-US" sz="2400" dirty="0" smtClean="0"/>
              <a:t>、眼睛明亮，反应敏捷，眼结膜不发炎。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8</a:t>
            </a:r>
            <a:r>
              <a:rPr lang="zh-CN" altLang="en-US" sz="2400" dirty="0" smtClean="0"/>
              <a:t>、牙齿清洁、无龋齿、无痛感、无出血现象、牙龈颜色正常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400" dirty="0" smtClean="0"/>
              <a:t>    9</a:t>
            </a:r>
            <a:r>
              <a:rPr lang="zh-CN" altLang="en-US" sz="2400" dirty="0" smtClean="0"/>
              <a:t>、头发有光泽、无头屑。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10</a:t>
            </a:r>
            <a:r>
              <a:rPr lang="zh-CN" altLang="en-US" sz="2400" dirty="0" smtClean="0"/>
              <a:t>、肌肉丰满，皮肤有弹性、走路轻松协调。</a:t>
            </a:r>
            <a:r>
              <a:rPr lang="en-US" sz="2400" dirty="0" smtClean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153" y="1729902"/>
            <a:ext cx="88392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参考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教材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大学生心身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保健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教程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教材订购地点：教材科</a:t>
            </a:r>
            <a:endParaRPr lang="zh-CN" altLang="en-US" sz="3600" dirty="0"/>
          </a:p>
        </p:txBody>
      </p:sp>
      <p:pic>
        <p:nvPicPr>
          <p:cNvPr id="4" name="Picture 2" descr="封面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99" y="1342768"/>
            <a:ext cx="3151884" cy="43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48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五快</a:t>
            </a:r>
            <a:r>
              <a:rPr lang="en-US" dirty="0" smtClean="0"/>
              <a:t>”</a:t>
            </a:r>
            <a:r>
              <a:rPr lang="zh-CN" altLang="en-US" dirty="0" smtClean="0"/>
              <a:t>（躯体的健康标准）：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快食、快眠、快便、快语、快行</a:t>
            </a:r>
            <a:endParaRPr lang="en-US" altLang="zh-CN" dirty="0" smtClean="0"/>
          </a:p>
          <a:p>
            <a:r>
              <a:rPr lang="en-US" dirty="0" smtClean="0"/>
              <a:t>“</a:t>
            </a:r>
            <a:r>
              <a:rPr lang="zh-CN" altLang="en-US" dirty="0" smtClean="0"/>
              <a:t>三良好</a:t>
            </a:r>
            <a:r>
              <a:rPr lang="en-US" dirty="0" smtClean="0"/>
              <a:t>”</a:t>
            </a:r>
            <a:r>
              <a:rPr lang="zh-CN" altLang="en-US" dirty="0" smtClean="0"/>
              <a:t>（心理的健康标准）：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良好的个性、良好的处世能力、良好的人际关系</a:t>
            </a:r>
          </a:p>
          <a:p>
            <a:endParaRPr lang="zh-CN" altLang="en-US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990600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ea typeface="微软雅黑" pitchFamily="34" charset="-122"/>
                <a:cs typeface="宋体" pitchFamily="2" charset="-122"/>
              </a:rPr>
              <a:t>五快三良好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471" y="1048265"/>
            <a:ext cx="5025081" cy="914400"/>
          </a:xfrm>
        </p:spPr>
        <p:txBody>
          <a:bodyPr/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医疗的作用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2504" y="2308099"/>
            <a:ext cx="5420287" cy="27650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有时</a:t>
            </a:r>
            <a:r>
              <a:rPr lang="zh-CN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是治愈</a:t>
            </a:r>
            <a:r>
              <a:rPr lang="zh-CN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常常</a:t>
            </a:r>
            <a:r>
              <a:rPr lang="zh-CN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是帮助</a:t>
            </a:r>
            <a:r>
              <a:rPr lang="zh-CN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</a:t>
            </a:r>
            <a:r>
              <a:rPr lang="zh-CN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去安慰。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34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8390" y="1509583"/>
            <a:ext cx="8839200" cy="4191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成绩评定及考核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百分制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，平时成绩占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60%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，期末考试成绩占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40%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。期末考核方式为开卷笔试。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996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63" y="1002371"/>
            <a:ext cx="5499370" cy="473737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课程要求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请假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按学校假条模板提交假条；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按时上课，课堂问卷提交及时有效，后补无效；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问卷信息完整，包括姓名、学号、课程班号、纸张为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开。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7" y="0"/>
            <a:ext cx="5345113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780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687" y="1383119"/>
            <a:ext cx="7518400" cy="9144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kumimoji="1"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课程教学目的</a:t>
            </a:r>
            <a:endParaRPr kumimoji="1"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682" y="2908782"/>
            <a:ext cx="8712307" cy="128427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提高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行为健康水平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，掌握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预防疾病知识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126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951688"/>
            <a:ext cx="7518400" cy="9144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kumimoji="1"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课程主要内容</a:t>
            </a:r>
            <a:endParaRPr kumimoji="1"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7931" y="2041187"/>
            <a:ext cx="8845685" cy="4281791"/>
          </a:xfrm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心理健康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疾病预防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健康生活方式 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性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与生殖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健康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安全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应急与避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险</a:t>
            </a:r>
            <a:endParaRPr kumimoji="1"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454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1948</a:t>
            </a:r>
            <a:r>
              <a:rPr lang="zh-CN" altLang="en-US" dirty="0" smtClean="0"/>
              <a:t>年，世界卫生组织（</a:t>
            </a:r>
            <a:r>
              <a:rPr lang="en-US" dirty="0" smtClean="0"/>
              <a:t>WHO</a:t>
            </a:r>
            <a:r>
              <a:rPr lang="zh-CN" altLang="en-US" dirty="0" smtClean="0"/>
              <a:t>）提出</a:t>
            </a:r>
            <a:r>
              <a:rPr lang="en-US" dirty="0" smtClean="0"/>
              <a:t>“</a:t>
            </a:r>
            <a:r>
              <a:rPr lang="zh-CN" altLang="en-US" dirty="0" smtClean="0"/>
              <a:t>健康不仅是没有病和不虚弱，而且是身体、心理、社会功能三方面的完满状态。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1989</a:t>
            </a:r>
            <a:r>
              <a:rPr lang="zh-CN" altLang="en-US" dirty="0" smtClean="0"/>
              <a:t>年，世界卫生组织重新定义健康概念</a:t>
            </a:r>
            <a:r>
              <a:rPr lang="en-US" dirty="0" smtClean="0"/>
              <a:t>“</a:t>
            </a:r>
            <a:r>
              <a:rPr lang="zh-CN" altLang="en-US" dirty="0" smtClean="0"/>
              <a:t>一个人在身体健康、心理健康、社会适应健康和道德健康四个方面皆健全。</a:t>
            </a:r>
            <a:r>
              <a:rPr lang="en-US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 二、心理社会因素概述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charset="-122"/>
              </a:rPr>
              <a:t>人类</a:t>
            </a:r>
            <a:r>
              <a:rPr lang="zh-CN" altLang="en-US" dirty="0" smtClean="0">
                <a:ea typeface="宋体" charset="-122"/>
              </a:rPr>
              <a:t>的身体健康</a:t>
            </a:r>
            <a:r>
              <a:rPr lang="zh-CN" altLang="en-US" dirty="0" smtClean="0">
                <a:ea typeface="宋体" charset="-122"/>
              </a:rPr>
              <a:t>和疾病受心理和社会因素影响。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charset="-122"/>
              </a:rPr>
              <a:t>（一）心理因素：即个人的认知、意志、情绪、个性因素等，如忧郁情绪易导致癌症的发生。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charset="-122"/>
              </a:rPr>
              <a:t>（二）社会因素：社会应激状态会导致疾病的发生。如地震、高考、装修污染、饮食污染、社会经济地位、文化、阶层、职业等。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健康四大基石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合理饮食，</a:t>
            </a:r>
            <a:endParaRPr lang="en-US" altLang="zh-CN" dirty="0" smtClean="0"/>
          </a:p>
          <a:p>
            <a:r>
              <a:rPr lang="zh-CN" altLang="en-US" dirty="0" smtClean="0"/>
              <a:t>适量运动；</a:t>
            </a:r>
            <a:endParaRPr lang="en-US" altLang="zh-CN" dirty="0" smtClean="0"/>
          </a:p>
          <a:p>
            <a:r>
              <a:rPr lang="zh-CN" altLang="en-US" dirty="0" smtClean="0"/>
              <a:t>戒烟限酒，</a:t>
            </a:r>
            <a:endParaRPr lang="en-US" altLang="zh-CN" dirty="0" smtClean="0"/>
          </a:p>
          <a:p>
            <a:r>
              <a:rPr lang="zh-CN" altLang="en-US" dirty="0" smtClean="0"/>
              <a:t>心理平衡。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1604</Words>
  <Application>Microsoft Office PowerPoint</Application>
  <PresentationFormat>自定义</PresentationFormat>
  <Paragraphs>93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2_默认设计模板</vt:lpstr>
      <vt:lpstr>健  康  教  育</vt:lpstr>
      <vt:lpstr>幻灯片 2</vt:lpstr>
      <vt:lpstr>幻灯片 3</vt:lpstr>
      <vt:lpstr>课程要求 1.请假按学校假条模板提交假条； 2.按时上课，课堂问卷提交及时有效，后补无效； 3.问卷信息完整，包括姓名、学号、课程班号、纸张为A4或16开。</vt:lpstr>
      <vt:lpstr>课程教学目的</vt:lpstr>
      <vt:lpstr>课程主要内容</vt:lpstr>
      <vt:lpstr>健康的概念</vt:lpstr>
      <vt:lpstr> 二、心理社会因素概述</vt:lpstr>
      <vt:lpstr>健康四大基石</vt:lpstr>
      <vt:lpstr>心理健康的概念</vt:lpstr>
      <vt:lpstr>美国心理学家赫威斯特   青年10项发展任务</vt:lpstr>
      <vt:lpstr>美国心理学家赫威斯特   青年10项发展任务</vt:lpstr>
      <vt:lpstr>Chickering 大学生发展的“七向量理论”</vt:lpstr>
      <vt:lpstr>美国心理学大师马斯洛（Maslow）  “自我实现者”的画像 </vt:lpstr>
      <vt:lpstr>美国心理学大师马斯洛（Maslow）  “自我实现者”的画像</vt:lpstr>
      <vt:lpstr>美国著名心理学家特尔曼和西尔司的研究</vt:lpstr>
      <vt:lpstr>清华大学优秀学生的人格特征</vt:lpstr>
      <vt:lpstr>大学生心理健康标准： </vt:lpstr>
      <vt:lpstr>WHO健康新十标，五快三良好 </vt:lpstr>
      <vt:lpstr>五快三良好</vt:lpstr>
      <vt:lpstr>医疗的作用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SkyUN.Org</cp:lastModifiedBy>
  <cp:revision>106</cp:revision>
  <dcterms:created xsi:type="dcterms:W3CDTF">2017-09-21T14:57:33Z</dcterms:created>
  <dcterms:modified xsi:type="dcterms:W3CDTF">2019-11-01T03:22:16Z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