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9" r:id="rId2"/>
    <p:sldId id="313" r:id="rId3"/>
    <p:sldId id="351" r:id="rId4"/>
    <p:sldId id="260" r:id="rId5"/>
    <p:sldId id="364" r:id="rId6"/>
    <p:sldId id="261" r:id="rId7"/>
    <p:sldId id="335" r:id="rId8"/>
    <p:sldId id="330" r:id="rId9"/>
    <p:sldId id="263" r:id="rId10"/>
    <p:sldId id="359" r:id="rId11"/>
    <p:sldId id="332" r:id="rId12"/>
    <p:sldId id="336" r:id="rId13"/>
    <p:sldId id="361" r:id="rId14"/>
    <p:sldId id="316" r:id="rId15"/>
    <p:sldId id="266" r:id="rId16"/>
    <p:sldId id="267" r:id="rId17"/>
    <p:sldId id="268" r:id="rId18"/>
    <p:sldId id="269" r:id="rId19"/>
    <p:sldId id="270" r:id="rId20"/>
    <p:sldId id="362" r:id="rId21"/>
    <p:sldId id="363" r:id="rId22"/>
    <p:sldId id="365" r:id="rId23"/>
    <p:sldId id="358" r:id="rId24"/>
    <p:sldId id="310" r:id="rId25"/>
    <p:sldId id="32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60" r:id="rId35"/>
    <p:sldId id="349" r:id="rId36"/>
    <p:sldId id="322" r:id="rId37"/>
    <p:sldId id="355" r:id="rId38"/>
    <p:sldId id="324" r:id="rId39"/>
    <p:sldId id="353" r:id="rId40"/>
    <p:sldId id="354" r:id="rId41"/>
    <p:sldId id="326" r:id="rId42"/>
    <p:sldId id="327" r:id="rId43"/>
    <p:sldId id="35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C6C8AC-E033-46EA-B339-E29A1D20B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FF4904-B04D-4EB6-8C12-D24EDDED1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5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男、女性生殖器官虽有差异，但均可分为内生殖器和外生殖器两部分。内生殖器包括，外生殖器露于体表，主要是交接器官。生殖系统的功能是繁殖后代和形成并保持第二性征。</a:t>
            </a:r>
          </a:p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5564DB-AB0A-472D-AC48-B2650E7A7ECC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323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B54DB-D1A6-413B-8593-30F83FC81B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5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07A9C-CF66-4BAC-B97A-27A51DA7B1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40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0CC32-2E2C-4AF5-A79F-B57CFF14F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01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D4B51-E386-493E-B42F-7F65B0BCB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1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62FC7-D760-4F3C-8F22-28711F93B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69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24BEF-D36B-41D8-A76C-985F7FA51B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98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C18F-B2EA-4DC8-8204-B92BD9707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5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C65E6-68C4-495D-9093-6837FB35A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8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3B5FF-3E8C-45A0-9C5E-66648FF6BD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5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0A95F-BDCA-42E5-9217-16261FBA18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9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DB03D-0303-4BFC-8C04-4168998ACC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5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54FC-F6FA-4814-AF50-4746937824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0C618C7-BDE3-4EA7-9844-DFA8CFB21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325" y="1412875"/>
            <a:ext cx="3641725" cy="9175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</a:rPr>
              <a:t>主要内容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2138" y="1700213"/>
            <a:ext cx="4248150" cy="32400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zh-CN" altLang="en-US" sz="3200" b="1" smtClean="0"/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4000" b="1" smtClean="0"/>
              <a:t>性生理健康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4000" b="1" smtClean="0"/>
              <a:t> 生殖健康 </a:t>
            </a:r>
          </a:p>
        </p:txBody>
      </p:sp>
      <p:pic>
        <p:nvPicPr>
          <p:cNvPr id="614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043608" y="352512"/>
            <a:ext cx="7200800" cy="62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女性</a:t>
            </a:r>
            <a:r>
              <a:rPr lang="zh-CN" altLang="en-US" sz="3600" b="1" dirty="0"/>
              <a:t>每个月排卵</a:t>
            </a:r>
            <a:r>
              <a:rPr lang="en-US" altLang="zh-CN" sz="3600" b="1" dirty="0"/>
              <a:t>1-2</a:t>
            </a:r>
            <a:r>
              <a:rPr lang="zh-CN" altLang="en-US" sz="3600" b="1" dirty="0" smtClean="0"/>
              <a:t>个。</a:t>
            </a:r>
            <a:endParaRPr lang="en-US" altLang="zh-CN" sz="36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女性</a:t>
            </a:r>
            <a:r>
              <a:rPr lang="zh-CN" altLang="en-US" sz="3600" b="1" dirty="0"/>
              <a:t>性成熟期约持续</a:t>
            </a:r>
            <a:r>
              <a:rPr lang="en-US" altLang="zh-CN" sz="3600" b="1" dirty="0"/>
              <a:t>30</a:t>
            </a:r>
            <a:r>
              <a:rPr lang="zh-CN" altLang="en-US" sz="3600" b="1" dirty="0"/>
              <a:t>年，</a:t>
            </a:r>
            <a:r>
              <a:rPr lang="en-US" altLang="zh-CN" sz="3600" b="1" dirty="0"/>
              <a:t>45</a:t>
            </a:r>
            <a:r>
              <a:rPr lang="zh-CN" altLang="en-US" sz="3600" b="1" dirty="0"/>
              <a:t>～</a:t>
            </a:r>
            <a:r>
              <a:rPr lang="en-US" altLang="zh-CN" sz="3600" b="1" dirty="0"/>
              <a:t>50</a:t>
            </a:r>
            <a:r>
              <a:rPr lang="zh-CN" altLang="en-US" sz="3600" b="1" dirty="0"/>
              <a:t>岁，女性卵巢功能开始</a:t>
            </a:r>
            <a:r>
              <a:rPr lang="zh-CN" altLang="en-US" sz="3600" b="1" dirty="0" smtClean="0"/>
              <a:t>衰退</a:t>
            </a:r>
            <a:r>
              <a:rPr lang="zh-CN" altLang="en-US" sz="3600" b="1" dirty="0" smtClean="0"/>
              <a:t>，</a:t>
            </a:r>
            <a:endParaRPr lang="en-US" altLang="zh-CN" sz="36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一生</a:t>
            </a:r>
            <a:r>
              <a:rPr lang="zh-CN" altLang="en-US" sz="3600" b="1" dirty="0"/>
              <a:t>中平均约有</a:t>
            </a:r>
            <a:r>
              <a:rPr lang="en-US" altLang="zh-CN" sz="3600" b="1" dirty="0"/>
              <a:t>400</a:t>
            </a:r>
            <a:r>
              <a:rPr lang="zh-CN" altLang="en-US" sz="3600" b="1" dirty="0"/>
              <a:t>～</a:t>
            </a:r>
            <a:r>
              <a:rPr lang="en-US" altLang="zh-CN" sz="3600" b="1" dirty="0"/>
              <a:t>500</a:t>
            </a:r>
            <a:r>
              <a:rPr lang="zh-CN" altLang="en-US" sz="3600" b="1" dirty="0" smtClean="0"/>
              <a:t>个</a:t>
            </a:r>
            <a:endParaRPr lang="en-US" altLang="zh-CN" sz="36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成熟</a:t>
            </a:r>
            <a:r>
              <a:rPr lang="zh-CN" altLang="en-US" sz="3600" b="1" dirty="0"/>
              <a:t>卵细胞被排出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</p:txBody>
      </p:sp>
      <p:pic>
        <p:nvPicPr>
          <p:cNvPr id="1843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4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女性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23963"/>
            <a:ext cx="79565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女性生殖器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8913"/>
            <a:ext cx="795655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ChangeArrowheads="1"/>
          </p:cNvSpPr>
          <p:nvPr/>
        </p:nvSpPr>
        <p:spPr bwMode="auto">
          <a:xfrm>
            <a:off x="1762125" y="1196975"/>
            <a:ext cx="4754091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女性性生理卫生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⑴每天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清洁外</a:t>
            </a: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阴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/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⑵注意内裤卫生</a:t>
            </a:r>
            <a:endParaRPr lang="en-US" altLang="zh-CN" sz="3600" b="1" dirty="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⑶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注意月经期卫生 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⑷保持乳房卫生 </a:t>
            </a:r>
          </a:p>
        </p:txBody>
      </p:sp>
      <p:pic>
        <p:nvPicPr>
          <p:cNvPr id="2150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412875"/>
            <a:ext cx="7488237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4000" b="1" dirty="0" smtClean="0"/>
              <a:t>身体从儿童发育到成年的阶段，以性成熟为主的一系列身体形态、生理、内分泌、</a:t>
            </a:r>
            <a:br>
              <a:rPr lang="zh-CN" altLang="en-US" sz="4000" b="1" dirty="0" smtClean="0"/>
            </a:br>
            <a:r>
              <a:rPr lang="zh-CN" altLang="en-US" sz="4000" b="1" dirty="0" smtClean="0"/>
              <a:t>心理和行为的突变阶段。</a:t>
            </a:r>
            <a:br>
              <a:rPr lang="zh-CN" altLang="en-US" sz="4000" b="1" dirty="0" smtClean="0"/>
            </a:br>
            <a:r>
              <a:rPr lang="zh-CN" altLang="en-US" sz="4000" b="1" dirty="0" smtClean="0"/>
              <a:t>青春期为</a:t>
            </a:r>
            <a:r>
              <a:rPr lang="en-US" altLang="zh-CN" sz="4000" b="1" dirty="0" smtClean="0"/>
              <a:t>11</a:t>
            </a:r>
            <a:r>
              <a:rPr lang="zh-CN" altLang="en-US" sz="4000" b="1" dirty="0" smtClean="0"/>
              <a:t>～</a:t>
            </a:r>
            <a:r>
              <a:rPr lang="en-US" altLang="zh-CN" sz="4000" b="1" dirty="0" smtClean="0"/>
              <a:t>25</a:t>
            </a:r>
            <a:r>
              <a:rPr lang="zh-CN" altLang="en-US" sz="4000" b="1" dirty="0" smtClean="0"/>
              <a:t>岁之间。</a:t>
            </a:r>
          </a:p>
        </p:txBody>
      </p:sp>
      <p:pic>
        <p:nvPicPr>
          <p:cNvPr id="194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033.gif (22138 bytes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4403725"/>
            <a:ext cx="2193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024.gif (16279 bytes)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12969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303463" y="977900"/>
            <a:ext cx="6084887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 smtClean="0"/>
              <a:t>人体生长</a:t>
            </a:r>
            <a:r>
              <a:rPr lang="zh-CN" altLang="en-US" sz="4000" b="1" dirty="0" smtClean="0"/>
              <a:t>高峰：青春期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rot="2140247">
            <a:off x="4067175" y="3217863"/>
            <a:ext cx="447675" cy="576262"/>
          </a:xfrm>
          <a:prstGeom prst="line">
            <a:avLst/>
          </a:prstGeom>
          <a:noFill/>
          <a:ln w="25400" cap="sq">
            <a:solidFill>
              <a:srgbClr val="00FF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92500" y="3933825"/>
            <a:ext cx="1512888" cy="650875"/>
          </a:xfrm>
          <a:prstGeom prst="rect">
            <a:avLst/>
          </a:prstGeom>
          <a:noFill/>
          <a:ln w="9525" cap="sq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遗 精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508625" y="3933825"/>
            <a:ext cx="1368425" cy="646113"/>
          </a:xfrm>
          <a:prstGeom prst="rect">
            <a:avLst/>
          </a:prstGeom>
          <a:noFill/>
          <a:ln w="9525" cap="sq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 自 慰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rot="810497">
            <a:off x="5867400" y="3286125"/>
            <a:ext cx="684213" cy="533400"/>
          </a:xfrm>
          <a:prstGeom prst="line">
            <a:avLst/>
          </a:prstGeom>
          <a:noFill/>
          <a:ln w="25400" cap="sq">
            <a:solidFill>
              <a:srgbClr val="00FF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1555750" y="3260725"/>
            <a:ext cx="1296988" cy="1255713"/>
            <a:chOff x="1111" y="2976"/>
            <a:chExt cx="817" cy="791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1111" y="3360"/>
              <a:ext cx="817" cy="407"/>
            </a:xfrm>
            <a:prstGeom prst="rect">
              <a:avLst/>
            </a:prstGeom>
            <a:noFill/>
            <a:ln w="9525" cap="sq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3600" b="1" dirty="0">
                  <a:latin typeface="Times New Roman" panose="02020603050405020304" pitchFamily="18" charset="0"/>
                </a:rPr>
                <a:t>月 经</a:t>
              </a: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rot="20789503" flipH="1">
              <a:off x="1465" y="2976"/>
              <a:ext cx="409" cy="336"/>
            </a:xfrm>
            <a:prstGeom prst="line">
              <a:avLst/>
            </a:prstGeom>
            <a:noFill/>
            <a:ln w="25400" cap="sq">
              <a:solidFill>
                <a:srgbClr val="00FFFF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487" name="Picture 9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555750" y="2492375"/>
            <a:ext cx="53213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1" hangingPunct="1">
              <a:defRPr/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青春期性成熟的生理表现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404813"/>
            <a:ext cx="7772400" cy="5949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月经，女性</a:t>
            </a:r>
            <a:r>
              <a:rPr lang="zh-CN" altLang="en-US" b="1" dirty="0">
                <a:solidFill>
                  <a:schemeClr val="tx1"/>
                </a:solidFill>
              </a:rPr>
              <a:t>性成熟的标志。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卵巢排卵后，如无受精，子宫内膜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发生周期性脱落和阴道出血现象。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初潮年龄为</a:t>
            </a:r>
            <a:r>
              <a:rPr lang="en-US" altLang="zh-CN" b="1" dirty="0" smtClean="0">
                <a:solidFill>
                  <a:schemeClr val="tx1"/>
                </a:solidFill>
              </a:rPr>
              <a:t>11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13</a:t>
            </a:r>
            <a:r>
              <a:rPr lang="zh-CN" altLang="en-US" b="1" dirty="0" smtClean="0">
                <a:solidFill>
                  <a:schemeClr val="tx1"/>
                </a:solidFill>
              </a:rPr>
              <a:t>岁，周期为</a:t>
            </a:r>
            <a:r>
              <a:rPr lang="en-US" altLang="zh-CN" b="1" dirty="0" smtClean="0">
                <a:solidFill>
                  <a:schemeClr val="tx1"/>
                </a:solidFill>
              </a:rPr>
              <a:t>21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35</a:t>
            </a:r>
            <a:r>
              <a:rPr lang="zh-CN" altLang="en-US" b="1" dirty="0" smtClean="0">
                <a:solidFill>
                  <a:schemeClr val="tx1"/>
                </a:solidFill>
              </a:rPr>
              <a:t>天，持续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</a:rPr>
              <a:t>天，失血量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30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100</a:t>
            </a:r>
            <a:r>
              <a:rPr lang="zh-CN" altLang="en-US" b="1" dirty="0" smtClean="0">
                <a:solidFill>
                  <a:schemeClr val="tx1"/>
                </a:solidFill>
              </a:rPr>
              <a:t>毫升。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月经期注意：保持局部卫生，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避免着凉，心情舒畅。</a:t>
            </a:r>
          </a:p>
        </p:txBody>
      </p:sp>
      <p:pic>
        <p:nvPicPr>
          <p:cNvPr id="2150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776863" cy="626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遗精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男性性成熟</a:t>
            </a:r>
            <a:r>
              <a:rPr lang="zh-CN" altLang="en-US" b="1" dirty="0" smtClean="0">
                <a:solidFill>
                  <a:schemeClr val="tx1"/>
                </a:solidFill>
              </a:rPr>
              <a:t>的标志，首次遗精年龄为</a:t>
            </a:r>
            <a:r>
              <a:rPr lang="en-US" altLang="zh-CN" b="1" dirty="0" smtClean="0">
                <a:solidFill>
                  <a:schemeClr val="tx1"/>
                </a:solidFill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14</a:t>
            </a:r>
            <a:r>
              <a:rPr lang="zh-CN" altLang="en-US" b="1" dirty="0" smtClean="0">
                <a:solidFill>
                  <a:schemeClr val="tx1"/>
                </a:solidFill>
              </a:rPr>
              <a:t>岁，一般每月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次。每次排出精液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</a:rPr>
              <a:t>毫升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r>
              <a:rPr lang="zh-CN" altLang="en-US" b="1" dirty="0"/>
              <a:t>遗精是在没有性生活时发生射精</a:t>
            </a:r>
            <a:r>
              <a:rPr lang="zh-CN" altLang="en-US" b="1" dirty="0" smtClean="0"/>
              <a:t>，一般</a:t>
            </a:r>
            <a:r>
              <a:rPr lang="zh-CN" altLang="en-US" b="1" dirty="0"/>
              <a:t>是正常生理现象。按照遗精发生时间，分为</a:t>
            </a:r>
            <a:r>
              <a:rPr lang="zh-CN" altLang="en-US" b="1" dirty="0" smtClean="0"/>
              <a:t>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遗</a:t>
            </a:r>
            <a:r>
              <a:rPr lang="zh-CN" altLang="en-US" b="1" dirty="0"/>
              <a:t>和滑</a:t>
            </a:r>
            <a:r>
              <a:rPr lang="zh-CN" altLang="en-US" b="1" dirty="0" smtClean="0"/>
              <a:t>精，发生</a:t>
            </a:r>
            <a:r>
              <a:rPr lang="zh-CN" altLang="en-US" b="1" dirty="0"/>
              <a:t>于睡眠</a:t>
            </a:r>
            <a:r>
              <a:rPr lang="zh-CN" altLang="en-US" b="1" dirty="0" smtClean="0"/>
              <a:t>做梦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过程</a:t>
            </a:r>
            <a:r>
              <a:rPr lang="zh-CN" altLang="en-US" b="1" dirty="0"/>
              <a:t>时叫梦遗，发生在清醒</a:t>
            </a:r>
            <a:r>
              <a:rPr lang="zh-CN" altLang="en-US" b="1" dirty="0" smtClean="0"/>
              <a:t>时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叫</a:t>
            </a:r>
            <a:r>
              <a:rPr lang="zh-CN" altLang="en-US" b="1" dirty="0"/>
              <a:t>滑精。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endParaRPr lang="en-US" altLang="zh-CN" b="1" dirty="0" smtClean="0">
              <a:solidFill>
                <a:schemeClr val="tx1"/>
              </a:solidFill>
            </a:endParaRPr>
          </a:p>
        </p:txBody>
      </p:sp>
      <p:pic>
        <p:nvPicPr>
          <p:cNvPr id="2253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024687" cy="6003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自慰（手淫）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有意识的刺激外生殖器以达到性满足的行为，性成熟期男女均可发生。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通过自慰可以释放内心积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聚的性冲动的能量，以缓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解性冲动导致的心理压力。</a:t>
            </a:r>
          </a:p>
        </p:txBody>
      </p:sp>
      <p:pic>
        <p:nvPicPr>
          <p:cNvPr id="2355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-171450"/>
            <a:ext cx="7669212" cy="65246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b="1" smtClean="0"/>
              <a:t>生殖健康知识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zh-CN" altLang="en-US" b="1" smtClean="0"/>
              <a:t>生殖细胞：配子，即精子和卵子。</a:t>
            </a:r>
            <a:br>
              <a:rPr lang="zh-CN" altLang="en-US" b="1" smtClean="0"/>
            </a:br>
            <a:r>
              <a:rPr lang="zh-CN" altLang="en-US" b="1" smtClean="0"/>
              <a:t>它们仅有</a:t>
            </a:r>
            <a:r>
              <a:rPr lang="en-US" altLang="zh-CN" b="1" smtClean="0"/>
              <a:t>23</a:t>
            </a:r>
            <a:r>
              <a:rPr lang="zh-CN" altLang="en-US" b="1" smtClean="0"/>
              <a:t>条染色体，其中一条为性染色体。不同的是半数精子的染色体或为</a:t>
            </a:r>
            <a:r>
              <a:rPr lang="en-US" altLang="zh-CN" b="1" smtClean="0"/>
              <a:t>23</a:t>
            </a:r>
            <a:r>
              <a:rPr lang="zh-CN" altLang="en-US" b="1" smtClean="0"/>
              <a:t>，</a:t>
            </a:r>
            <a:r>
              <a:rPr lang="en-US" altLang="zh-CN" b="1" smtClean="0"/>
              <a:t>X</a:t>
            </a:r>
            <a:r>
              <a:rPr lang="zh-CN" altLang="en-US" b="1" smtClean="0"/>
              <a:t>，或为</a:t>
            </a:r>
            <a:r>
              <a:rPr lang="en-US" altLang="zh-CN" b="1" smtClean="0"/>
              <a:t>23</a:t>
            </a:r>
            <a:r>
              <a:rPr lang="zh-CN" altLang="en-US" b="1" smtClean="0"/>
              <a:t>，</a:t>
            </a:r>
            <a:r>
              <a:rPr lang="en-US" altLang="zh-CN" b="1" smtClean="0"/>
              <a:t>Y</a:t>
            </a:r>
            <a:r>
              <a:rPr lang="zh-CN" altLang="en-US" b="1" smtClean="0"/>
              <a:t>；</a:t>
            </a:r>
            <a:br>
              <a:rPr lang="zh-CN" altLang="en-US" b="1" smtClean="0"/>
            </a:br>
            <a:r>
              <a:rPr lang="zh-CN" altLang="en-US" b="1" smtClean="0"/>
              <a:t>而卵子的染色体均为</a:t>
            </a:r>
            <a:r>
              <a:rPr lang="en-US" altLang="zh-CN" b="1" smtClean="0"/>
              <a:t>23</a:t>
            </a:r>
            <a:r>
              <a:rPr lang="zh-CN" altLang="en-US" b="1" smtClean="0"/>
              <a:t>，</a:t>
            </a:r>
            <a:r>
              <a:rPr lang="en-US" altLang="zh-CN" b="1" smtClean="0"/>
              <a:t>X</a:t>
            </a:r>
            <a:r>
              <a:rPr lang="zh-CN" altLang="en-US" b="1" smtClean="0"/>
              <a:t>。</a:t>
            </a:r>
            <a:endParaRPr lang="zh-CN" altLang="en-US" smtClean="0"/>
          </a:p>
        </p:txBody>
      </p:sp>
      <p:pic>
        <p:nvPicPr>
          <p:cNvPr id="2457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-26988"/>
            <a:ext cx="5832475" cy="6553201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/>
              <a:t>生殖系统的特点</a:t>
            </a:r>
            <a:br>
              <a:rPr lang="zh-CN" altLang="en-US" b="1" smtClean="0"/>
            </a:br>
            <a:r>
              <a:rPr lang="zh-CN" altLang="en-US" b="1" smtClean="0">
                <a:cs typeface="Arial" panose="020B0604020202020204" pitchFamily="34" charset="0"/>
              </a:rPr>
              <a:t>►</a:t>
            </a:r>
            <a:r>
              <a:rPr lang="zh-CN" altLang="en-US" b="1" smtClean="0"/>
              <a:t>结构存在性别差异 </a:t>
            </a:r>
            <a:br>
              <a:rPr lang="zh-CN" altLang="en-US" b="1" smtClean="0"/>
            </a:br>
            <a:r>
              <a:rPr lang="zh-CN" altLang="en-US" b="1" smtClean="0">
                <a:cs typeface="Arial" panose="020B0604020202020204" pitchFamily="34" charset="0"/>
              </a:rPr>
              <a:t>►</a:t>
            </a:r>
            <a:r>
              <a:rPr lang="zh-CN" altLang="en-US" b="1" smtClean="0"/>
              <a:t>青春期成熟生理功能</a:t>
            </a:r>
            <a:br>
              <a:rPr lang="zh-CN" altLang="en-US" b="1" smtClean="0"/>
            </a:br>
            <a:endParaRPr lang="zh-CN" altLang="en-US" b="1" smtClean="0"/>
          </a:p>
        </p:txBody>
      </p:sp>
      <p:pic>
        <p:nvPicPr>
          <p:cNvPr id="717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7201544" cy="460910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b="1" dirty="0" smtClean="0"/>
              <a:t>受精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成熟的精子与卵子结合形成</a:t>
            </a:r>
            <a:r>
              <a:rPr lang="zh-CN" altLang="en-US" b="1" dirty="0" smtClean="0"/>
              <a:t>受精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卵</a:t>
            </a:r>
            <a:r>
              <a:rPr lang="zh-CN" altLang="en-US" b="1" dirty="0" smtClean="0"/>
              <a:t>的过程。</a:t>
            </a:r>
            <a:br>
              <a:rPr lang="zh-CN" altLang="en-US" b="1" dirty="0" smtClean="0"/>
            </a:br>
            <a:r>
              <a:rPr lang="zh-CN" altLang="en-US" b="1" dirty="0" smtClean="0"/>
              <a:t>卵巢排出的卵子存活时间</a:t>
            </a:r>
            <a:r>
              <a:rPr lang="en-US" altLang="zh-CN" b="1" dirty="0" smtClean="0"/>
              <a:t>12-24</a:t>
            </a:r>
            <a:br>
              <a:rPr lang="en-US" altLang="zh-CN" b="1" dirty="0" smtClean="0"/>
            </a:br>
            <a:r>
              <a:rPr lang="zh-CN" altLang="en-US" b="1" dirty="0" smtClean="0"/>
              <a:t>小时，精子进入女性</a:t>
            </a:r>
            <a:r>
              <a:rPr lang="zh-CN" altLang="en-US" b="1" dirty="0" smtClean="0"/>
              <a:t>生殖道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后保持</a:t>
            </a:r>
            <a:r>
              <a:rPr lang="zh-CN" altLang="en-US" b="1" dirty="0" smtClean="0"/>
              <a:t>的受精能力为</a:t>
            </a:r>
            <a:r>
              <a:rPr lang="en-US" altLang="zh-CN" b="1" dirty="0" smtClean="0"/>
              <a:t>1-3</a:t>
            </a:r>
            <a:r>
              <a:rPr lang="zh-CN" altLang="en-US" b="1" dirty="0" smtClean="0"/>
              <a:t>天</a:t>
            </a:r>
            <a:r>
              <a:rPr lang="zh-CN" altLang="en-US" b="1" dirty="0" smtClean="0"/>
              <a:t>。</a:t>
            </a:r>
            <a:r>
              <a:rPr lang="zh-CN" altLang="en-US" sz="3200" b="1" dirty="0" smtClean="0"/>
              <a:t> 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5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1788"/>
            <a:ext cx="7633592" cy="63373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3200" b="1" dirty="0" smtClean="0"/>
              <a:t>受精卵的形成，需要具备以下条件：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男性正常排精，精子的数量和质量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（形态和功能）均正常，合适精子游动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的液体环境；</a:t>
            </a:r>
            <a:br>
              <a:rPr lang="zh-CN" altLang="en-US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女方产生正常而成熟的卵子，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女性输卵管</a:t>
            </a:r>
            <a:r>
              <a:rPr lang="zh-CN" altLang="en-US" sz="3200" b="1" dirty="0"/>
              <a:t>通畅</a:t>
            </a:r>
            <a:r>
              <a:rPr lang="zh-CN" altLang="en-US" sz="3200" b="1" dirty="0" smtClean="0"/>
              <a:t>；</a:t>
            </a:r>
            <a:br>
              <a:rPr lang="zh-CN" altLang="en-US" sz="3200" b="1" dirty="0" smtClean="0"/>
            </a:b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、排卵前后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天内有性生活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才有受精卵</a:t>
            </a:r>
            <a:r>
              <a:rPr lang="zh-CN" altLang="en-US" sz="3200" b="1" dirty="0"/>
              <a:t>的</a:t>
            </a:r>
            <a:r>
              <a:rPr lang="zh-CN" altLang="en-US" sz="3200" b="1" dirty="0" smtClean="0"/>
              <a:t>形成可能。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 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4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476672"/>
            <a:ext cx="7526337" cy="5716587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引起</a:t>
            </a:r>
            <a:r>
              <a:rPr lang="zh-CN" altLang="en-US" b="1" dirty="0" smtClean="0">
                <a:solidFill>
                  <a:schemeClr val="tx1"/>
                </a:solidFill>
              </a:rPr>
              <a:t>男性不育的精液问题：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一次射精</a:t>
            </a:r>
            <a:r>
              <a:rPr lang="en-US" altLang="zh-CN" b="1" dirty="0" smtClean="0">
                <a:solidFill>
                  <a:schemeClr val="tx1"/>
                </a:solidFill>
              </a:rPr>
              <a:t>&lt; 1ml</a:t>
            </a:r>
            <a:r>
              <a:rPr lang="zh-CN" altLang="en-US" b="1" dirty="0" smtClean="0">
                <a:solidFill>
                  <a:schemeClr val="tx1"/>
                </a:solidFill>
              </a:rPr>
              <a:t>或</a:t>
            </a:r>
            <a:r>
              <a:rPr lang="en-US" altLang="zh-CN" b="1" dirty="0" smtClean="0">
                <a:solidFill>
                  <a:schemeClr val="tx1"/>
                </a:solidFill>
              </a:rPr>
              <a:t>&gt; 8ml</a:t>
            </a:r>
            <a:r>
              <a:rPr lang="zh-CN" altLang="en-US" b="1" dirty="0" smtClean="0">
                <a:solidFill>
                  <a:schemeClr val="tx1"/>
                </a:solidFill>
              </a:rPr>
              <a:t>；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精子密度</a:t>
            </a:r>
            <a:r>
              <a:rPr lang="en-US" altLang="zh-CN" b="1" dirty="0" smtClean="0">
                <a:solidFill>
                  <a:schemeClr val="tx1"/>
                </a:solidFill>
              </a:rPr>
              <a:t>&lt; 600</a:t>
            </a:r>
            <a:r>
              <a:rPr lang="zh-CN" altLang="en-US" b="1" dirty="0" smtClean="0">
                <a:solidFill>
                  <a:schemeClr val="tx1"/>
                </a:solidFill>
              </a:rPr>
              <a:t>万</a:t>
            </a:r>
            <a:r>
              <a:rPr lang="en-US" altLang="zh-CN" b="1" dirty="0" smtClean="0">
                <a:solidFill>
                  <a:schemeClr val="tx1"/>
                </a:solidFill>
              </a:rPr>
              <a:t>/ml</a:t>
            </a:r>
            <a:r>
              <a:rPr lang="zh-CN" altLang="en-US" b="1" dirty="0" smtClean="0">
                <a:solidFill>
                  <a:schemeClr val="tx1"/>
                </a:solidFill>
              </a:rPr>
              <a:t>或排精总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数</a:t>
            </a:r>
            <a:r>
              <a:rPr lang="en-US" altLang="zh-CN" b="1" dirty="0" smtClean="0">
                <a:solidFill>
                  <a:schemeClr val="tx1"/>
                </a:solidFill>
              </a:rPr>
              <a:t>&lt; 2000</a:t>
            </a:r>
            <a:r>
              <a:rPr lang="zh-CN" altLang="en-US" b="1" dirty="0" smtClean="0">
                <a:solidFill>
                  <a:schemeClr val="tx1"/>
                </a:solidFill>
              </a:rPr>
              <a:t>万；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畸形精子数</a:t>
            </a:r>
            <a:r>
              <a:rPr lang="en-US" altLang="zh-CN" b="1" dirty="0" smtClean="0">
                <a:solidFill>
                  <a:schemeClr val="tx1"/>
                </a:solidFill>
              </a:rPr>
              <a:t>&gt; 40%</a:t>
            </a:r>
            <a:r>
              <a:rPr lang="zh-CN" altLang="en-US" b="1" dirty="0" smtClean="0">
                <a:solidFill>
                  <a:schemeClr val="tx1"/>
                </a:solidFill>
              </a:rPr>
              <a:t>或排精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小时后</a:t>
            </a:r>
            <a:r>
              <a:rPr lang="zh-CN" altLang="en-US" b="1" dirty="0" smtClean="0">
                <a:solidFill>
                  <a:schemeClr val="tx1"/>
                </a:solidFill>
              </a:rPr>
              <a:t>活动精子数</a:t>
            </a:r>
            <a:r>
              <a:rPr lang="en-US" altLang="zh-CN" b="1" dirty="0" smtClean="0">
                <a:solidFill>
                  <a:schemeClr val="tx1"/>
                </a:solidFill>
              </a:rPr>
              <a:t>&lt; 20%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9466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4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99592" y="352512"/>
            <a:ext cx="7128792" cy="62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女性</a:t>
            </a:r>
            <a:r>
              <a:rPr lang="zh-CN" altLang="en-US" sz="3600" b="1" dirty="0"/>
              <a:t>的排卵日期一般在下次月经来潮前的</a:t>
            </a:r>
            <a:r>
              <a:rPr lang="en-US" altLang="zh-CN" sz="3600" b="1" dirty="0"/>
              <a:t>14</a:t>
            </a:r>
            <a:r>
              <a:rPr lang="zh-CN" altLang="en-US" sz="3600" b="1" dirty="0"/>
              <a:t>天左右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将</a:t>
            </a:r>
            <a:r>
              <a:rPr lang="zh-CN" altLang="en-US" sz="3600" b="1" dirty="0"/>
              <a:t>排卵日</a:t>
            </a:r>
            <a:r>
              <a:rPr lang="zh-CN" altLang="en-US" sz="3600" b="1" dirty="0" smtClean="0"/>
              <a:t>的前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天和后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天，</a:t>
            </a:r>
            <a:r>
              <a:rPr lang="zh-CN" altLang="en-US" sz="3600" b="1" dirty="0" smtClean="0"/>
              <a:t>连同</a:t>
            </a:r>
            <a:endParaRPr lang="en-US" altLang="zh-CN" sz="36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排卵</a:t>
            </a:r>
            <a:r>
              <a:rPr lang="zh-CN" altLang="en-US" sz="3600" b="1" dirty="0"/>
              <a:t>日</a:t>
            </a:r>
            <a:r>
              <a:rPr lang="zh-CN" altLang="en-US" sz="3600" b="1" dirty="0" smtClean="0"/>
              <a:t>在内共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天称为排卵期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安全期：其余除</a:t>
            </a:r>
            <a:r>
              <a:rPr lang="zh-CN" altLang="en-US" sz="3600" b="1" dirty="0"/>
              <a:t>月经期及</a:t>
            </a:r>
            <a:r>
              <a:rPr lang="zh-CN" altLang="en-US" sz="3600" b="1" dirty="0" smtClean="0"/>
              <a:t>排卵</a:t>
            </a:r>
            <a:endParaRPr lang="en-US" altLang="zh-CN" sz="36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期以外</a:t>
            </a:r>
            <a:r>
              <a:rPr lang="zh-CN" altLang="en-US" sz="3600" b="1" dirty="0" smtClean="0"/>
              <a:t>的</a:t>
            </a:r>
            <a:r>
              <a:rPr lang="zh-CN" altLang="en-US" sz="3600" b="1" dirty="0" smtClean="0"/>
              <a:t>时间。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pic>
        <p:nvPicPr>
          <p:cNvPr id="1843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6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受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465513"/>
            <a:ext cx="5616575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受精卵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9275"/>
            <a:ext cx="4003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5580063" y="1196975"/>
            <a:ext cx="2447925" cy="1008063"/>
          </a:xfrm>
          <a:noFill/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smtClean="0"/>
              <a:t>精卵相遇</a:t>
            </a:r>
            <a:endParaRPr lang="en-US" altLang="zh-CN" b="1" smtClean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331913" y="5084763"/>
            <a:ext cx="36020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受精卵定居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7086600" cy="44656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妊娠</a:t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受精卵形成到胎儿娩出母体的过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程，约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280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天。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受精卵形成时长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0.2 mm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1.5μg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b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1" name="Picture 4" descr="20050613211307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454400"/>
            <a:ext cx="2160587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149725"/>
            <a:ext cx="3632200" cy="2016125"/>
          </a:xfrm>
        </p:spPr>
        <p:txBody>
          <a:bodyPr/>
          <a:lstStyle/>
          <a:p>
            <a:r>
              <a:rPr lang="zh-CN" altLang="en-US" sz="3200" b="1" smtClean="0"/>
              <a:t>受精卵一分为二，是新生命的开始。</a:t>
            </a:r>
          </a:p>
        </p:txBody>
      </p:sp>
      <p:pic>
        <p:nvPicPr>
          <p:cNvPr id="30723" name="Picture 5" descr="20050613211307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4813"/>
            <a:ext cx="38163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6" descr="20050613211307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2930525"/>
            <a:ext cx="374808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4532313" y="701675"/>
            <a:ext cx="41402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受精后</a:t>
            </a:r>
            <a:r>
              <a:rPr lang="en-US" altLang="zh-CN" sz="3200" b="1">
                <a:latin typeface="Arial" panose="020B0604020202020204" pitchFamily="34" charset="0"/>
              </a:rPr>
              <a:t>8</a:t>
            </a:r>
            <a:r>
              <a:rPr lang="zh-CN" altLang="en-US" sz="3200" b="1">
                <a:latin typeface="Arial" panose="020B0604020202020204" pitchFamily="34" charset="0"/>
              </a:rPr>
              <a:t>天。胚芽完成“着陆”，嵌入子宫内膜，发育为数百个细胞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  <a:r>
              <a:rPr lang="zh-CN" altLang="en-US" sz="3200" b="1">
                <a:latin typeface="Arial" panose="020B0604020202020204" pitchFamily="34" charset="0"/>
              </a:rPr>
              <a:t>。</a:t>
            </a:r>
          </a:p>
        </p:txBody>
      </p:sp>
      <p:pic>
        <p:nvPicPr>
          <p:cNvPr id="30726" name="Picture 8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6213" y="295275"/>
            <a:ext cx="2117725" cy="6308725"/>
          </a:xfrm>
        </p:spPr>
        <p:txBody>
          <a:bodyPr/>
          <a:lstStyle/>
          <a:p>
            <a:r>
              <a:rPr lang="zh-CN" altLang="en-US" sz="3200" b="1" smtClean="0"/>
              <a:t>妊娠</a:t>
            </a:r>
            <a:r>
              <a:rPr lang="en-US" altLang="zh-CN" sz="3200" b="1" smtClean="0"/>
              <a:t>6</a:t>
            </a:r>
            <a:r>
              <a:rPr lang="zh-CN" altLang="en-US" sz="3200" b="1" smtClean="0"/>
              <a:t>周，胎芽已隐约可见。胚胎的心跳每分钟</a:t>
            </a:r>
            <a:r>
              <a:rPr lang="en-US" altLang="zh-CN" sz="3200" b="1" smtClean="0"/>
              <a:t>140</a:t>
            </a:r>
            <a:r>
              <a:rPr lang="zh-CN" altLang="en-US" sz="3200" b="1" smtClean="0"/>
              <a:t>～</a:t>
            </a:r>
            <a:r>
              <a:rPr lang="en-US" altLang="zh-CN" sz="3200" b="1" smtClean="0"/>
              <a:t>150</a:t>
            </a:r>
            <a:r>
              <a:rPr lang="zh-CN" altLang="en-US" sz="3200" b="1" smtClean="0"/>
              <a:t>次．是母亲心跳的两倍。</a:t>
            </a:r>
            <a:r>
              <a:rPr lang="zh-CN" altLang="en-US" sz="3200" smtClean="0"/>
              <a:t> </a:t>
            </a:r>
          </a:p>
        </p:txBody>
      </p:sp>
      <p:pic>
        <p:nvPicPr>
          <p:cNvPr id="31747" name="Picture 5" descr="20050613211307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450850"/>
            <a:ext cx="48926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6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5730875"/>
            <a:ext cx="7345362" cy="1206500"/>
          </a:xfrm>
        </p:spPr>
        <p:txBody>
          <a:bodyPr/>
          <a:lstStyle/>
          <a:p>
            <a:r>
              <a:rPr lang="zh-CN" altLang="en-US" sz="3200" b="1" smtClean="0"/>
              <a:t>这是</a:t>
            </a:r>
            <a:r>
              <a:rPr lang="en-US" altLang="zh-CN" sz="3200" b="1" smtClean="0"/>
              <a:t>11</a:t>
            </a:r>
            <a:r>
              <a:rPr lang="zh-CN" altLang="en-US" sz="3200" b="1" smtClean="0"/>
              <a:t>周的胎儿，从</a:t>
            </a:r>
            <a:r>
              <a:rPr lang="en-US" altLang="zh-CN" sz="3200" b="1" smtClean="0"/>
              <a:t>5cm</a:t>
            </a:r>
            <a:r>
              <a:rPr lang="zh-CN" altLang="en-US" sz="3200" b="1" smtClean="0"/>
              <a:t>长到</a:t>
            </a:r>
            <a:r>
              <a:rPr lang="en-US" altLang="zh-CN" sz="3200" b="1" smtClean="0"/>
              <a:t>10</a:t>
            </a:r>
            <a:r>
              <a:rPr lang="zh-CN" altLang="en-US" sz="3200" b="1" smtClean="0"/>
              <a:t>。</a:t>
            </a:r>
          </a:p>
        </p:txBody>
      </p:sp>
      <p:pic>
        <p:nvPicPr>
          <p:cNvPr id="32771" name="Picture 5" descr="20050613211307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35025"/>
            <a:ext cx="68516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6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 descr="胎儿12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620713"/>
            <a:ext cx="7653338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700338" y="5949950"/>
            <a:ext cx="4248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妊娠</a:t>
            </a:r>
            <a:r>
              <a:rPr kumimoji="1" lang="en-US" altLang="zh-CN" sz="3200" b="1">
                <a:latin typeface="Times New Roman" panose="02020603050405020304" pitchFamily="18" charset="0"/>
              </a:rPr>
              <a:t>14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周的胎儿</a:t>
            </a:r>
          </a:p>
        </p:txBody>
      </p:sp>
      <p:pic>
        <p:nvPicPr>
          <p:cNvPr id="33796" name="Picture 7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528638"/>
          </a:xfrm>
        </p:spPr>
        <p:txBody>
          <a:bodyPr/>
          <a:lstStyle/>
          <a:p>
            <a:pPr algn="ctr"/>
            <a:r>
              <a:rPr lang="zh-CN" altLang="en-US" sz="2800" b="1" smtClean="0"/>
              <a:t>生殖系统分部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279525" y="1357313"/>
          <a:ext cx="7150100" cy="40719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6457"/>
                <a:gridCol w="1143004"/>
                <a:gridCol w="2714633"/>
                <a:gridCol w="2286006"/>
              </a:tblGrid>
              <a:tr h="81438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分部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男性生殖器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女性生殖器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rowSpan="3"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内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生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殖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生殖腺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睾丸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卵巢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生殖管道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附睾、输精管、射精管、男性尿道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输卵管、子宫、阴道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附属腺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精囊、前列腺、尿道球腺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前庭大腺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grid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外生殖器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阴囊、阴茎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女阴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2560638" cy="6524625"/>
          </a:xfrm>
        </p:spPr>
        <p:txBody>
          <a:bodyPr/>
          <a:lstStyle/>
          <a:p>
            <a:r>
              <a:rPr lang="zh-CN" altLang="en-US" sz="3200" b="1" smtClean="0"/>
              <a:t>这是</a:t>
            </a:r>
            <a:r>
              <a:rPr lang="en-US" altLang="zh-CN" sz="3200" b="1" smtClean="0"/>
              <a:t>19</a:t>
            </a:r>
            <a:r>
              <a:rPr lang="zh-CN" altLang="en-US" sz="3200" b="1" smtClean="0"/>
              <a:t>周的胎儿。正移动手臂，把手指放在唇边，它可能是饿了，也可能是在思索问题</a:t>
            </a:r>
            <a:r>
              <a:rPr lang="zh-CN" altLang="en-US" sz="3200" smtClean="0"/>
              <a:t> 。</a:t>
            </a:r>
            <a:endParaRPr lang="zh-CN" altLang="en-US" sz="3200" b="1" smtClean="0"/>
          </a:p>
        </p:txBody>
      </p:sp>
      <p:pic>
        <p:nvPicPr>
          <p:cNvPr id="34819" name="Picture 6" descr="20050613211307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04813"/>
            <a:ext cx="5121275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 descr="胎儿睡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20700"/>
            <a:ext cx="7380288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2195513" y="5949950"/>
            <a:ext cx="568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妊娠</a:t>
            </a:r>
            <a:r>
              <a:rPr kumimoji="1" lang="en-US" altLang="zh-CN" sz="3200" b="1">
                <a:latin typeface="Times New Roman" panose="02020603050405020304" pitchFamily="18" charset="0"/>
              </a:rPr>
              <a:t>24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周的胎儿在睡觉</a:t>
            </a:r>
          </a:p>
        </p:txBody>
      </p:sp>
      <p:pic>
        <p:nvPicPr>
          <p:cNvPr id="35844" name="Picture 7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4292600"/>
            <a:ext cx="6481763" cy="2232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smtClean="0"/>
              <a:t>这是妊娠</a:t>
            </a:r>
            <a:r>
              <a:rPr lang="en-US" altLang="zh-CN" sz="3200" b="1" smtClean="0"/>
              <a:t>26</a:t>
            </a:r>
            <a:r>
              <a:rPr lang="zh-CN" altLang="en-US" sz="3200" b="1" smtClean="0"/>
              <a:t>周的胎儿，会做很多的动作啦！或做广播体操，或练中国的太极。</a:t>
            </a:r>
          </a:p>
        </p:txBody>
      </p:sp>
      <p:pic>
        <p:nvPicPr>
          <p:cNvPr id="36867" name="Picture 5" descr="20050613211307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775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6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304800"/>
            <a:ext cx="2128838" cy="6076950"/>
          </a:xfrm>
        </p:spPr>
        <p:txBody>
          <a:bodyPr/>
          <a:lstStyle/>
          <a:p>
            <a:r>
              <a:rPr lang="zh-CN" altLang="en-US" sz="3200" b="1" smtClean="0"/>
              <a:t>这是</a:t>
            </a:r>
            <a:r>
              <a:rPr lang="en-US" altLang="zh-CN" sz="3200" b="1" smtClean="0"/>
              <a:t>28</a:t>
            </a:r>
            <a:r>
              <a:rPr lang="zh-CN" altLang="en-US" sz="3200" b="1" smtClean="0"/>
              <a:t>～</a:t>
            </a:r>
            <a:r>
              <a:rPr lang="en-US" altLang="zh-CN" sz="3200" b="1" smtClean="0"/>
              <a:t>32</a:t>
            </a:r>
            <a:r>
              <a:rPr lang="zh-CN" altLang="en-US" sz="3200" b="1" smtClean="0"/>
              <a:t>周的胎儿。 已经有些思想了，有时比较迷茫，不知自己将成为怎样的一个人！</a:t>
            </a:r>
          </a:p>
        </p:txBody>
      </p:sp>
      <p:pic>
        <p:nvPicPr>
          <p:cNvPr id="37891" name="Picture 5" descr="20050613211307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31788"/>
            <a:ext cx="5284788" cy="626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7" descr="200506132113072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503238"/>
            <a:ext cx="4249738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1258888" y="1052513"/>
            <a:ext cx="259238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妊娠足月的胎儿，约</a:t>
            </a:r>
            <a:r>
              <a:rPr lang="en-US" altLang="zh-CN" sz="3200" b="1"/>
              <a:t>38</a:t>
            </a:r>
            <a:r>
              <a:rPr lang="zh-CN" altLang="en-US" sz="3200" b="1"/>
              <a:t>～</a:t>
            </a:r>
            <a:r>
              <a:rPr lang="en-US" altLang="zh-CN" sz="3200" b="1"/>
              <a:t>41</a:t>
            </a:r>
            <a:r>
              <a:rPr lang="zh-CN" altLang="en-US" sz="3200" b="1"/>
              <a:t>周。</a:t>
            </a:r>
            <a:r>
              <a:rPr lang="zh-CN" altLang="en-US" sz="3200" b="1">
                <a:latin typeface="Arial" panose="020B0604020202020204" pitchFamily="34" charset="0"/>
              </a:rPr>
              <a:t>经过一番天旋地转的打拼，终于从天堂来到了人间 。</a:t>
            </a:r>
          </a:p>
        </p:txBody>
      </p:sp>
    </p:spTree>
    <p:extLst>
      <p:ext uri="{BB962C8B-B14F-4D97-AF65-F5344CB8AC3E}">
        <p14:creationId xmlns:p14="http://schemas.microsoft.com/office/powerpoint/2010/main" val="2238951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6121400" cy="44656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分娩</a:t>
            </a:r>
            <a:br>
              <a:rPr lang="zh-CN" altLang="en-US" b="1" smtClean="0"/>
            </a:br>
            <a:r>
              <a:rPr lang="zh-CN" altLang="en-US" b="1" smtClean="0"/>
              <a:t>胎儿自子宫娩出母体的过程。包括自然分娩、手术分娩。出生时身长</a:t>
            </a:r>
            <a:r>
              <a:rPr lang="en-US" altLang="zh-CN" b="1" smtClean="0"/>
              <a:t>500mm</a:t>
            </a:r>
            <a:r>
              <a:rPr lang="zh-CN" altLang="en-US" b="1" smtClean="0"/>
              <a:t>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体重</a:t>
            </a:r>
            <a:r>
              <a:rPr lang="en-US" altLang="zh-CN" b="1" smtClean="0"/>
              <a:t>3000g</a:t>
            </a:r>
            <a:r>
              <a:rPr lang="zh-CN" altLang="en-US" b="1" smtClean="0"/>
              <a:t>。</a:t>
            </a:r>
          </a:p>
        </p:txBody>
      </p:sp>
      <p:pic>
        <p:nvPicPr>
          <p:cNvPr id="3891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148013"/>
            <a:ext cx="404177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1609725" y="1062038"/>
            <a:ext cx="5554663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避孕的原理与主要方法</a:t>
            </a:r>
            <a:r>
              <a:rPr lang="zh-CN" altLang="en-US" smtClean="0"/>
              <a:t> </a:t>
            </a:r>
          </a:p>
        </p:txBody>
      </p:sp>
      <p:sp>
        <p:nvSpPr>
          <p:cNvPr id="41987" name="Rectangle 9"/>
          <p:cNvSpPr>
            <a:spLocks noChangeArrowheads="1"/>
          </p:cNvSpPr>
          <p:nvPr/>
        </p:nvSpPr>
        <p:spPr bwMode="auto">
          <a:xfrm>
            <a:off x="395288" y="2274888"/>
            <a:ext cx="75819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2954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7526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2098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6670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4000" b="1">
                <a:solidFill>
                  <a:schemeClr val="tx2"/>
                </a:solidFill>
              </a:rPr>
              <a:t>      </a:t>
            </a:r>
            <a:r>
              <a:rPr lang="zh-CN" altLang="en-US" sz="3600" b="1">
                <a:solidFill>
                  <a:schemeClr val="tx2"/>
                </a:solidFill>
              </a:rPr>
              <a:t>抗排卵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原理：抑制卵巢排卵。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方法：口服避孕药，短效、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3600" b="1">
                <a:solidFill>
                  <a:schemeClr val="tx2"/>
                </a:solidFill>
              </a:rPr>
              <a:t>          </a:t>
            </a:r>
            <a:r>
              <a:rPr lang="zh-CN" altLang="en-US" sz="3600" b="1">
                <a:solidFill>
                  <a:schemeClr val="tx2"/>
                </a:solidFill>
              </a:rPr>
              <a:t>长效；透皮帖、避孕针。</a:t>
            </a:r>
          </a:p>
        </p:txBody>
      </p:sp>
      <p:pic>
        <p:nvPicPr>
          <p:cNvPr id="41988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268760"/>
            <a:ext cx="6428903" cy="4176713"/>
          </a:xfrm>
        </p:spPr>
        <p:txBody>
          <a:bodyPr/>
          <a:lstStyle/>
          <a:p>
            <a:pPr indent="-83820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抗生精</a:t>
            </a:r>
            <a:br>
              <a:rPr lang="zh-CN" altLang="en-US" b="1" dirty="0" smtClean="0"/>
            </a:br>
            <a:r>
              <a:rPr lang="zh-CN" altLang="en-US" b="1" dirty="0" smtClean="0"/>
              <a:t> 原理：抑制精子</a:t>
            </a:r>
            <a:r>
              <a:rPr lang="zh-CN" altLang="en-US" b="1" smtClean="0"/>
              <a:t>的</a:t>
            </a:r>
            <a:r>
              <a:rPr lang="zh-CN" altLang="en-US" b="1" smtClean="0"/>
              <a:t>生成。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r>
              <a:rPr lang="zh-CN" altLang="en-US" b="1" dirty="0" smtClean="0"/>
              <a:t>方法：口服避孕药，如醋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酸棉酚、庚酸睾酮。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457200" y="7731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panose="020B0604020202020204" pitchFamily="34" charset="0"/>
              </a:rPr>
              <a:t>避孕的原理与主要方法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2228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68313" y="4857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panose="020B0604020202020204" pitchFamily="34" charset="0"/>
              </a:rPr>
              <a:t>避孕的原理与主要方法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71550" y="1485900"/>
            <a:ext cx="7704138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>
                <a:latin typeface="Arial" panose="020B0604020202020204" pitchFamily="34" charset="0"/>
              </a:rPr>
              <a:t>抗着床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>
                <a:latin typeface="Arial" panose="020B0604020202020204" pitchFamily="34" charset="0"/>
              </a:rPr>
              <a:t>原理：阻止受精卵在子宫内膜的着床。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>
                <a:latin typeface="Arial" panose="020B0604020202020204" pitchFamily="34" charset="0"/>
              </a:rPr>
              <a:t>方法：宫内节育器（避孕环）</a:t>
            </a:r>
          </a:p>
        </p:txBody>
      </p:sp>
      <p:pic>
        <p:nvPicPr>
          <p:cNvPr id="44036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486" y="1700808"/>
            <a:ext cx="7704013" cy="4525963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dirty="0" smtClean="0"/>
              <a:t>屏障法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dirty="0" smtClean="0"/>
              <a:t>原理：阻段精卵相遇。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dirty="0" smtClean="0"/>
              <a:t>方法：输精管结扎（男性）、</a:t>
            </a:r>
            <a:endParaRPr lang="en-US" altLang="zh-CN" sz="3600" b="1" dirty="0" smtClean="0"/>
          </a:p>
          <a:p>
            <a:pPr marL="609600" indent="-609600"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dirty="0" smtClean="0"/>
              <a:t>输卵管</a:t>
            </a:r>
            <a:r>
              <a:rPr lang="zh-CN" altLang="en-US" sz="3600" b="1" dirty="0"/>
              <a:t>结扎</a:t>
            </a:r>
            <a:r>
              <a:rPr lang="zh-CN" altLang="en-US" sz="3600" b="1" dirty="0" smtClean="0"/>
              <a:t>（女性）、</a:t>
            </a:r>
            <a:endParaRPr lang="en-US" altLang="zh-CN" sz="3600" b="1" dirty="0"/>
          </a:p>
          <a:p>
            <a:pPr marL="609600" indent="-609600"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dirty="0" smtClean="0"/>
              <a:t>安全套（避孕套）、阴道膈膜。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>
          <a:xfrm>
            <a:off x="1589856" y="908720"/>
            <a:ext cx="7086600" cy="719361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避孕的原理与主要方法</a:t>
            </a:r>
            <a:r>
              <a:rPr lang="zh-CN" altLang="en-US" dirty="0" smtClean="0"/>
              <a:t> </a:t>
            </a:r>
          </a:p>
        </p:txBody>
      </p:sp>
      <p:pic>
        <p:nvPicPr>
          <p:cNvPr id="54276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0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71550" y="620713"/>
            <a:ext cx="7777163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男性生殖器官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内生殖器：睾丸</a:t>
            </a:r>
            <a:r>
              <a:rPr lang="en-US" altLang="zh-CN" sz="3600" b="1">
                <a:solidFill>
                  <a:schemeClr val="tx2"/>
                </a:solidFill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zh-CN" sz="3600" b="1">
                <a:solidFill>
                  <a:schemeClr val="tx2"/>
                </a:solidFill>
              </a:rPr>
              <a:t>睾丸</a:t>
            </a:r>
            <a:r>
              <a:rPr lang="zh-CN" altLang="en-US" sz="3600" b="1">
                <a:solidFill>
                  <a:schemeClr val="tx2"/>
                </a:solidFill>
              </a:rPr>
              <a:t>：</a:t>
            </a:r>
            <a:r>
              <a:rPr lang="zh-CN" altLang="zh-CN" sz="3600" b="1">
                <a:solidFill>
                  <a:schemeClr val="tx2"/>
                </a:solidFill>
              </a:rPr>
              <a:t>男</a:t>
            </a:r>
            <a:r>
              <a:rPr lang="zh-CN" altLang="en-US" sz="3600" b="1">
                <a:solidFill>
                  <a:schemeClr val="tx2"/>
                </a:solidFill>
              </a:rPr>
              <a:t>性性</a:t>
            </a:r>
            <a:r>
              <a:rPr lang="zh-CN" altLang="zh-CN" sz="3600" b="1">
                <a:solidFill>
                  <a:schemeClr val="tx2"/>
                </a:solidFill>
              </a:rPr>
              <a:t>腺，产生精子</a:t>
            </a:r>
            <a:r>
              <a:rPr lang="zh-CN" altLang="en-US" sz="3600" b="1">
                <a:solidFill>
                  <a:schemeClr val="tx2"/>
                </a:solidFill>
              </a:rPr>
              <a:t>、分泌</a:t>
            </a:r>
            <a:r>
              <a:rPr lang="zh-CN" altLang="zh-CN" sz="3600" b="1">
                <a:solidFill>
                  <a:schemeClr val="tx2"/>
                </a:solidFill>
              </a:rPr>
              <a:t>雄激素。刺激雄性器官发育，维持正常性</a:t>
            </a:r>
            <a:r>
              <a:rPr lang="zh-CN" altLang="en-US" sz="3600" b="1">
                <a:solidFill>
                  <a:schemeClr val="tx2"/>
                </a:solidFill>
              </a:rPr>
              <a:t>功能</a:t>
            </a:r>
            <a:r>
              <a:rPr lang="zh-CN" altLang="zh-CN" sz="3600" b="1">
                <a:solidFill>
                  <a:schemeClr val="tx2"/>
                </a:solidFill>
              </a:rPr>
              <a:t>。</a:t>
            </a:r>
            <a:r>
              <a:rPr lang="en-US" altLang="zh-CN" sz="3600" b="1">
                <a:solidFill>
                  <a:schemeClr val="tx2"/>
                </a:solidFill>
              </a:rPr>
              <a:t/>
            </a:r>
            <a:br>
              <a:rPr lang="en-US" altLang="zh-CN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输出管道：附睾、输精管、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          </a:t>
            </a:r>
            <a:r>
              <a:rPr lang="zh-CN" altLang="en-US" sz="3600" b="1"/>
              <a:t>射精管；</a:t>
            </a:r>
            <a:r>
              <a:rPr lang="zh-CN" altLang="en-US" sz="3600" b="1">
                <a:solidFill>
                  <a:schemeClr val="tx2"/>
                </a:solidFill>
              </a:rPr>
              <a:t> 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附属腺体：精囊腺、尿道球腺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          前列腺；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外生殖器：阴茎、阴囊。</a:t>
            </a:r>
          </a:p>
        </p:txBody>
      </p:sp>
      <p:pic>
        <p:nvPicPr>
          <p:cNvPr id="10243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103" y="548680"/>
            <a:ext cx="7343775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200" b="1" dirty="0"/>
              <a:t>安全套的正确使用</a:t>
            </a:r>
            <a:r>
              <a:rPr lang="zh-CN" altLang="zh-CN" sz="3200" b="1" dirty="0" smtClean="0"/>
              <a:t>方法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zh-CN" sz="3200" dirty="0" smtClean="0"/>
              <a:t>⑴</a:t>
            </a:r>
            <a:r>
              <a:rPr lang="zh-CN" altLang="en-US" sz="3200" dirty="0" smtClean="0"/>
              <a:t>每次更新，</a:t>
            </a:r>
            <a:r>
              <a:rPr lang="zh-CN" altLang="zh-CN" sz="3200" dirty="0" smtClean="0"/>
              <a:t>注意有效期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zh-CN" sz="3200" dirty="0" smtClean="0"/>
              <a:t>⑵</a:t>
            </a:r>
            <a:r>
              <a:rPr lang="zh-CN" altLang="zh-CN" sz="3200" dirty="0"/>
              <a:t>撕开包装时检查有无</a:t>
            </a:r>
            <a:r>
              <a:rPr lang="zh-CN" altLang="zh-CN" sz="3200" dirty="0" smtClean="0"/>
              <a:t>漏气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zh-CN" sz="3200" dirty="0" smtClean="0"/>
              <a:t>⑶</a:t>
            </a:r>
            <a:r>
              <a:rPr lang="zh-CN" altLang="zh-CN" sz="3200" dirty="0"/>
              <a:t>带安全套前要用手捏紧安全套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zh-CN" sz="3200" dirty="0"/>
              <a:t>顶端的小</a:t>
            </a:r>
            <a:r>
              <a:rPr lang="zh-CN" altLang="en-US" sz="3200" dirty="0"/>
              <a:t>气</a:t>
            </a:r>
            <a:r>
              <a:rPr lang="zh-CN" altLang="zh-CN" sz="3200" dirty="0"/>
              <a:t>囊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排空气</a:t>
            </a:r>
            <a:r>
              <a:rPr lang="zh-CN" altLang="zh-CN" sz="3200" dirty="0" smtClean="0"/>
              <a:t>囊</a:t>
            </a:r>
            <a:r>
              <a:rPr lang="zh-CN" altLang="en-US" sz="3200" dirty="0" smtClean="0"/>
              <a:t>内气体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zh-CN" sz="3200" dirty="0"/>
              <a:t>⑷</a:t>
            </a:r>
            <a:r>
              <a:rPr lang="zh-CN" altLang="zh-CN" sz="3200" dirty="0" smtClean="0"/>
              <a:t>阴茎勃起</a:t>
            </a:r>
            <a:r>
              <a:rPr lang="zh-CN" altLang="zh-CN" sz="3200" dirty="0"/>
              <a:t>后，一定要在接触</a:t>
            </a:r>
            <a:r>
              <a:rPr lang="zh-CN" altLang="zh-CN" sz="3200" dirty="0" smtClean="0"/>
              <a:t>对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zh-CN" sz="3200" dirty="0" smtClean="0"/>
              <a:t>方</a:t>
            </a:r>
            <a:r>
              <a:rPr lang="zh-CN" altLang="zh-CN" sz="3200" dirty="0"/>
              <a:t>生殖器前戴上</a:t>
            </a:r>
            <a:r>
              <a:rPr lang="zh-CN" altLang="zh-CN" sz="3200" dirty="0" smtClean="0"/>
              <a:t>安全套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zh-CN" sz="3200" dirty="0" smtClean="0"/>
              <a:t>⑸</a:t>
            </a:r>
            <a:r>
              <a:rPr lang="zh-CN" altLang="zh-CN" sz="3200" dirty="0"/>
              <a:t>射精后，要在阴茎还未松软</a:t>
            </a:r>
            <a:r>
              <a:rPr lang="zh-CN" altLang="zh-CN" sz="3200" dirty="0" smtClean="0"/>
              <a:t>前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zh-CN" sz="3200" dirty="0" smtClean="0"/>
              <a:t>将</a:t>
            </a:r>
            <a:r>
              <a:rPr lang="zh-CN" altLang="zh-CN" sz="3200" dirty="0"/>
              <a:t>阴茎从对方体内</a:t>
            </a:r>
            <a:r>
              <a:rPr lang="zh-CN" altLang="zh-CN" sz="3200" dirty="0" smtClean="0"/>
              <a:t>退出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zh-CN" sz="3200" dirty="0" smtClean="0"/>
              <a:t>⑹使用</a:t>
            </a:r>
            <a:r>
              <a:rPr lang="zh-CN" altLang="zh-CN" sz="3200" dirty="0"/>
              <a:t>过的安全套打折后</a:t>
            </a:r>
            <a:r>
              <a:rPr lang="zh-CN" altLang="zh-CN" sz="3200" dirty="0" smtClean="0"/>
              <a:t>扔掉。</a:t>
            </a:r>
            <a:endParaRPr lang="zh-CN" altLang="zh-CN" sz="3200" dirty="0"/>
          </a:p>
        </p:txBody>
      </p:sp>
      <p:pic>
        <p:nvPicPr>
          <p:cNvPr id="54276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1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773113"/>
            <a:ext cx="2592388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人工流产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855788"/>
            <a:ext cx="7272337" cy="4525962"/>
          </a:xfrm>
        </p:spPr>
        <p:txBody>
          <a:bodyPr/>
          <a:lstStyle/>
          <a:p>
            <a:pPr eaLnBrk="1" hangingPunct="1">
              <a:lnSpc>
                <a:spcPts val="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3600" b="1" smtClean="0"/>
              <a:t> </a:t>
            </a:r>
            <a:r>
              <a:rPr lang="zh-CN" altLang="en-US" sz="3600" b="1" smtClean="0"/>
              <a:t>妊娠</a:t>
            </a:r>
            <a:r>
              <a:rPr lang="en-US" altLang="zh-CN" sz="3600" b="1" smtClean="0"/>
              <a:t>10</a:t>
            </a:r>
            <a:r>
              <a:rPr lang="zh-CN" altLang="en-US" sz="3600" b="1" smtClean="0"/>
              <a:t>周内采用人工或药物方法终止妊娠称为早期妊娠终止，也称为人工流产术。</a:t>
            </a:r>
          </a:p>
          <a:p>
            <a:pPr eaLnBrk="1" hangingPunct="1">
              <a:lnSpc>
                <a:spcPts val="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smtClean="0">
                <a:solidFill>
                  <a:srgbClr val="FF0000"/>
                </a:solidFill>
              </a:rPr>
              <a:t>  避孕失败的补救措施。</a:t>
            </a:r>
            <a:endParaRPr lang="zh-CN" altLang="en-US" sz="3600" smtClean="0"/>
          </a:p>
        </p:txBody>
      </p:sp>
      <p:pic>
        <p:nvPicPr>
          <p:cNvPr id="46084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人工流产的危害</a:t>
            </a:r>
            <a:r>
              <a:rPr lang="zh-CN" altLang="en-US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568450"/>
            <a:ext cx="6130925" cy="52451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b="1" dirty="0" smtClean="0"/>
              <a:t>1.  </a:t>
            </a:r>
            <a:r>
              <a:rPr lang="zh-CN" altLang="en-US" sz="3600" b="1" dirty="0" smtClean="0"/>
              <a:t>手术过程中的损害</a:t>
            </a:r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sz="3600" b="1" dirty="0" smtClean="0"/>
              <a:t>2. </a:t>
            </a:r>
            <a:r>
              <a:rPr lang="zh-CN" altLang="en-US" sz="3600" b="1" dirty="0" smtClean="0"/>
              <a:t>宫颈或宫腔粘连</a:t>
            </a:r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sz="3600" b="1" dirty="0" smtClean="0"/>
              <a:t>3. </a:t>
            </a:r>
            <a:r>
              <a:rPr lang="zh-CN" altLang="en-US" sz="3600" b="1" dirty="0" smtClean="0"/>
              <a:t>流产后感染</a:t>
            </a:r>
            <a:endParaRPr lang="en-US" altLang="zh-CN" sz="3600" b="1" dirty="0" smtClean="0"/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sz="3600" b="1" dirty="0" smtClean="0"/>
              <a:t>4. </a:t>
            </a:r>
            <a:r>
              <a:rPr lang="zh-CN" altLang="en-US" sz="3600" b="1" dirty="0" smtClean="0"/>
              <a:t>月经失调</a:t>
            </a:r>
            <a:endParaRPr lang="en-US" altLang="zh-CN" sz="3600" b="1" dirty="0" smtClean="0"/>
          </a:p>
          <a:p>
            <a:pPr marL="742950" indent="-74295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eriod" startAt="5"/>
              <a:defRPr/>
            </a:pPr>
            <a:r>
              <a:rPr lang="zh-CN" altLang="en-US" sz="3600" b="1" smtClean="0"/>
              <a:t>导致不孕症</a:t>
            </a:r>
            <a:endParaRPr lang="zh-CN" altLang="en-US" sz="3600" b="1" dirty="0" smtClean="0"/>
          </a:p>
        </p:txBody>
      </p:sp>
      <p:pic>
        <p:nvPicPr>
          <p:cNvPr id="47108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04138" cy="6192838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zh-CN" sz="2800" b="1" dirty="0">
                <a:latin typeface="+mn-ea"/>
                <a:ea typeface="+mn-ea"/>
              </a:rPr>
              <a:t>健康四大</a:t>
            </a:r>
            <a:r>
              <a:rPr lang="zh-CN" altLang="zh-CN" sz="2800" b="1" dirty="0" smtClean="0">
                <a:latin typeface="+mn-ea"/>
                <a:ea typeface="+mn-ea"/>
              </a:rPr>
              <a:t>基石问卷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en-US" sz="2800" b="1" dirty="0" smtClean="0">
                <a:latin typeface="+mn-ea"/>
                <a:ea typeface="+mn-ea"/>
              </a:rPr>
              <a:t>姓名           学号</a:t>
            </a:r>
            <a:r>
              <a:rPr lang="zh-CN" altLang="zh-CN" sz="2800" b="1" dirty="0">
                <a:latin typeface="+mn-ea"/>
                <a:ea typeface="+mn-ea"/>
              </a:rPr>
              <a:t/>
            </a:r>
            <a:br>
              <a:rPr lang="zh-CN" altLang="zh-CN" sz="2800" b="1" dirty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>1.</a:t>
            </a:r>
            <a:r>
              <a:rPr lang="zh-CN" altLang="zh-CN" sz="2800" b="1" spc="-40" dirty="0" smtClean="0">
                <a:latin typeface="+mn-ea"/>
                <a:ea typeface="+mn-ea"/>
              </a:rPr>
              <a:t>写出</a:t>
            </a:r>
            <a:r>
              <a:rPr lang="zh-CN" altLang="zh-CN" sz="2800" b="1" spc="-40" dirty="0">
                <a:latin typeface="+mn-ea"/>
                <a:ea typeface="+mn-ea"/>
              </a:rPr>
              <a:t>你的身高、体重</a:t>
            </a:r>
            <a:r>
              <a:rPr lang="zh-CN" altLang="zh-CN" sz="2800" b="1" spc="-40" dirty="0" smtClean="0">
                <a:latin typeface="+mn-ea"/>
                <a:ea typeface="+mn-ea"/>
              </a:rPr>
              <a:t>、体重</a:t>
            </a:r>
            <a:r>
              <a:rPr lang="zh-CN" altLang="zh-CN" sz="2800" b="1" spc="-40" dirty="0">
                <a:latin typeface="+mn-ea"/>
                <a:ea typeface="+mn-ea"/>
              </a:rPr>
              <a:t>指数（</a:t>
            </a:r>
            <a:r>
              <a:rPr lang="en-US" altLang="zh-CN" sz="2800" b="1" spc="-40" dirty="0">
                <a:latin typeface="+mn-ea"/>
                <a:ea typeface="+mn-ea"/>
              </a:rPr>
              <a:t>BMI=</a:t>
            </a:r>
            <a:r>
              <a:rPr lang="zh-CN" altLang="zh-CN" sz="2800" b="1" spc="-40" dirty="0">
                <a:latin typeface="+mn-ea"/>
                <a:ea typeface="+mn-ea"/>
              </a:rPr>
              <a:t>体重（</a:t>
            </a:r>
            <a:r>
              <a:rPr lang="en-US" altLang="zh-CN" sz="2800" b="1" spc="-40" dirty="0">
                <a:latin typeface="+mn-ea"/>
                <a:ea typeface="+mn-ea"/>
              </a:rPr>
              <a:t>kg</a:t>
            </a:r>
            <a:r>
              <a:rPr lang="zh-CN" altLang="zh-CN" sz="2800" b="1" spc="-40" dirty="0">
                <a:latin typeface="+mn-ea"/>
                <a:ea typeface="+mn-ea"/>
              </a:rPr>
              <a:t>）／身高（</a:t>
            </a:r>
            <a:r>
              <a:rPr lang="en-US" altLang="zh-CN" sz="2800" b="1" spc="-40" dirty="0">
                <a:latin typeface="+mn-ea"/>
                <a:ea typeface="+mn-ea"/>
              </a:rPr>
              <a:t>m</a:t>
            </a:r>
            <a:r>
              <a:rPr lang="zh-CN" altLang="zh-CN" sz="2800" b="1" spc="-40" dirty="0">
                <a:latin typeface="+mn-ea"/>
                <a:ea typeface="+mn-ea"/>
              </a:rPr>
              <a:t>）</a:t>
            </a:r>
            <a:r>
              <a:rPr lang="en-US" altLang="zh-CN" sz="2800" b="1" spc="-40" baseline="30000" dirty="0">
                <a:latin typeface="+mn-ea"/>
                <a:ea typeface="+mn-ea"/>
              </a:rPr>
              <a:t>2</a:t>
            </a:r>
            <a:r>
              <a:rPr lang="en-US" altLang="zh-CN" sz="2800" b="1" spc="-40" dirty="0">
                <a:latin typeface="+mn-ea"/>
                <a:ea typeface="+mn-ea"/>
              </a:rPr>
              <a:t> </a:t>
            </a:r>
            <a:r>
              <a:rPr lang="zh-CN" altLang="zh-CN" sz="2800" b="1" spc="-40" dirty="0">
                <a:latin typeface="+mn-ea"/>
                <a:ea typeface="+mn-ea"/>
              </a:rPr>
              <a:t>）、血压 、心率、肺活量。 </a:t>
            </a:r>
            <a:r>
              <a:rPr lang="zh-CN" altLang="zh-CN" sz="2800" b="1" kern="900" dirty="0">
                <a:latin typeface="+mn-ea"/>
                <a:ea typeface="+mn-ea"/>
              </a:rPr>
              <a:t/>
            </a:r>
            <a:br>
              <a:rPr lang="zh-CN" altLang="zh-CN" sz="2800" b="1" kern="900" dirty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>2.</a:t>
            </a:r>
            <a:r>
              <a:rPr lang="zh-CN" altLang="zh-CN" sz="2800" b="1" dirty="0" smtClean="0">
                <a:latin typeface="+mn-ea"/>
                <a:ea typeface="+mn-ea"/>
              </a:rPr>
              <a:t>按照</a:t>
            </a:r>
            <a:r>
              <a:rPr lang="zh-CN" altLang="zh-CN" sz="2800" b="1" dirty="0">
                <a:latin typeface="+mn-ea"/>
                <a:ea typeface="+mn-ea"/>
              </a:rPr>
              <a:t>你的饮食习惯为下列食物连线：</a:t>
            </a:r>
            <a:br>
              <a:rPr lang="zh-CN" altLang="zh-CN" sz="2800" b="1" dirty="0">
                <a:latin typeface="+mn-ea"/>
                <a:ea typeface="+mn-ea"/>
              </a:rPr>
            </a:b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latin typeface="+mn-ea"/>
                <a:ea typeface="+mn-ea"/>
              </a:rPr>
              <a:t>水果</a:t>
            </a:r>
            <a:r>
              <a:rPr lang="zh-CN" altLang="zh-CN" sz="2800" b="1" dirty="0">
                <a:latin typeface="+mn-ea"/>
                <a:ea typeface="+mn-ea"/>
              </a:rPr>
              <a:t>蔬菜类</a:t>
            </a:r>
            <a:r>
              <a:rPr lang="en-US" altLang="zh-CN" sz="2800" b="1" dirty="0">
                <a:latin typeface="+mn-ea"/>
                <a:ea typeface="+mn-ea"/>
              </a:rPr>
              <a:t>     </a:t>
            </a:r>
            <a:r>
              <a:rPr lang="en-US" altLang="zh-CN" sz="2800" b="1" dirty="0" smtClean="0">
                <a:latin typeface="+mn-ea"/>
                <a:ea typeface="+mn-ea"/>
              </a:rPr>
              <a:t>   </a:t>
            </a:r>
            <a:r>
              <a:rPr lang="zh-CN" altLang="zh-CN" sz="2800" b="1" dirty="0" smtClean="0">
                <a:latin typeface="+mn-ea"/>
                <a:ea typeface="+mn-ea"/>
              </a:rPr>
              <a:t>吃</a:t>
            </a:r>
            <a:r>
              <a:rPr lang="zh-CN" altLang="zh-CN" sz="2800" b="1" dirty="0">
                <a:latin typeface="+mn-ea"/>
                <a:ea typeface="+mn-ea"/>
              </a:rPr>
              <a:t>多些</a:t>
            </a:r>
            <a:br>
              <a:rPr lang="zh-CN" altLang="zh-CN" sz="2800" b="1" dirty="0">
                <a:latin typeface="+mn-ea"/>
                <a:ea typeface="+mn-ea"/>
              </a:rPr>
            </a:br>
            <a:r>
              <a:rPr lang="en-US" altLang="zh-CN" sz="2800" b="1" dirty="0">
                <a:latin typeface="+mn-ea"/>
                <a:ea typeface="+mn-ea"/>
              </a:rPr>
              <a:t>  </a:t>
            </a:r>
            <a:r>
              <a:rPr lang="zh-CN" altLang="zh-CN" sz="2800" b="1" dirty="0">
                <a:latin typeface="+mn-ea"/>
                <a:ea typeface="+mn-ea"/>
              </a:rPr>
              <a:t>鱼肉豆奶类</a:t>
            </a:r>
            <a:r>
              <a:rPr lang="en-US" altLang="zh-CN" sz="2800" b="1" dirty="0">
                <a:latin typeface="+mn-ea"/>
                <a:ea typeface="+mn-ea"/>
              </a:rPr>
              <a:t>    </a:t>
            </a:r>
            <a:r>
              <a:rPr lang="en-US" altLang="zh-CN" sz="2800" b="1" dirty="0" smtClean="0">
                <a:latin typeface="+mn-ea"/>
                <a:ea typeface="+mn-ea"/>
              </a:rPr>
              <a:t>    </a:t>
            </a:r>
            <a:r>
              <a:rPr lang="zh-CN" altLang="zh-CN" sz="2800" b="1" dirty="0" smtClean="0">
                <a:latin typeface="+mn-ea"/>
                <a:ea typeface="+mn-ea"/>
              </a:rPr>
              <a:t>减少</a:t>
            </a:r>
            <a:r>
              <a:rPr lang="zh-CN" altLang="zh-CN" sz="2800" b="1" dirty="0">
                <a:latin typeface="+mn-ea"/>
                <a:ea typeface="+mn-ea"/>
              </a:rPr>
              <a:t>吃</a:t>
            </a:r>
            <a:br>
              <a:rPr lang="zh-CN" altLang="zh-CN" sz="2800" b="1" dirty="0">
                <a:latin typeface="+mn-ea"/>
                <a:ea typeface="+mn-ea"/>
              </a:rPr>
            </a:br>
            <a:r>
              <a:rPr lang="en-US" altLang="zh-CN" sz="2800" b="1" dirty="0">
                <a:latin typeface="+mn-ea"/>
                <a:ea typeface="+mn-ea"/>
              </a:rPr>
              <a:t>  </a:t>
            </a:r>
            <a:r>
              <a:rPr lang="zh-CN" altLang="zh-CN" sz="2800" b="1" dirty="0">
                <a:latin typeface="+mn-ea"/>
                <a:ea typeface="+mn-ea"/>
              </a:rPr>
              <a:t>五谷类</a:t>
            </a:r>
            <a:r>
              <a:rPr lang="en-US" altLang="zh-CN" sz="2800" b="1" dirty="0">
                <a:latin typeface="+mn-ea"/>
                <a:ea typeface="+mn-ea"/>
              </a:rPr>
              <a:t>        </a:t>
            </a:r>
            <a:r>
              <a:rPr lang="en-US" altLang="zh-CN" sz="2800" b="1" dirty="0" smtClean="0">
                <a:latin typeface="+mn-ea"/>
                <a:ea typeface="+mn-ea"/>
              </a:rPr>
              <a:t>    </a:t>
            </a:r>
            <a:r>
              <a:rPr lang="zh-CN" altLang="zh-CN" sz="2800" b="1" dirty="0" smtClean="0">
                <a:latin typeface="+mn-ea"/>
                <a:ea typeface="+mn-ea"/>
              </a:rPr>
              <a:t>吃</a:t>
            </a:r>
            <a:r>
              <a:rPr lang="zh-CN" altLang="zh-CN" sz="2800" b="1" dirty="0">
                <a:latin typeface="+mn-ea"/>
                <a:ea typeface="+mn-ea"/>
              </a:rPr>
              <a:t>适量 </a:t>
            </a:r>
            <a:br>
              <a:rPr lang="zh-CN" altLang="zh-CN" sz="2800" b="1" dirty="0">
                <a:latin typeface="+mn-ea"/>
                <a:ea typeface="+mn-ea"/>
              </a:rPr>
            </a:br>
            <a:r>
              <a:rPr lang="en-US" altLang="zh-CN" sz="2800" b="1" dirty="0">
                <a:latin typeface="+mn-ea"/>
                <a:ea typeface="+mn-ea"/>
              </a:rPr>
              <a:t>  </a:t>
            </a:r>
            <a:r>
              <a:rPr lang="zh-CN" altLang="zh-CN" sz="2800" b="1" dirty="0">
                <a:latin typeface="+mn-ea"/>
                <a:ea typeface="+mn-ea"/>
              </a:rPr>
              <a:t>油糖盐类</a:t>
            </a:r>
            <a:r>
              <a:rPr lang="en-US" altLang="zh-CN" sz="2800" b="1" dirty="0">
                <a:latin typeface="+mn-ea"/>
                <a:ea typeface="+mn-ea"/>
              </a:rPr>
              <a:t>      </a:t>
            </a:r>
            <a:r>
              <a:rPr lang="en-US" altLang="zh-CN" sz="2800" b="1" dirty="0" smtClean="0">
                <a:latin typeface="+mn-ea"/>
                <a:ea typeface="+mn-ea"/>
              </a:rPr>
              <a:t>    </a:t>
            </a:r>
            <a:r>
              <a:rPr lang="zh-CN" altLang="zh-CN" sz="2800" b="1" dirty="0" smtClean="0">
                <a:latin typeface="+mn-ea"/>
                <a:ea typeface="+mn-ea"/>
              </a:rPr>
              <a:t>吃</a:t>
            </a:r>
            <a:r>
              <a:rPr lang="zh-CN" altLang="zh-CN" sz="2800" b="1" dirty="0">
                <a:latin typeface="+mn-ea"/>
                <a:ea typeface="+mn-ea"/>
              </a:rPr>
              <a:t>少量 </a:t>
            </a:r>
            <a:br>
              <a:rPr lang="zh-CN" altLang="zh-CN" sz="2800" b="1" dirty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>3.</a:t>
            </a:r>
            <a:r>
              <a:rPr lang="zh-CN" altLang="zh-CN" sz="2800" b="1" dirty="0" smtClean="0">
                <a:latin typeface="+mn-ea"/>
                <a:ea typeface="+mn-ea"/>
              </a:rPr>
              <a:t>我国</a:t>
            </a:r>
            <a:r>
              <a:rPr lang="zh-CN" altLang="zh-CN" sz="2800" b="1" dirty="0">
                <a:latin typeface="+mn-ea"/>
                <a:ea typeface="+mn-ea"/>
              </a:rPr>
              <a:t>健康指南中适量饮酒指</a:t>
            </a:r>
            <a:r>
              <a:rPr lang="zh-CN" altLang="zh-CN" sz="2800" b="1" dirty="0" smtClean="0">
                <a:latin typeface="+mn-ea"/>
                <a:ea typeface="+mn-ea"/>
              </a:rPr>
              <a:t>白酒、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latin typeface="+mn-ea"/>
                <a:ea typeface="+mn-ea"/>
              </a:rPr>
              <a:t>红</a:t>
            </a:r>
            <a:r>
              <a:rPr lang="zh-CN" altLang="zh-CN" sz="2800" b="1" dirty="0">
                <a:latin typeface="+mn-ea"/>
                <a:ea typeface="+mn-ea"/>
              </a:rPr>
              <a:t>酒及啤酒的量是多少</a:t>
            </a:r>
            <a:r>
              <a:rPr lang="zh-CN" altLang="zh-CN" sz="2800" b="1" dirty="0" smtClean="0">
                <a:latin typeface="+mn-ea"/>
                <a:ea typeface="+mn-ea"/>
              </a:rPr>
              <a:t>？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en-US" altLang="zh-CN" sz="2800" dirty="0"/>
              <a:t>4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月经正常</a:t>
            </a:r>
            <a:r>
              <a:rPr lang="zh-CN" altLang="zh-CN" sz="2800" b="1" dirty="0"/>
              <a:t>的女性哪个阶段最容易怀孕？</a:t>
            </a:r>
            <a:br>
              <a:rPr lang="zh-CN" altLang="zh-CN" sz="2800" b="1" dirty="0"/>
            </a:br>
            <a:r>
              <a:rPr lang="en-US" altLang="zh-CN" sz="2800" b="1" dirty="0"/>
              <a:t>5</a:t>
            </a:r>
            <a:r>
              <a:rPr lang="zh-CN" altLang="zh-CN" sz="2800" b="1" dirty="0"/>
              <a:t>、安全套使用的注意事项</a:t>
            </a:r>
            <a:r>
              <a:rPr lang="zh-CN" altLang="zh-CN" sz="2800" b="1" dirty="0" smtClean="0"/>
              <a:t>。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  <p:pic>
        <p:nvPicPr>
          <p:cNvPr id="358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5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526337" cy="5716587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精液的形成：精子与附睾、精囊</a:t>
            </a:r>
            <a:r>
              <a:rPr lang="zh-CN" altLang="en-US" b="1" dirty="0" smtClean="0">
                <a:solidFill>
                  <a:schemeClr val="tx1"/>
                </a:solidFill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前列腺</a:t>
            </a:r>
            <a:r>
              <a:rPr lang="zh-CN" altLang="en-US" b="1" dirty="0" smtClean="0">
                <a:solidFill>
                  <a:schemeClr val="tx1"/>
                </a:solidFill>
              </a:rPr>
              <a:t>和尿道球腺的分泌物混合</a:t>
            </a:r>
            <a:r>
              <a:rPr lang="zh-CN" altLang="en-US" b="1" dirty="0" smtClean="0">
                <a:solidFill>
                  <a:schemeClr val="tx1"/>
                </a:solidFill>
              </a:rPr>
              <a:t>形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成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精液的质量</a:t>
            </a:r>
            <a:r>
              <a:rPr lang="zh-CN" altLang="en-US" b="1" dirty="0" smtClean="0">
                <a:solidFill>
                  <a:schemeClr val="tx1"/>
                </a:solidFill>
              </a:rPr>
              <a:t>：每次射精约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5ml</a:t>
            </a:r>
            <a:r>
              <a:rPr lang="zh-CN" altLang="en-US" b="1" dirty="0" smtClean="0">
                <a:solidFill>
                  <a:schemeClr val="tx1"/>
                </a:solidFill>
              </a:rPr>
              <a:t>，每</a:t>
            </a:r>
            <a:r>
              <a:rPr lang="en-US" altLang="zh-CN" b="1" dirty="0" smtClean="0">
                <a:solidFill>
                  <a:schemeClr val="tx1"/>
                </a:solidFill>
              </a:rPr>
              <a:t>ml</a:t>
            </a:r>
            <a:r>
              <a:rPr lang="zh-CN" altLang="en-US" b="1" dirty="0" smtClean="0">
                <a:solidFill>
                  <a:schemeClr val="tx1"/>
                </a:solidFill>
              </a:rPr>
              <a:t>精液约</a:t>
            </a:r>
            <a:r>
              <a:rPr lang="zh-CN" altLang="en-US" b="1" dirty="0" smtClean="0">
                <a:solidFill>
                  <a:schemeClr val="tx1"/>
                </a:solidFill>
              </a:rPr>
              <a:t>含</a:t>
            </a:r>
            <a:r>
              <a:rPr lang="en-US" altLang="zh-CN" b="1" dirty="0" smtClean="0">
                <a:solidFill>
                  <a:schemeClr val="tx1"/>
                </a:solidFill>
              </a:rPr>
              <a:t>0.6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亿个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精子。有活动能力的精子</a:t>
            </a:r>
            <a:r>
              <a:rPr lang="en-US" altLang="zh-CN" b="1" dirty="0" smtClean="0">
                <a:solidFill>
                  <a:schemeClr val="tx1"/>
                </a:solidFill>
              </a:rPr>
              <a:t>&gt;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 60%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chemeClr val="tx1"/>
                </a:solidFill>
              </a:rPr>
              <a:t>畸形精子</a:t>
            </a:r>
            <a:r>
              <a:rPr lang="zh-CN" altLang="en-US" b="1" dirty="0" smtClean="0">
                <a:solidFill>
                  <a:schemeClr val="tx1"/>
                </a:solidFill>
              </a:rPr>
              <a:t>数</a:t>
            </a:r>
            <a:r>
              <a:rPr lang="en-US" altLang="zh-CN" b="1" dirty="0">
                <a:solidFill>
                  <a:schemeClr val="tx1"/>
                </a:solidFill>
              </a:rPr>
              <a:t>&lt; </a:t>
            </a:r>
            <a:r>
              <a:rPr lang="en-US" altLang="zh-CN" b="1" dirty="0" smtClean="0">
                <a:solidFill>
                  <a:schemeClr val="tx1"/>
                </a:solidFill>
              </a:rPr>
              <a:t>10%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9466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2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男性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488"/>
            <a:ext cx="7561262" cy="676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男性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92150"/>
            <a:ext cx="79565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1547813" y="1484313"/>
            <a:ext cx="684053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男性性生理卫生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⑴保持阴茎与阴囊的</a:t>
            </a: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清洁卫生 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/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⑵内裤宽松透气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⑶避免久坐不动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⑷戒烟限酒  </a:t>
            </a:r>
          </a:p>
        </p:txBody>
      </p:sp>
      <p:pic>
        <p:nvPicPr>
          <p:cNvPr id="133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31800"/>
            <a:ext cx="7385050" cy="2781300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/>
              <a:t>女性生殖器官</a:t>
            </a:r>
            <a:br>
              <a:rPr lang="zh-CN" altLang="en-US" b="1" smtClean="0"/>
            </a:br>
            <a:r>
              <a:rPr lang="zh-CN" altLang="en-US" b="1" smtClean="0"/>
              <a:t>内生殖器：卵巢、输卵管、子宫、阴道；</a:t>
            </a:r>
            <a:br>
              <a:rPr lang="zh-CN" altLang="en-US" b="1" smtClean="0"/>
            </a:br>
            <a:r>
              <a:rPr lang="zh-CN" altLang="en-US" b="1" smtClean="0"/>
              <a:t>外生殖器：外阴，乳房。</a:t>
            </a:r>
            <a:r>
              <a:rPr lang="zh-CN" altLang="en-US" smtClean="0"/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187450" y="2879725"/>
            <a:ext cx="76327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卵巢：产生卵子；分泌雌、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孕激素。雌激素能促进子宫、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乳房的发育；孕激素主要作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用是维持妊娠，刺激乳腺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发育。</a:t>
            </a:r>
            <a:r>
              <a:rPr lang="zh-CN" altLang="en-US" b="1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4340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371</TotalTime>
  <Words>698</Words>
  <Application>Microsoft Office PowerPoint</Application>
  <PresentationFormat>全屏显示(4:3)</PresentationFormat>
  <Paragraphs>110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宋体</vt:lpstr>
      <vt:lpstr>Arial</vt:lpstr>
      <vt:lpstr>Century Gothic</vt:lpstr>
      <vt:lpstr>Times New Roman</vt:lpstr>
      <vt:lpstr>书堆型</vt:lpstr>
      <vt:lpstr>主要内容</vt:lpstr>
      <vt:lpstr> 生殖系统的特点 ►结构存在性别差异  ►青春期成熟生理功能 </vt:lpstr>
      <vt:lpstr>生殖系统分部</vt:lpstr>
      <vt:lpstr>PowerPoint 演示文稿</vt:lpstr>
      <vt:lpstr>精液的形成：精子与附睾、精囊、 前列腺和尿道球腺的分泌物混合形 成。 精液的质量：每次射精约2～5ml，每ml精液约含0.6～2亿个 精子。有活动能力的精子&gt;  60%，畸形精子数&lt; 10%。 </vt:lpstr>
      <vt:lpstr>PowerPoint 演示文稿</vt:lpstr>
      <vt:lpstr>PowerPoint 演示文稿</vt:lpstr>
      <vt:lpstr>PowerPoint 演示文稿</vt:lpstr>
      <vt:lpstr>女性生殖器官 内生殖器：卵巢、输卵管、子宫、阴道； 外生殖器：外阴，乳房。 </vt:lpstr>
      <vt:lpstr>PowerPoint 演示文稿</vt:lpstr>
      <vt:lpstr>PowerPoint 演示文稿</vt:lpstr>
      <vt:lpstr>PowerPoint 演示文稿</vt:lpstr>
      <vt:lpstr>PowerPoint 演示文稿</vt:lpstr>
      <vt:lpstr>     身体从儿童发育到成年的阶段，以性成熟为主的一系列身体形态、生理、内分泌、 心理和行为的突变阶段。 青春期为11～25岁之间。</vt:lpstr>
      <vt:lpstr>PowerPoint 演示文稿</vt:lpstr>
      <vt:lpstr>月经，女性性成熟的标志。 卵巢排卵后，如无受精，子宫内膜 发生周期性脱落和阴道出血现象。 初潮年龄为11～13岁，周期为21～35天，持续3～5天，失血量 30～100毫升。 月经期注意：保持局部卫生， 避免着凉，心情舒畅。</vt:lpstr>
      <vt:lpstr>遗精 男性性成熟的标志，首次遗精年龄为12～14岁，一般每月1～2次。每次排出精液2～5毫升。遗精是在没有性生活时发生射精，一般是正常生理现象。按照遗精发生时间，分为梦 遗和滑精，发生于睡眠做梦 过程时叫梦遗，发生在清醒时 叫滑精。 </vt:lpstr>
      <vt:lpstr>自慰（手淫） 有意识的刺激外生殖器以达到性满足的行为，性成熟期男女均可发生。 通过自慰可以释放内心积 聚的性冲动的能量，以缓 解性冲动导致的心理压力。</vt:lpstr>
      <vt:lpstr>生殖健康知识  生殖细胞：配子，即精子和卵子。 它们仅有23条染色体，其中一条为性染色体。不同的是半数精子的染色体或为23，X，或为23，Y； 而卵子的染色体均为23，X。</vt:lpstr>
      <vt:lpstr>受精 成熟的精子与卵子结合形成受精 卵的过程。 卵巢排出的卵子存活时间12-24 小时，精子进入女性生殖道 后保持的受精能力为1-3天。 </vt:lpstr>
      <vt:lpstr>受精卵的形成，需要具备以下条件： 1.男性正常排精，精子的数量和质量 （形态和功能）均正常，合适精子游动 的液体环境； 2.女方产生正常而成熟的卵子， 3.女性输卵管通畅； 4、排卵前后2天内有性生活 才有受精卵的形成可能。  </vt:lpstr>
      <vt:lpstr>引起男性不育的精液问题： 一次射精&lt; 1ml或&gt; 8ml； 精子密度&lt; 600万/ml或排精总 数&lt; 2000万； 畸形精子数&gt; 40%或排精1 小时后活动精子数&lt; 20%。</vt:lpstr>
      <vt:lpstr>PowerPoint 演示文稿</vt:lpstr>
      <vt:lpstr>精卵相遇</vt:lpstr>
      <vt:lpstr>  妊娠 受精卵形成到胎儿娩出母体的过 程，约280天。受精卵形成时长0.2 mm、重1.5μg。  </vt:lpstr>
      <vt:lpstr>受精卵一分为二，是新生命的开始。</vt:lpstr>
      <vt:lpstr>妊娠6周，胎芽已隐约可见。胚胎的心跳每分钟140～150次．是母亲心跳的两倍。 </vt:lpstr>
      <vt:lpstr>这是11周的胎儿，从5cm长到10。</vt:lpstr>
      <vt:lpstr>PowerPoint 演示文稿</vt:lpstr>
      <vt:lpstr>这是19周的胎儿。正移动手臂，把手指放在唇边，它可能是饿了，也可能是在思索问题 。</vt:lpstr>
      <vt:lpstr>PowerPoint 演示文稿</vt:lpstr>
      <vt:lpstr>这是妊娠26周的胎儿，会做很多的动作啦！或做广播体操，或练中国的太极。</vt:lpstr>
      <vt:lpstr>这是28～32周的胎儿。 已经有些思想了，有时比较迷茫，不知自己将成为怎样的一个人！</vt:lpstr>
      <vt:lpstr>PowerPoint 演示文稿</vt:lpstr>
      <vt:lpstr>分娩 胎儿自子宫娩出母体的过程。包括自然分娩、手术分娩。出生时身长500mm、 体重3000g。</vt:lpstr>
      <vt:lpstr>避孕的原理与主要方法 </vt:lpstr>
      <vt:lpstr> 抗生精  原理：抑制精子的生成。  方法：口服避孕药，如醋       酸棉酚、庚酸睾酮。</vt:lpstr>
      <vt:lpstr>PowerPoint 演示文稿</vt:lpstr>
      <vt:lpstr>避孕的原理与主要方法 </vt:lpstr>
      <vt:lpstr>PowerPoint 演示文稿</vt:lpstr>
      <vt:lpstr>人工流产</vt:lpstr>
      <vt:lpstr>人工流产的危害 </vt:lpstr>
      <vt:lpstr> 健康四大基石问卷 姓名           学号 1.写出你的身高、体重、体重指数（BMI=体重（kg）／身高（m）2 ）、血压 、心率、肺活量。  2.按照你的饮食习惯为下列食物连线：   水果蔬菜类        吃多些   鱼肉豆奶类        减少吃   五谷类            吃适量    油糖盐类          吃少量  3.我国健康指南中适量饮酒指白酒、   红酒及啤酒的量是多少？ 4、月经正常的女性哪个阶段最容易怀孕？ 5、安全套使用的注意事项。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60</cp:revision>
  <dcterms:created xsi:type="dcterms:W3CDTF">2011-11-29T06:43:33Z</dcterms:created>
  <dcterms:modified xsi:type="dcterms:W3CDTF">2017-02-21T08:58:01Z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